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Lst>
  <p:notesMasterIdLst>
    <p:notesMasterId r:id="rId67"/>
  </p:notesMasterIdLst>
  <p:handoutMasterIdLst>
    <p:handoutMasterId r:id="rId68"/>
  </p:handoutMasterIdLst>
  <p:sldIdLst>
    <p:sldId id="338" r:id="rId3"/>
    <p:sldId id="257" r:id="rId4"/>
    <p:sldId id="276" r:id="rId5"/>
    <p:sldId id="275" r:id="rId6"/>
    <p:sldId id="287" r:id="rId7"/>
    <p:sldId id="288" r:id="rId8"/>
    <p:sldId id="289" r:id="rId9"/>
    <p:sldId id="290" r:id="rId10"/>
    <p:sldId id="291" r:id="rId11"/>
    <p:sldId id="303" r:id="rId12"/>
    <p:sldId id="292" r:id="rId13"/>
    <p:sldId id="259" r:id="rId14"/>
    <p:sldId id="329" r:id="rId15"/>
    <p:sldId id="260" r:id="rId16"/>
    <p:sldId id="261" r:id="rId17"/>
    <p:sldId id="269" r:id="rId18"/>
    <p:sldId id="262" r:id="rId19"/>
    <p:sldId id="278" r:id="rId20"/>
    <p:sldId id="330" r:id="rId21"/>
    <p:sldId id="279" r:id="rId22"/>
    <p:sldId id="311" r:id="rId23"/>
    <p:sldId id="280" r:id="rId24"/>
    <p:sldId id="281" r:id="rId25"/>
    <p:sldId id="312" r:id="rId26"/>
    <p:sldId id="320" r:id="rId27"/>
    <p:sldId id="282" r:id="rId28"/>
    <p:sldId id="283" r:id="rId29"/>
    <p:sldId id="313" r:id="rId30"/>
    <p:sldId id="314" r:id="rId31"/>
    <p:sldId id="285" r:id="rId32"/>
    <p:sldId id="286" r:id="rId33"/>
    <p:sldId id="315" r:id="rId34"/>
    <p:sldId id="293" r:id="rId35"/>
    <p:sldId id="316" r:id="rId36"/>
    <p:sldId id="263" r:id="rId37"/>
    <p:sldId id="317" r:id="rId38"/>
    <p:sldId id="264" r:id="rId39"/>
    <p:sldId id="270" r:id="rId40"/>
    <p:sldId id="272" r:id="rId41"/>
    <p:sldId id="273" r:id="rId42"/>
    <p:sldId id="271" r:id="rId43"/>
    <p:sldId id="274" r:id="rId44"/>
    <p:sldId id="318" r:id="rId45"/>
    <p:sldId id="339" r:id="rId46"/>
    <p:sldId id="340" r:id="rId47"/>
    <p:sldId id="341" r:id="rId48"/>
    <p:sldId id="342" r:id="rId49"/>
    <p:sldId id="343" r:id="rId50"/>
    <p:sldId id="344" r:id="rId51"/>
    <p:sldId id="345" r:id="rId52"/>
    <p:sldId id="346" r:id="rId53"/>
    <p:sldId id="347" r:id="rId54"/>
    <p:sldId id="348" r:id="rId55"/>
    <p:sldId id="357" r:id="rId56"/>
    <p:sldId id="358" r:id="rId57"/>
    <p:sldId id="359" r:id="rId58"/>
    <p:sldId id="349" r:id="rId59"/>
    <p:sldId id="360" r:id="rId60"/>
    <p:sldId id="351" r:id="rId61"/>
    <p:sldId id="352" r:id="rId62"/>
    <p:sldId id="353" r:id="rId63"/>
    <p:sldId id="354" r:id="rId64"/>
    <p:sldId id="355" r:id="rId65"/>
    <p:sldId id="356" r:id="rId66"/>
  </p:sldIdLst>
  <p:sldSz cx="9944100" cy="6858000"/>
  <p:notesSz cx="6888163" cy="100203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002664"/>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5" autoAdjust="0"/>
    <p:restoredTop sz="54301" autoAdjust="0"/>
  </p:normalViewPr>
  <p:slideViewPr>
    <p:cSldViewPr>
      <p:cViewPr varScale="1">
        <p:scale>
          <a:sx n="53" d="100"/>
          <a:sy n="53" d="100"/>
        </p:scale>
        <p:origin x="-1092" y="-96"/>
      </p:cViewPr>
      <p:guideLst>
        <p:guide orient="horz" pos="2160"/>
        <p:guide pos="313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6366"/>
    </p:cViewPr>
  </p:sorterViewPr>
  <p:notesViewPr>
    <p:cSldViewPr>
      <p:cViewPr varScale="1">
        <p:scale>
          <a:sx n="72" d="100"/>
          <a:sy n="72" d="100"/>
        </p:scale>
        <p:origin x="-2148" y="-108"/>
      </p:cViewPr>
      <p:guideLst>
        <p:guide orient="horz" pos="3156"/>
        <p:guide pos="216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4500" cy="50006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cs typeface="+mn-cs"/>
              </a:defRPr>
            </a:lvl1pPr>
          </a:lstStyle>
          <a:p>
            <a:pPr>
              <a:defRPr/>
            </a:pPr>
            <a:endParaRPr lang="es-ES_tradnl"/>
          </a:p>
        </p:txBody>
      </p:sp>
      <p:sp>
        <p:nvSpPr>
          <p:cNvPr id="4099" name="Rectangle 3"/>
          <p:cNvSpPr>
            <a:spLocks noGrp="1" noChangeArrowheads="1"/>
          </p:cNvSpPr>
          <p:nvPr>
            <p:ph type="dt" sz="quarter" idx="1"/>
          </p:nvPr>
        </p:nvSpPr>
        <p:spPr bwMode="auto">
          <a:xfrm>
            <a:off x="3903663" y="0"/>
            <a:ext cx="2984500" cy="50006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cs typeface="+mn-cs"/>
              </a:defRPr>
            </a:lvl1pPr>
          </a:lstStyle>
          <a:p>
            <a:pPr>
              <a:defRPr/>
            </a:pPr>
            <a:fld id="{37D2BC34-7BAB-4A71-B06E-295C97DE86F8}" type="datetime1">
              <a:rPr lang="es-ES_tradnl"/>
              <a:pPr>
                <a:defRPr/>
              </a:pPr>
              <a:t>30/06/2011</a:t>
            </a:fld>
            <a:endParaRPr lang="es-ES_tradnl"/>
          </a:p>
        </p:txBody>
      </p:sp>
      <p:sp>
        <p:nvSpPr>
          <p:cNvPr id="4100" name="Rectangle 4"/>
          <p:cNvSpPr>
            <a:spLocks noGrp="1" noChangeArrowheads="1"/>
          </p:cNvSpPr>
          <p:nvPr>
            <p:ph type="ftr" sz="quarter" idx="2"/>
          </p:nvPr>
        </p:nvSpPr>
        <p:spPr bwMode="auto">
          <a:xfrm>
            <a:off x="0" y="9520238"/>
            <a:ext cx="2984500" cy="50006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smtClean="0">
                <a:cs typeface="+mn-cs"/>
              </a:defRPr>
            </a:lvl1pPr>
          </a:lstStyle>
          <a:p>
            <a:pPr>
              <a:defRPr/>
            </a:pPr>
            <a:r>
              <a:rPr lang="en-GB"/>
              <a:t>February 2006 - Regatta Organisation</a:t>
            </a:r>
          </a:p>
        </p:txBody>
      </p:sp>
      <p:sp>
        <p:nvSpPr>
          <p:cNvPr id="4101" name="Rectangle 5"/>
          <p:cNvSpPr>
            <a:spLocks noGrp="1" noChangeArrowheads="1"/>
          </p:cNvSpPr>
          <p:nvPr>
            <p:ph type="sldNum" sz="quarter" idx="3"/>
          </p:nvPr>
        </p:nvSpPr>
        <p:spPr bwMode="auto">
          <a:xfrm>
            <a:off x="3903663" y="9520238"/>
            <a:ext cx="2984500" cy="50006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cs typeface="+mn-cs"/>
              </a:defRPr>
            </a:lvl1pPr>
          </a:lstStyle>
          <a:p>
            <a:pPr>
              <a:defRPr/>
            </a:pPr>
            <a:fld id="{20D3B282-F356-4B53-B36D-F7ADA1E7B168}" type="slidenum">
              <a:rPr lang="en-GB"/>
              <a:pPr>
                <a:defRPr/>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4"/>
          <p:cNvSpPr>
            <a:spLocks noGrp="1" noRot="1" noChangeAspect="1" noChangeArrowheads="1" noTextEdit="1"/>
          </p:cNvSpPr>
          <p:nvPr>
            <p:ph type="sldImg" idx="2"/>
          </p:nvPr>
        </p:nvSpPr>
        <p:spPr bwMode="auto">
          <a:xfrm>
            <a:off x="1665288" y="79375"/>
            <a:ext cx="3451225" cy="23796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8025" y="2538413"/>
            <a:ext cx="5976938" cy="7062787"/>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en-GB" noProof="0" smtClean="0"/>
              <a:t>Click to edit Master text styles</a:t>
            </a:r>
          </a:p>
        </p:txBody>
      </p:sp>
      <p:sp>
        <p:nvSpPr>
          <p:cNvPr id="3078" name="Rectangle 6"/>
          <p:cNvSpPr>
            <a:spLocks noGrp="1" noChangeArrowheads="1"/>
          </p:cNvSpPr>
          <p:nvPr>
            <p:ph type="ftr" sz="quarter" idx="4"/>
          </p:nvPr>
        </p:nvSpPr>
        <p:spPr bwMode="auto">
          <a:xfrm>
            <a:off x="131763" y="9618663"/>
            <a:ext cx="2984500" cy="26193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800" smtClean="0">
                <a:latin typeface="Arial" charset="0"/>
                <a:cs typeface="+mn-cs"/>
              </a:defRPr>
            </a:lvl1pPr>
          </a:lstStyle>
          <a:p>
            <a:pPr>
              <a:defRPr/>
            </a:pPr>
            <a:r>
              <a:rPr lang="en-GB"/>
              <a:t>February 2006 - Regatta Organisation</a:t>
            </a:r>
          </a:p>
        </p:txBody>
      </p:sp>
      <p:sp>
        <p:nvSpPr>
          <p:cNvPr id="3079" name="Rectangle 7"/>
          <p:cNvSpPr>
            <a:spLocks noGrp="1" noChangeArrowheads="1"/>
          </p:cNvSpPr>
          <p:nvPr>
            <p:ph type="sldNum" sz="quarter" idx="5"/>
          </p:nvPr>
        </p:nvSpPr>
        <p:spPr bwMode="auto">
          <a:xfrm>
            <a:off x="3903663" y="9618663"/>
            <a:ext cx="2984500" cy="26193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800">
                <a:latin typeface="Arial" charset="0"/>
                <a:cs typeface="+mn-cs"/>
              </a:defRPr>
            </a:lvl1pPr>
          </a:lstStyle>
          <a:p>
            <a:pPr>
              <a:defRPr/>
            </a:pPr>
            <a:fld id="{B67D925E-547B-40EF-B917-17B865E5C288}" type="slidenum">
              <a:rPr lang="en-GB"/>
              <a:pPr>
                <a:defRPr/>
              </a:pPr>
              <a:t>‹#›</a:t>
            </a:fld>
            <a:endParaRPr lang="en-GB"/>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tabLst>
        <a:tab pos="2857500" algn="l"/>
      </a:tabLst>
      <a:defRPr sz="1000" kern="1200">
        <a:solidFill>
          <a:schemeClr val="tx1"/>
        </a:solidFill>
        <a:latin typeface="Arial" charset="0"/>
        <a:ea typeface="+mn-ea"/>
        <a:cs typeface="+mn-cs"/>
      </a:defRPr>
    </a:lvl1pPr>
    <a:lvl2pPr marL="742950" indent="-285750" algn="l" rtl="0" eaLnBrk="0" fontAlgn="base" hangingPunct="0">
      <a:spcBef>
        <a:spcPct val="30000"/>
      </a:spcBef>
      <a:spcAft>
        <a:spcPct val="0"/>
      </a:spcAft>
      <a:tabLst>
        <a:tab pos="2857500" algn="l"/>
      </a:tabLs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tabLst>
        <a:tab pos="2857500" algn="l"/>
      </a:tabLs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tabLst>
        <a:tab pos="2857500" algn="l"/>
      </a:tabLs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tabLst>
        <a:tab pos="2857500" algn="l"/>
      </a:tabLs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a:ln/>
        </p:spPr>
      </p:sp>
      <p:sp>
        <p:nvSpPr>
          <p:cNvPr id="70659" name="Заметки 2"/>
          <p:cNvSpPr>
            <a:spLocks noGrp="1"/>
          </p:cNvSpPr>
          <p:nvPr>
            <p:ph type="body" idx="1"/>
          </p:nvPr>
        </p:nvSpPr>
        <p:spPr>
          <a:noFill/>
          <a:ln/>
        </p:spPr>
        <p:txBody>
          <a:bodyPr/>
          <a:lstStyle/>
          <a:p>
            <a:endParaRPr lang="ru-RU" dirty="0" smtClean="0"/>
          </a:p>
        </p:txBody>
      </p:sp>
      <p:sp>
        <p:nvSpPr>
          <p:cNvPr id="70660" name="Нижний колонтитул 3"/>
          <p:cNvSpPr>
            <a:spLocks noGrp="1"/>
          </p:cNvSpPr>
          <p:nvPr>
            <p:ph type="ftr" sz="quarter" idx="4"/>
          </p:nvPr>
        </p:nvSpPr>
        <p:spPr>
          <a:noFill/>
        </p:spPr>
        <p:txBody>
          <a:bodyPr/>
          <a:lstStyle/>
          <a:p>
            <a:r>
              <a:rPr lang="en-GB"/>
              <a:t>February 2006 - Regatta Organisation</a:t>
            </a:r>
          </a:p>
        </p:txBody>
      </p:sp>
      <p:sp>
        <p:nvSpPr>
          <p:cNvPr id="70661" name="Номер слайда 4"/>
          <p:cNvSpPr>
            <a:spLocks noGrp="1"/>
          </p:cNvSpPr>
          <p:nvPr>
            <p:ph type="sldNum" sz="quarter" idx="5"/>
          </p:nvPr>
        </p:nvSpPr>
        <p:spPr>
          <a:noFill/>
        </p:spPr>
        <p:txBody>
          <a:bodyPr/>
          <a:lstStyle/>
          <a:p>
            <a:fld id="{03DDBA1E-FE8E-48B6-9E5E-3048D05F5BBC}"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CDA1D48-BFD5-43F4-B9B0-7A74DFCDFF14}" type="slidenum">
              <a:rPr lang="en-GB" smtClean="0"/>
              <a:pPr/>
              <a:t>10</a:t>
            </a:fld>
            <a:endParaRPr lang="en-GB" smtClean="0"/>
          </a:p>
        </p:txBody>
      </p:sp>
      <p:sp>
        <p:nvSpPr>
          <p:cNvPr id="79875" name="Rectangle 6"/>
          <p:cNvSpPr>
            <a:spLocks noGrp="1" noChangeArrowheads="1"/>
          </p:cNvSpPr>
          <p:nvPr>
            <p:ph type="ftr" sz="quarter" idx="4"/>
          </p:nvPr>
        </p:nvSpPr>
        <p:spPr>
          <a:noFill/>
        </p:spPr>
        <p:txBody>
          <a:bodyPr/>
          <a:lstStyle/>
          <a:p>
            <a:r>
              <a:rPr lang="en-GB"/>
              <a:t>February 2006 - Regatta Organisation</a:t>
            </a:r>
          </a:p>
        </p:txBody>
      </p:sp>
      <p:sp>
        <p:nvSpPr>
          <p:cNvPr id="7987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612E5EDA-B8E9-4055-BBF2-A84EBAB5812A}" type="slidenum">
              <a:rPr lang="en-GB" sz="800">
                <a:latin typeface="Arial" charset="0"/>
              </a:rPr>
              <a:pPr algn="r" defTabSz="942975"/>
              <a:t>10</a:t>
            </a:fld>
            <a:endParaRPr lang="en-GB" sz="800">
              <a:latin typeface="Arial" charset="0"/>
            </a:endParaRPr>
          </a:p>
        </p:txBody>
      </p:sp>
      <p:sp>
        <p:nvSpPr>
          <p:cNvPr id="79877"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ln/>
        </p:spPr>
        <p:txBody>
          <a:bodyPr>
            <a:normAutofit fontScale="92500"/>
          </a:bodyPr>
          <a:lstStyle/>
          <a:p>
            <a:pPr eaLnBrk="1" hangingPunct="1">
              <a:lnSpc>
                <a:spcPct val="90000"/>
              </a:lnSpc>
              <a:defRPr/>
            </a:pPr>
            <a:r>
              <a:rPr lang="ru-RU" b="1" dirty="0" smtClean="0"/>
              <a:t>Анализ соревнования</a:t>
            </a:r>
            <a:endParaRPr lang="en-GB" dirty="0" smtClean="0"/>
          </a:p>
          <a:p>
            <a:pPr eaLnBrk="1" hangingPunct="1">
              <a:lnSpc>
                <a:spcPct val="90000"/>
              </a:lnSpc>
              <a:defRPr/>
            </a:pPr>
            <a:r>
              <a:rPr lang="ru-RU" dirty="0" smtClean="0"/>
              <a:t>Как только установлены все известные факты, относящиеся к соревнованию, клуб, на базе которого оно будет проводиться, должен проанализировать соревнование, чтобы понять, соответствует ли он всем требованиям, установленным ассоциацией класса или другим органом, предложившим соревнование.</a:t>
            </a:r>
          </a:p>
          <a:p>
            <a:pPr eaLnBrk="1" hangingPunct="1">
              <a:lnSpc>
                <a:spcPct val="90000"/>
              </a:lnSpc>
              <a:defRPr/>
            </a:pPr>
            <a:endParaRPr lang="ru-RU" dirty="0" smtClean="0"/>
          </a:p>
          <a:p>
            <a:pPr eaLnBrk="1" hangingPunct="1">
              <a:lnSpc>
                <a:spcPct val="90000"/>
              </a:lnSpc>
              <a:defRPr/>
            </a:pPr>
            <a:r>
              <a:rPr lang="ru-RU" b="1" dirty="0" smtClean="0"/>
              <a:t>Условия</a:t>
            </a:r>
            <a:endParaRPr lang="en-GB" b="1" dirty="0" smtClean="0"/>
          </a:p>
          <a:p>
            <a:pPr eaLnBrk="1" hangingPunct="1">
              <a:lnSpc>
                <a:spcPct val="90000"/>
              </a:lnSpc>
              <a:defRPr/>
            </a:pPr>
            <a:r>
              <a:rPr lang="ru-RU" dirty="0" smtClean="0"/>
              <a:t>Одно из первых требований – посмотреть на физические параметры места проведения.</a:t>
            </a:r>
          </a:p>
          <a:p>
            <a:pPr eaLnBrk="1" hangingPunct="1">
              <a:lnSpc>
                <a:spcPct val="90000"/>
              </a:lnSpc>
              <a:defRPr/>
            </a:pPr>
            <a:endParaRPr lang="ru-RU" dirty="0" smtClean="0"/>
          </a:p>
          <a:p>
            <a:pPr eaLnBrk="1" hangingPunct="1">
              <a:lnSpc>
                <a:spcPct val="90000"/>
              </a:lnSpc>
              <a:defRPr/>
            </a:pPr>
            <a:r>
              <a:rPr lang="ru-RU" dirty="0" smtClean="0"/>
              <a:t>Достаточно ли места для стоянки всех яхт, как на берегу, так и ошвартованных к причалам или стоящих на якорях? Может потребоваться запросить дополнительную территорию у местных властей. Если места достаточно, то могут ли яхты добраться до воды быстро и рационально? Достаточно ли количество слипов, подъемных кранов или лодок для транспортировки людей на яхты, стоящие на якорях? Достаточно ли места для мерителей, чтобы они могли эффективно выполнять свою работу?</a:t>
            </a:r>
            <a:endParaRPr lang="en-GB" dirty="0" smtClean="0"/>
          </a:p>
          <a:p>
            <a:pPr eaLnBrk="1" hangingPunct="1">
              <a:lnSpc>
                <a:spcPct val="90000"/>
              </a:lnSpc>
              <a:defRPr/>
            </a:pPr>
            <a:endParaRPr lang="ru-RU" dirty="0" smtClean="0"/>
          </a:p>
          <a:p>
            <a:pPr eaLnBrk="1" hangingPunct="1">
              <a:lnSpc>
                <a:spcPct val="90000"/>
              </a:lnSpc>
              <a:defRPr/>
            </a:pPr>
            <a:r>
              <a:rPr lang="ru-RU" dirty="0" smtClean="0"/>
              <a:t>Бытовые вопросы: организована ли работа пунктов питания для яхтсменов? Достаточно ли помещений для переодевания с душевыми и туалетами? </a:t>
            </a:r>
            <a:endParaRPr lang="en-GB" dirty="0" smtClean="0"/>
          </a:p>
          <a:p>
            <a:pPr eaLnBrk="1" hangingPunct="1">
              <a:lnSpc>
                <a:spcPct val="90000"/>
              </a:lnSpc>
              <a:defRPr/>
            </a:pPr>
            <a:endParaRPr lang="ru-RU" dirty="0" smtClean="0"/>
          </a:p>
          <a:p>
            <a:pPr eaLnBrk="1" hangingPunct="1">
              <a:lnSpc>
                <a:spcPct val="90000"/>
              </a:lnSpc>
              <a:defRPr/>
            </a:pPr>
            <a:r>
              <a:rPr lang="ru-RU" dirty="0" smtClean="0"/>
              <a:t>Есть ли служебная зона, где эффективно может работать секретариат? Есть ли возможность предоставить участникам в виде дополнительной услуги доступ к интернету?</a:t>
            </a:r>
            <a:endParaRPr lang="en-GB" dirty="0" smtClean="0"/>
          </a:p>
          <a:p>
            <a:pPr eaLnBrk="1" hangingPunct="1">
              <a:lnSpc>
                <a:spcPct val="90000"/>
              </a:lnSpc>
              <a:defRPr/>
            </a:pPr>
            <a:endParaRPr lang="ru-RU" dirty="0" smtClean="0"/>
          </a:p>
          <a:p>
            <a:pPr eaLnBrk="1" hangingPunct="1">
              <a:lnSpc>
                <a:spcPct val="90000"/>
              </a:lnSpc>
              <a:defRPr/>
            </a:pPr>
            <a:r>
              <a:rPr lang="ru-RU" b="1" dirty="0" smtClean="0"/>
              <a:t>Персонал</a:t>
            </a:r>
            <a:endParaRPr lang="en-GB" b="1" dirty="0" smtClean="0"/>
          </a:p>
          <a:p>
            <a:pPr eaLnBrk="1" hangingPunct="1">
              <a:lnSpc>
                <a:spcPct val="90000"/>
              </a:lnSpc>
              <a:defRPr/>
            </a:pPr>
            <a:r>
              <a:rPr lang="ru-RU" dirty="0" smtClean="0"/>
              <a:t>Имеет ли клуб или место проведения в достаточном количестве опытный персонал для укомплектования должностей, требуемых для предложенного соревнования? Надо ли организовывать тренировочные занятия с членами клуба по различным аспектам соревнования? Нужно ли клубу искать помощников вне своей организации? </a:t>
            </a:r>
            <a:r>
              <a:rPr lang="en-US" dirty="0" smtClean="0"/>
              <a:t>ISAF</a:t>
            </a:r>
            <a:r>
              <a:rPr lang="ru-RU" dirty="0" smtClean="0"/>
              <a:t> </a:t>
            </a:r>
            <a:r>
              <a:rPr lang="en-US" b="1" dirty="0" smtClean="0"/>
              <a:t>[</a:t>
            </a:r>
            <a:r>
              <a:rPr lang="ru-RU" b="1" dirty="0" smtClean="0"/>
              <a:t>на российских соревнованиях – ВФПС</a:t>
            </a:r>
            <a:r>
              <a:rPr lang="en-US" b="1" dirty="0" smtClean="0"/>
              <a:t>]</a:t>
            </a:r>
            <a:r>
              <a:rPr lang="ru-RU" b="1" dirty="0" smtClean="0"/>
              <a:t> </a:t>
            </a:r>
            <a:r>
              <a:rPr lang="ru-RU" dirty="0" smtClean="0"/>
              <a:t>может провести учебный семинар перед соревнованием для помощи в </a:t>
            </a:r>
            <a:r>
              <a:rPr lang="ru-RU" dirty="0" smtClean="0"/>
              <a:t>подготовке</a:t>
            </a:r>
            <a:r>
              <a:rPr lang="ru-RU" baseline="0" dirty="0" smtClean="0"/>
              <a:t> персонала</a:t>
            </a:r>
            <a:r>
              <a:rPr lang="ru-RU" dirty="0" smtClean="0"/>
              <a:t> </a:t>
            </a:r>
            <a:r>
              <a:rPr lang="ru-RU" dirty="0" smtClean="0"/>
              <a:t>и для соответствия соревнования стандартам.</a:t>
            </a:r>
            <a:endParaRPr lang="en-GB" dirty="0" smtClean="0"/>
          </a:p>
          <a:p>
            <a:pPr eaLnBrk="1" hangingPunct="1">
              <a:lnSpc>
                <a:spcPct val="90000"/>
              </a:lnSpc>
              <a:defRPr/>
            </a:pPr>
            <a:endParaRPr lang="ru-RU" dirty="0" smtClean="0"/>
          </a:p>
          <a:p>
            <a:pPr eaLnBrk="1" hangingPunct="1">
              <a:lnSpc>
                <a:spcPct val="90000"/>
              </a:lnSpc>
              <a:defRPr/>
            </a:pPr>
            <a:r>
              <a:rPr lang="ru-RU" b="1" dirty="0" smtClean="0"/>
              <a:t>Оценка рисков</a:t>
            </a:r>
            <a:endParaRPr lang="en-GB" dirty="0" smtClean="0"/>
          </a:p>
          <a:p>
            <a:pPr eaLnBrk="1" hangingPunct="1">
              <a:lnSpc>
                <a:spcPct val="90000"/>
              </a:lnSpc>
              <a:defRPr/>
            </a:pPr>
            <a:r>
              <a:rPr lang="ru-RU" dirty="0" smtClean="0"/>
              <a:t>Самое важное для места проведения – оценить риски, связанные с проведением регаты. </a:t>
            </a:r>
            <a:r>
              <a:rPr lang="ru-RU" dirty="0" smtClean="0"/>
              <a:t>Ожидаются</a:t>
            </a:r>
            <a:r>
              <a:rPr lang="ru-RU" baseline="0" dirty="0" smtClean="0"/>
              <a:t> ли </a:t>
            </a:r>
            <a:r>
              <a:rPr lang="ru-RU" dirty="0" smtClean="0"/>
              <a:t>подходящие </a:t>
            </a:r>
            <a:r>
              <a:rPr lang="ru-RU" dirty="0" smtClean="0"/>
              <a:t>погодные условия в предложенные даты? Могут ли приливы создавать опасности в зонах гонок и на пути к ним? Какова вероятность изменения расписания движения коммерческих судов, которое ограничит возможности гоночного комитета в установке дистанций?</a:t>
            </a:r>
          </a:p>
          <a:p>
            <a:pPr eaLnBrk="1" hangingPunct="1">
              <a:lnSpc>
                <a:spcPct val="90000"/>
              </a:lnSpc>
              <a:defRPr/>
            </a:pPr>
            <a:r>
              <a:rPr lang="ru-RU" dirty="0" smtClean="0"/>
              <a:t>Существуют ли опасности на берегу, такие как перегрузка электросетей и телефонных линий, которые могут вызвать проблемы? Возможно ли обезопасить место проведения, закрыв доступ для посторонних? Нужно ли привлекать охранную организацию для патрулирования места проведения?</a:t>
            </a:r>
          </a:p>
          <a:p>
            <a:pPr eaLnBrk="1" hangingPunct="1">
              <a:lnSpc>
                <a:spcPct val="90000"/>
              </a:lnSpc>
              <a:defRPr/>
            </a:pPr>
            <a:endParaRPr lang="en-GB" dirty="0" smtClean="0"/>
          </a:p>
          <a:p>
            <a:pPr eaLnBrk="1" hangingPunct="1">
              <a:lnSpc>
                <a:spcPct val="90000"/>
              </a:lnSpc>
              <a:defRPr/>
            </a:pPr>
            <a:r>
              <a:rPr lang="ru-RU" b="1" dirty="0" smtClean="0"/>
              <a:t>Принятие решения</a:t>
            </a:r>
            <a:endParaRPr lang="en-GB" dirty="0" smtClean="0"/>
          </a:p>
          <a:p>
            <a:pPr eaLnBrk="1" hangingPunct="1">
              <a:lnSpc>
                <a:spcPct val="90000"/>
              </a:lnSpc>
              <a:defRPr/>
            </a:pPr>
            <a:r>
              <a:rPr lang="ru-RU" dirty="0" smtClean="0"/>
              <a:t>Когда клуб или место проведения положительно ответит на большинство выше приведенных вопросов и, возможно, на ряд других вопросов, специфичных для этого места, тогда можно принять решение о проведении.</a:t>
            </a:r>
          </a:p>
          <a:p>
            <a:pPr eaLnBrk="1" hangingPunct="1">
              <a:lnSpc>
                <a:spcPct val="90000"/>
              </a:lnSpc>
              <a:defRPr/>
            </a:pPr>
            <a:endParaRPr lang="ru-RU" dirty="0" smtClean="0"/>
          </a:p>
          <a:p>
            <a:pPr eaLnBrk="1" hangingPunct="1">
              <a:lnSpc>
                <a:spcPct val="90000"/>
              </a:lnSpc>
              <a:defRPr/>
            </a:pPr>
            <a:r>
              <a:rPr lang="ru-RU" dirty="0" smtClean="0"/>
              <a:t>Это тот момент, когда необходимо хорошенько подумать. Не говорите «ДА» соревнованию просто для того, чтобы принять престижную регату. Если есть любое сомнение насчет возможности места проведения полностью соответствовать ожиданиям участников, то сейчас самое время остановить процесс и сказать «НЕТ, мы не можем принять это соревнование».</a:t>
            </a: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254E4C2-7E1E-4ECC-80CC-130C73B9236D}" type="slidenum">
              <a:rPr lang="en-GB" smtClean="0"/>
              <a:pPr/>
              <a:t>11</a:t>
            </a:fld>
            <a:endParaRPr lang="en-GB" smtClean="0"/>
          </a:p>
        </p:txBody>
      </p:sp>
      <p:sp>
        <p:nvSpPr>
          <p:cNvPr id="80899" name="Rectangle 6"/>
          <p:cNvSpPr>
            <a:spLocks noGrp="1" noChangeArrowheads="1"/>
          </p:cNvSpPr>
          <p:nvPr>
            <p:ph type="ftr" sz="quarter" idx="4"/>
          </p:nvPr>
        </p:nvSpPr>
        <p:spPr>
          <a:noFill/>
        </p:spPr>
        <p:txBody>
          <a:bodyPr/>
          <a:lstStyle/>
          <a:p>
            <a:r>
              <a:rPr lang="en-GB"/>
              <a:t>February 2006 - Regatta Organisation</a:t>
            </a:r>
          </a:p>
        </p:txBody>
      </p:sp>
      <p:sp>
        <p:nvSpPr>
          <p:cNvPr id="8090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FFA232B4-EBA6-4411-9367-021EA73DB917}" type="slidenum">
              <a:rPr lang="en-GB" sz="800">
                <a:latin typeface="Arial" charset="0"/>
              </a:rPr>
              <a:pPr algn="r" defTabSz="942975"/>
              <a:t>11</a:t>
            </a:fld>
            <a:endParaRPr lang="en-GB" sz="800">
              <a:latin typeface="Arial" charset="0"/>
            </a:endParaRPr>
          </a:p>
        </p:txBody>
      </p:sp>
      <p:sp>
        <p:nvSpPr>
          <p:cNvPr id="80901" name="Rectangle 2"/>
          <p:cNvSpPr>
            <a:spLocks noGrp="1" noRot="1" noChangeAspect="1" noChangeArrowheads="1" noTextEdit="1"/>
          </p:cNvSpPr>
          <p:nvPr>
            <p:ph type="sldImg"/>
          </p:nvPr>
        </p:nvSpPr>
        <p:spPr>
          <a:xfrm>
            <a:off x="1646238" y="79375"/>
            <a:ext cx="3451225" cy="2379663"/>
          </a:xfrm>
          <a:ln/>
        </p:spPr>
      </p:sp>
      <p:sp>
        <p:nvSpPr>
          <p:cNvPr id="80902" name="Rectangle 3"/>
          <p:cNvSpPr>
            <a:spLocks noGrp="1" noChangeArrowheads="1"/>
          </p:cNvSpPr>
          <p:nvPr>
            <p:ph type="body" idx="1"/>
          </p:nvPr>
        </p:nvSpPr>
        <p:spPr>
          <a:xfrm>
            <a:off x="708025" y="2538413"/>
            <a:ext cx="5976938" cy="7059612"/>
          </a:xfrm>
          <a:noFill/>
          <a:ln/>
        </p:spPr>
        <p:txBody>
          <a:bodyPr/>
          <a:lstStyle/>
          <a:p>
            <a:pPr eaLnBrk="1" hangingPunct="1"/>
            <a:r>
              <a:rPr lang="ru-RU" smtClean="0"/>
              <a:t>Есть три основных комитета, которые должны быть созданы очень быстро.</a:t>
            </a:r>
          </a:p>
          <a:p>
            <a:pPr eaLnBrk="1" hangingPunct="1"/>
            <a:endParaRPr lang="en-GB" smtClean="0"/>
          </a:p>
          <a:p>
            <a:pPr eaLnBrk="1" hangingPunct="1"/>
            <a:r>
              <a:rPr lang="ru-RU" b="1" smtClean="0"/>
              <a:t>Проводящая организация</a:t>
            </a:r>
            <a:endParaRPr lang="en-GB" smtClean="0"/>
          </a:p>
          <a:p>
            <a:pPr eaLnBrk="1" hangingPunct="1"/>
            <a:r>
              <a:rPr lang="ru-RU" smtClean="0"/>
              <a:t>Это комитет, который придает соревнованию «законный статус» по ППГ. Её полномочия четко определены в ППГ.</a:t>
            </a:r>
          </a:p>
          <a:p>
            <a:pPr eaLnBrk="1" hangingPunct="1"/>
            <a:r>
              <a:rPr lang="ru-RU" smtClean="0"/>
              <a:t>Проводящая организация может состоять из нескольких организаций, как определено в ППГ.</a:t>
            </a:r>
            <a:endParaRPr lang="en-GB" smtClean="0"/>
          </a:p>
          <a:p>
            <a:pPr eaLnBrk="1" hangingPunct="1"/>
            <a:endParaRPr lang="en-GB" smtClean="0"/>
          </a:p>
          <a:p>
            <a:pPr eaLnBrk="1" hangingPunct="1"/>
            <a:r>
              <a:rPr lang="ru-RU" b="1" smtClean="0"/>
              <a:t>Гоночный комитет</a:t>
            </a:r>
            <a:endParaRPr lang="en-GB" smtClean="0"/>
          </a:p>
          <a:p>
            <a:pPr eaLnBrk="1" hangingPunct="1"/>
            <a:r>
              <a:rPr lang="ru-RU" smtClean="0"/>
              <a:t>Этот комитет назначается проводящей организацией. Проводящая организация возлагает на гоночный комитет ответственность за всю «деятельность на воде».</a:t>
            </a:r>
          </a:p>
          <a:p>
            <a:pPr eaLnBrk="1" hangingPunct="1"/>
            <a:endParaRPr lang="ru-RU" smtClean="0"/>
          </a:p>
          <a:p>
            <a:pPr eaLnBrk="1" hangingPunct="1"/>
            <a:r>
              <a:rPr lang="ru-RU" b="1" smtClean="0"/>
              <a:t>Протестовый комитет или международное жюри</a:t>
            </a:r>
            <a:endParaRPr lang="en-GB" smtClean="0"/>
          </a:p>
          <a:p>
            <a:pPr eaLnBrk="1" hangingPunct="1"/>
            <a:r>
              <a:rPr lang="ru-RU" smtClean="0"/>
              <a:t>Статус (протестовый комитет или международное жюри) зависит от статуса соревнования. Начиная с соревнований нижнего уровня, в клубных гонках, протестовый комитет является подкомитетом гоночного комитета. Двигаясь вверх по ступенькам статусов соревнований, протестовый комитет может быть заменен международным жюри.</a:t>
            </a:r>
          </a:p>
          <a:p>
            <a:pPr eaLnBrk="1" hangingPunct="1"/>
            <a:endParaRPr lang="en-GB" smtClean="0"/>
          </a:p>
          <a:p>
            <a:pPr eaLnBrk="1" hangingPunct="1"/>
            <a:r>
              <a:rPr lang="ru-RU" smtClean="0"/>
              <a:t>Международное жюри назначается проводящей организацией и не зависит от гоночного комитета.</a:t>
            </a: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2746F92-C3D8-4888-8D15-A410FC151C4B}" type="slidenum">
              <a:rPr lang="en-GB" smtClean="0"/>
              <a:pPr/>
              <a:t>12</a:t>
            </a:fld>
            <a:endParaRPr lang="en-GB" smtClean="0"/>
          </a:p>
        </p:txBody>
      </p:sp>
      <p:sp>
        <p:nvSpPr>
          <p:cNvPr id="81923" name="Rectangle 6"/>
          <p:cNvSpPr>
            <a:spLocks noGrp="1" noChangeArrowheads="1"/>
          </p:cNvSpPr>
          <p:nvPr>
            <p:ph type="ftr" sz="quarter" idx="4"/>
          </p:nvPr>
        </p:nvSpPr>
        <p:spPr>
          <a:noFill/>
        </p:spPr>
        <p:txBody>
          <a:bodyPr/>
          <a:lstStyle/>
          <a:p>
            <a:r>
              <a:rPr lang="en-GB"/>
              <a:t>February 2006 - Regatta Organisation</a:t>
            </a:r>
          </a:p>
        </p:txBody>
      </p:sp>
      <p:sp>
        <p:nvSpPr>
          <p:cNvPr id="8192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638CF1A5-4C10-42AB-A008-66A577DB66A7}" type="slidenum">
              <a:rPr lang="en-GB" sz="800">
                <a:latin typeface="Arial" charset="0"/>
              </a:rPr>
              <a:pPr algn="r" defTabSz="942975"/>
              <a:t>12</a:t>
            </a:fld>
            <a:endParaRPr lang="en-GB" sz="800">
              <a:latin typeface="Arial" charset="0"/>
            </a:endParaRPr>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pPr eaLnBrk="1" hangingPunct="1"/>
            <a:r>
              <a:rPr lang="ru-RU" dirty="0" smtClean="0"/>
              <a:t>Для большинства крупных регат четыре органа разделяют полномочия по организации регаты. Процент участия каждого из названных органов меняется в соответствии со статусом регаты.</a:t>
            </a:r>
          </a:p>
          <a:p>
            <a:pPr eaLnBrk="1" hangingPunct="1"/>
            <a:endParaRPr lang="en-GB" dirty="0" smtClean="0"/>
          </a:p>
          <a:p>
            <a:pPr eaLnBrk="1" hangingPunct="1"/>
            <a:r>
              <a:rPr lang="en-GB" b="1" dirty="0" smtClean="0"/>
              <a:t>ISAF</a:t>
            </a:r>
            <a:r>
              <a:rPr lang="en-GB" dirty="0" smtClean="0"/>
              <a:t> (</a:t>
            </a:r>
            <a:r>
              <a:rPr lang="ru-RU" b="1" dirty="0" smtClean="0"/>
              <a:t>Международная парусная федерация</a:t>
            </a:r>
            <a:r>
              <a:rPr lang="en-GB" b="1" dirty="0" smtClean="0"/>
              <a:t>)</a:t>
            </a:r>
          </a:p>
          <a:p>
            <a:pPr eaLnBrk="1" hangingPunct="1"/>
            <a:r>
              <a:rPr lang="en-US" dirty="0" smtClean="0"/>
              <a:t>ISAF</a:t>
            </a:r>
            <a:r>
              <a:rPr lang="ru-RU" dirty="0" smtClean="0"/>
              <a:t> пересматривает и публикует каждые четыре года </a:t>
            </a:r>
            <a:r>
              <a:rPr lang="ru-RU" i="1" dirty="0" smtClean="0"/>
              <a:t>Правила парусных гонок </a:t>
            </a:r>
            <a:r>
              <a:rPr lang="ru-RU" dirty="0" smtClean="0"/>
              <a:t>(ППГ</a:t>
            </a:r>
            <a:r>
              <a:rPr lang="ru-RU" dirty="0" smtClean="0"/>
              <a:t>), </a:t>
            </a:r>
            <a:r>
              <a:rPr lang="ru-RU" dirty="0" smtClean="0"/>
              <a:t>по которым и будут проводиться гонки.</a:t>
            </a:r>
          </a:p>
          <a:p>
            <a:pPr eaLnBrk="1" hangingPunct="1"/>
            <a:r>
              <a:rPr lang="ru-RU" dirty="0" smtClean="0"/>
              <a:t>Также </a:t>
            </a:r>
            <a:r>
              <a:rPr lang="en-US" dirty="0" smtClean="0"/>
              <a:t>ISAF</a:t>
            </a:r>
            <a:r>
              <a:rPr lang="ru-RU" dirty="0" smtClean="0"/>
              <a:t> назначает судей на крупные соревнования, перечисленные в её регламенте. Эти соревнования включают в себя Олимпийские игры, чемпионаты мира в олимпийских классах и многие другие соревнования.</a:t>
            </a:r>
          </a:p>
          <a:p>
            <a:pPr eaLnBrk="1" hangingPunct="1"/>
            <a:endParaRPr lang="ru-RU" dirty="0" smtClean="0"/>
          </a:p>
          <a:p>
            <a:pPr eaLnBrk="1" hangingPunct="1"/>
            <a:r>
              <a:rPr lang="en-GB" b="1" dirty="0" smtClean="0"/>
              <a:t>MNA (</a:t>
            </a:r>
            <a:r>
              <a:rPr lang="ru-RU" b="1" dirty="0" smtClean="0"/>
              <a:t>Национальная организация – член </a:t>
            </a:r>
            <a:r>
              <a:rPr lang="en-US" b="1" dirty="0" smtClean="0"/>
              <a:t>ISAF</a:t>
            </a:r>
            <a:r>
              <a:rPr lang="en-GB" b="1" dirty="0" smtClean="0"/>
              <a:t>)</a:t>
            </a:r>
          </a:p>
          <a:p>
            <a:pPr eaLnBrk="1" hangingPunct="1"/>
            <a:r>
              <a:rPr lang="ru-RU" dirty="0" smtClean="0"/>
              <a:t>Полномочия через ППГ передаются национальной организации – члену </a:t>
            </a:r>
            <a:r>
              <a:rPr lang="en-US" dirty="0" smtClean="0"/>
              <a:t>ISAF</a:t>
            </a:r>
            <a:r>
              <a:rPr lang="ru-RU" dirty="0" smtClean="0"/>
              <a:t> </a:t>
            </a:r>
            <a:r>
              <a:rPr lang="en-US" b="1" dirty="0" smtClean="0"/>
              <a:t>[</a:t>
            </a:r>
            <a:r>
              <a:rPr lang="ru-RU" b="1" dirty="0" smtClean="0"/>
              <a:t>в России это – ВФПС</a:t>
            </a:r>
            <a:r>
              <a:rPr lang="en-US" b="1" dirty="0" smtClean="0"/>
              <a:t>]</a:t>
            </a:r>
            <a:r>
              <a:rPr lang="ru-RU" dirty="0" smtClean="0"/>
              <a:t>. Посредством своих </a:t>
            </a:r>
            <a:r>
              <a:rPr lang="ru-RU" dirty="0" smtClean="0"/>
              <a:t>предписаний </a:t>
            </a:r>
            <a:r>
              <a:rPr lang="ru-RU" dirty="0" smtClean="0"/>
              <a:t>национальная организация устанавливает, как некоторые правила толкуются или применяются, и может изменить некоторые ППГ, если это обосновано, уместно и разрешено ППГ. Кроме того, она может согласовывать даты и место проведения национальных регат и может утверждать назначения на ключевые должности регаты, такие как директор регаты, председатель гоночного комитета и председатель протестового комитета.</a:t>
            </a:r>
          </a:p>
          <a:p>
            <a:pPr eaLnBrk="1" hangingPunct="1"/>
            <a:endParaRPr lang="en-GB" dirty="0" smtClean="0"/>
          </a:p>
          <a:p>
            <a:pPr eaLnBrk="1" hangingPunct="1"/>
            <a:r>
              <a:rPr lang="ru-RU" b="1" dirty="0" smtClean="0"/>
              <a:t>Проводящий клуб </a:t>
            </a:r>
            <a:r>
              <a:rPr lang="en-GB" dirty="0" smtClean="0"/>
              <a:t>(</a:t>
            </a:r>
            <a:r>
              <a:rPr lang="ru-RU" dirty="0" smtClean="0"/>
              <a:t>или другая организация</a:t>
            </a:r>
            <a:r>
              <a:rPr lang="en-GB" dirty="0" smtClean="0"/>
              <a:t>)</a:t>
            </a:r>
          </a:p>
          <a:p>
            <a:pPr eaLnBrk="1" hangingPunct="1"/>
            <a:r>
              <a:rPr lang="ru-RU" dirty="0" smtClean="0"/>
              <a:t>Клуб, входящий в национальную организацию, обычно участвует в работе Оргкомитета регаты, и это следует указать в Положении о </a:t>
            </a:r>
            <a:r>
              <a:rPr lang="ru-RU" dirty="0" smtClean="0"/>
              <a:t>соревновании</a:t>
            </a:r>
            <a:r>
              <a:rPr lang="ru-RU" b="0" dirty="0" smtClean="0">
                <a:solidFill>
                  <a:schemeClr val="bg1"/>
                </a:solidFill>
              </a:rPr>
              <a:t>.</a:t>
            </a:r>
            <a:endParaRPr lang="ru-RU" b="0" dirty="0" smtClean="0">
              <a:solidFill>
                <a:schemeClr val="bg1"/>
              </a:solidFill>
            </a:endParaRPr>
          </a:p>
          <a:p>
            <a:pPr eaLnBrk="1" hangingPunct="1"/>
            <a:endParaRPr lang="en-GB" dirty="0" smtClean="0"/>
          </a:p>
          <a:p>
            <a:pPr eaLnBrk="1" hangingPunct="1"/>
            <a:r>
              <a:rPr lang="ru-RU" b="1" dirty="0" smtClean="0"/>
              <a:t>Ассоциация класса</a:t>
            </a:r>
            <a:endParaRPr lang="en-GB" b="1" dirty="0" smtClean="0"/>
          </a:p>
          <a:p>
            <a:pPr eaLnBrk="1" hangingPunct="1"/>
            <a:r>
              <a:rPr lang="ru-RU" dirty="0" smtClean="0"/>
              <a:t>Ассоциация класса захочет убедиться, что соблюдаются правила класса, как в части обмера, так и в части принятой практики организации регаты. </a:t>
            </a:r>
          </a:p>
          <a:p>
            <a:pPr eaLnBrk="1" hangingPunct="1"/>
            <a:endParaRPr lang="en-GB" dirty="0" smtClean="0"/>
          </a:p>
          <a:p>
            <a:pPr eaLnBrk="1" hangingPunct="1"/>
            <a:r>
              <a:rPr lang="ru-RU" b="1" dirty="0" smtClean="0"/>
              <a:t>Организация, не входящая в национальную организацию</a:t>
            </a:r>
            <a:endParaRPr lang="en-GB" dirty="0" smtClean="0"/>
          </a:p>
          <a:p>
            <a:pPr eaLnBrk="1" hangingPunct="1">
              <a:buFontTx/>
              <a:buChar char="•"/>
            </a:pPr>
            <a:r>
              <a:rPr lang="ru-RU" dirty="0" smtClean="0"/>
              <a:t> Организация, не входящая в национальную организацию, совместно с входящим в национальную организацию клубом, которым она владеет или управляет. Национальная организация может предписать, что требуется её утверждение.</a:t>
            </a:r>
          </a:p>
          <a:p>
            <a:pPr eaLnBrk="1" hangingPunct="1">
              <a:buFontTx/>
              <a:buChar char="•"/>
            </a:pPr>
            <a:r>
              <a:rPr lang="ru-RU" dirty="0" smtClean="0"/>
              <a:t> С одобрения </a:t>
            </a:r>
            <a:r>
              <a:rPr lang="en-US" dirty="0" smtClean="0"/>
              <a:t>ISAF</a:t>
            </a:r>
            <a:r>
              <a:rPr lang="ru-RU" dirty="0" smtClean="0"/>
              <a:t> и национальной организации - организация, входящая в национальную организацию, но не владеющая клубом.</a:t>
            </a:r>
            <a:endParaRPr lang="en-GB" dirty="0" smtClean="0"/>
          </a:p>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91042FC-2000-48A0-B796-39485D6A3AEC}" type="slidenum">
              <a:rPr lang="en-GB" smtClean="0"/>
              <a:pPr/>
              <a:t>13</a:t>
            </a:fld>
            <a:endParaRPr lang="en-GB" smtClean="0"/>
          </a:p>
        </p:txBody>
      </p:sp>
      <p:sp>
        <p:nvSpPr>
          <p:cNvPr id="82947" name="Rectangle 6"/>
          <p:cNvSpPr>
            <a:spLocks noGrp="1" noChangeArrowheads="1"/>
          </p:cNvSpPr>
          <p:nvPr>
            <p:ph type="ftr" sz="quarter" idx="4"/>
          </p:nvPr>
        </p:nvSpPr>
        <p:spPr>
          <a:noFill/>
        </p:spPr>
        <p:txBody>
          <a:bodyPr/>
          <a:lstStyle/>
          <a:p>
            <a:r>
              <a:rPr lang="en-GB"/>
              <a:t>February 2006 - Regatta Organisation</a:t>
            </a:r>
          </a:p>
        </p:txBody>
      </p:sp>
      <p:sp>
        <p:nvSpPr>
          <p:cNvPr id="8294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8436EFFF-9B15-4845-82BE-91E9D879DEA3}" type="slidenum">
              <a:rPr lang="en-GB" sz="800">
                <a:latin typeface="Arial" charset="0"/>
              </a:rPr>
              <a:pPr algn="r" defTabSz="942975"/>
              <a:t>13</a:t>
            </a:fld>
            <a:endParaRPr lang="en-GB" sz="800">
              <a:latin typeface="Arial" charset="0"/>
            </a:endParaRPr>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pPr eaLnBrk="1" hangingPunct="1"/>
            <a:r>
              <a:rPr lang="ru-RU" b="1" dirty="0" smtClean="0"/>
              <a:t>Проводящая организация</a:t>
            </a:r>
            <a:endParaRPr lang="en-GB" b="1" dirty="0" smtClean="0"/>
          </a:p>
          <a:p>
            <a:pPr eaLnBrk="1" hangingPunct="1"/>
            <a:r>
              <a:rPr lang="ru-RU" dirty="0" smtClean="0"/>
              <a:t>Одна или более таких организаций в одиночку или коллективно станут называться «проводящей организацией» и создадут оргкомитет. </a:t>
            </a:r>
          </a:p>
          <a:p>
            <a:pPr eaLnBrk="1" hangingPunct="1"/>
            <a:r>
              <a:rPr lang="ru-RU" dirty="0" smtClean="0"/>
              <a:t>Необходимо, чтобы проводящая организация следовала требованиям ППГ, иначе участники не получат защиту, предоставляемую ППГ или апелляционными процедурами национальной организации. Это легко выполнимо, если проводящей организацией является клуб, входящий в национальную организацию.</a:t>
            </a:r>
          </a:p>
          <a:p>
            <a:pPr eaLnBrk="1" hangingPunct="1"/>
            <a:endParaRPr lang="en-GB" i="1" dirty="0" smtClean="0"/>
          </a:p>
          <a:p>
            <a:pPr eaLnBrk="1" hangingPunct="1"/>
            <a:r>
              <a:rPr lang="ru-RU" b="1" dirty="0" smtClean="0"/>
              <a:t>Организационный комитет регаты (оргкомитет)</a:t>
            </a:r>
            <a:endParaRPr lang="en-GB" b="1" dirty="0" smtClean="0"/>
          </a:p>
          <a:p>
            <a:pPr eaLnBrk="1" hangingPunct="1"/>
            <a:r>
              <a:rPr lang="ru-RU" dirty="0" smtClean="0"/>
              <a:t>Оргкомитет будет нести ответственность, обычно через несколько подкомитетов, за все аспекты регаты, такие как обмер, культурные мероприятия, прессу, контакты со спонсорами и т.д.</a:t>
            </a:r>
          </a:p>
          <a:p>
            <a:pPr eaLnBrk="1" hangingPunct="1"/>
            <a:endParaRPr lang="en-GB" dirty="0" smtClean="0"/>
          </a:p>
          <a:p>
            <a:pPr eaLnBrk="1" hangingPunct="1"/>
            <a:r>
              <a:rPr lang="ru-RU" b="1" dirty="0" smtClean="0"/>
              <a:t>Гоночный комитет</a:t>
            </a:r>
            <a:endParaRPr lang="en-GB" dirty="0" smtClean="0"/>
          </a:p>
          <a:p>
            <a:pPr eaLnBrk="1" hangingPunct="1"/>
            <a:r>
              <a:rPr lang="ru-RU" dirty="0" smtClean="0"/>
              <a:t>Гоночный комитет – это самый важный </a:t>
            </a:r>
            <a:r>
              <a:rPr lang="ru-RU" dirty="0" smtClean="0"/>
              <a:t>подкомитет, </a:t>
            </a:r>
            <a:r>
              <a:rPr lang="ru-RU" dirty="0" smtClean="0"/>
              <a:t>и ему передается вся полнота власти, </a:t>
            </a:r>
            <a:r>
              <a:rPr lang="ru-RU" dirty="0" smtClean="0"/>
              <a:t>необходимая </a:t>
            </a:r>
            <a:r>
              <a:rPr lang="ru-RU" dirty="0" smtClean="0"/>
              <a:t>для проведения гонок.</a:t>
            </a:r>
            <a:endParaRPr lang="en-GB" dirty="0" smtClean="0"/>
          </a:p>
          <a:p>
            <a:pPr eaLnBrk="1" hangingPunct="1"/>
            <a:endParaRPr lang="en-GB" dirty="0" smtClean="0"/>
          </a:p>
          <a:p>
            <a:pPr eaLnBrk="1" hangingPunct="1"/>
            <a:r>
              <a:rPr lang="ru-RU" dirty="0" smtClean="0"/>
              <a:t>На всем протяжении организации и проведения регаты, оргкомитет должен помнить, что его главная цель – обеспечить для всех спортсменов равные условия для соревнования; гарантировать, что регата проходит в соответствии с </a:t>
            </a:r>
            <a:r>
              <a:rPr lang="ru-RU" i="1" dirty="0" smtClean="0"/>
              <a:t>Правилами парусных гонок </a:t>
            </a:r>
            <a:r>
              <a:rPr lang="ru-RU" dirty="0" smtClean="0"/>
              <a:t>, а также с правилами других соответствующих полномочных органов, когда они применимы; гарантировать, что все участники могут соответствовать и соответствуют требованиям правил регаты; дать максимально возможную удовлетворенность всем участникам; гарантировать, что гоночная инструкция написана так, как следует из соответствующего Приложения </a:t>
            </a:r>
            <a:r>
              <a:rPr lang="en-US" dirty="0" smtClean="0"/>
              <a:t>ISAF</a:t>
            </a:r>
            <a:r>
              <a:rPr lang="ru-RU" dirty="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F1CB2B7-27EB-4ADD-9ED1-463B2206FB0B}" type="slidenum">
              <a:rPr lang="en-GB" smtClean="0"/>
              <a:pPr/>
              <a:t>14</a:t>
            </a:fld>
            <a:endParaRPr lang="en-GB" smtClean="0"/>
          </a:p>
        </p:txBody>
      </p:sp>
      <p:sp>
        <p:nvSpPr>
          <p:cNvPr id="83971" name="Rectangle 6"/>
          <p:cNvSpPr>
            <a:spLocks noGrp="1" noChangeArrowheads="1"/>
          </p:cNvSpPr>
          <p:nvPr>
            <p:ph type="ftr" sz="quarter" idx="4"/>
          </p:nvPr>
        </p:nvSpPr>
        <p:spPr>
          <a:noFill/>
        </p:spPr>
        <p:txBody>
          <a:bodyPr/>
          <a:lstStyle/>
          <a:p>
            <a:r>
              <a:rPr lang="en-GB"/>
              <a:t>February 2006 - Regatta Organisation</a:t>
            </a:r>
          </a:p>
        </p:txBody>
      </p:sp>
      <p:sp>
        <p:nvSpPr>
          <p:cNvPr id="8397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54085C1F-1765-4862-9B8E-05EB986C67D2}" type="slidenum">
              <a:rPr lang="en-GB" sz="800">
                <a:latin typeface="Arial" charset="0"/>
              </a:rPr>
              <a:pPr algn="r" defTabSz="942975"/>
              <a:t>14</a:t>
            </a:fld>
            <a:endParaRPr lang="en-GB" sz="800">
              <a:latin typeface="Arial" charset="0"/>
            </a:endParaRPr>
          </a:p>
        </p:txBody>
      </p:sp>
      <p:sp>
        <p:nvSpPr>
          <p:cNvPr id="83973" name="Rectangle 1026"/>
          <p:cNvSpPr>
            <a:spLocks noGrp="1" noRot="1" noChangeAspect="1" noChangeArrowheads="1" noTextEdit="1"/>
          </p:cNvSpPr>
          <p:nvPr>
            <p:ph type="sldImg"/>
          </p:nvPr>
        </p:nvSpPr>
        <p:spPr>
          <a:ln/>
        </p:spPr>
      </p:sp>
      <p:sp>
        <p:nvSpPr>
          <p:cNvPr id="83974" name="Rectangle 1027"/>
          <p:cNvSpPr>
            <a:spLocks noGrp="1" noChangeArrowheads="1"/>
          </p:cNvSpPr>
          <p:nvPr>
            <p:ph type="body" idx="1"/>
          </p:nvPr>
        </p:nvSpPr>
        <p:spPr>
          <a:noFill/>
          <a:ln/>
        </p:spPr>
        <p:txBody>
          <a:bodyPr/>
          <a:lstStyle/>
          <a:p>
            <a:pPr eaLnBrk="1" hangingPunct="1"/>
            <a:r>
              <a:rPr lang="ru-RU" b="1" dirty="0" smtClean="0"/>
              <a:t>Безопасность</a:t>
            </a:r>
            <a:endParaRPr lang="en-GB" b="1" dirty="0" smtClean="0"/>
          </a:p>
          <a:p>
            <a:pPr eaLnBrk="1" hangingPunct="1"/>
            <a:r>
              <a:rPr lang="ru-RU" dirty="0" smtClean="0"/>
              <a:t>Безопасность всех спортсменов – главная обязанность. Задача оргкомитета – убедиться, что каждый человек, задействованный на регате, сознает тот факт, что безопасность всегда превыше всего. </a:t>
            </a:r>
          </a:p>
          <a:p>
            <a:pPr eaLnBrk="1" hangingPunct="1"/>
            <a:endParaRPr lang="en-GB" dirty="0" smtClean="0"/>
          </a:p>
          <a:p>
            <a:pPr eaLnBrk="1" hangingPunct="1"/>
            <a:r>
              <a:rPr lang="ru-RU" b="1" dirty="0" smtClean="0"/>
              <a:t>Равные (справедливые) условия соревнования</a:t>
            </a:r>
            <a:endParaRPr lang="en-GB" b="1" dirty="0" smtClean="0"/>
          </a:p>
          <a:p>
            <a:pPr eaLnBrk="1" hangingPunct="1"/>
            <a:r>
              <a:rPr lang="ru-RU" dirty="0" smtClean="0"/>
              <a:t>Для равных </a:t>
            </a:r>
            <a:r>
              <a:rPr lang="ru-RU" dirty="0" smtClean="0"/>
              <a:t>условий </a:t>
            </a:r>
            <a:r>
              <a:rPr lang="ru-RU" dirty="0" smtClean="0"/>
              <a:t>гоночный комитет обязан устанавливать</a:t>
            </a:r>
            <a:r>
              <a:rPr lang="en-GB" dirty="0" smtClean="0"/>
              <a:t> </a:t>
            </a:r>
            <a:r>
              <a:rPr lang="ru-RU" dirty="0" smtClean="0"/>
              <a:t>«справедливые» </a:t>
            </a:r>
            <a:r>
              <a:rPr lang="ru-RU" dirty="0" smtClean="0"/>
              <a:t>стартовые линии, дистанции и финишные линии, добросовестно соблюдать все правила и следовать хорошей практике проведения гонок и методике </a:t>
            </a:r>
            <a:r>
              <a:rPr lang="en-US" dirty="0" smtClean="0"/>
              <a:t>ISAF</a:t>
            </a:r>
            <a:r>
              <a:rPr lang="ru-RU" dirty="0" smtClean="0"/>
              <a:t> по проведению гонок. У всех участников должны быть равные возможности использовать свое мастерство для победы в гонке.</a:t>
            </a:r>
          </a:p>
          <a:p>
            <a:pPr eaLnBrk="1" hangingPunct="1"/>
            <a:endParaRPr lang="en-GB" dirty="0" smtClean="0"/>
          </a:p>
          <a:p>
            <a:pPr eaLnBrk="1" hangingPunct="1"/>
            <a:r>
              <a:rPr lang="ru-RU" b="1" dirty="0" smtClean="0"/>
              <a:t>Соответствие правилам</a:t>
            </a:r>
            <a:endParaRPr lang="en-GB" dirty="0" smtClean="0"/>
          </a:p>
          <a:p>
            <a:pPr eaLnBrk="1" hangingPunct="1"/>
            <a:r>
              <a:rPr lang="ru-RU" i="1" dirty="0" smtClean="0"/>
              <a:t>Правила парусных гонок</a:t>
            </a:r>
            <a:r>
              <a:rPr lang="ru-RU" dirty="0" smtClean="0"/>
              <a:t>, предписания национальной организации и правила класса устанавливают требования для достижения третьей указанной цели. Соблюдение правил – в широком смысле – всеми участниками совершенно необходимо не только для гарантирования честного соревнования, но также и для поддержания высокого авторитета парусного спорта среди обычной публики и </a:t>
            </a:r>
            <a:r>
              <a:rPr lang="ru-RU" dirty="0" smtClean="0"/>
              <a:t>во избежание </a:t>
            </a:r>
            <a:r>
              <a:rPr lang="ru-RU" dirty="0" smtClean="0"/>
              <a:t>плохой репутации.</a:t>
            </a:r>
            <a:endParaRPr lang="ru-RU" i="1" dirty="0" smtClean="0"/>
          </a:p>
          <a:p>
            <a:pPr eaLnBrk="1" hangingPunct="1"/>
            <a:endParaRPr lang="en-GB" b="1" dirty="0" smtClean="0"/>
          </a:p>
          <a:p>
            <a:pPr eaLnBrk="1" hangingPunct="1"/>
            <a:r>
              <a:rPr lang="ru-RU" b="1" dirty="0" smtClean="0"/>
              <a:t>Удовлетворенность </a:t>
            </a:r>
            <a:r>
              <a:rPr lang="ru-RU" dirty="0" smtClean="0"/>
              <a:t>всех участников – возможно, самая труднодостижимая цель. Это та область, где требуется </a:t>
            </a:r>
            <a:r>
              <a:rPr lang="ru-RU" dirty="0" smtClean="0"/>
              <a:t>здравомыслие </a:t>
            </a:r>
            <a:r>
              <a:rPr lang="ru-RU" dirty="0" smtClean="0"/>
              <a:t>и </a:t>
            </a:r>
            <a:r>
              <a:rPr lang="ru-RU" dirty="0" smtClean="0"/>
              <a:t>большой</a:t>
            </a:r>
            <a:r>
              <a:rPr lang="ru-RU" baseline="0" dirty="0" smtClean="0"/>
              <a:t> </a:t>
            </a:r>
            <a:r>
              <a:rPr lang="ru-RU" dirty="0" smtClean="0"/>
              <a:t>опыт</a:t>
            </a:r>
            <a:r>
              <a:rPr lang="ru-RU" dirty="0" smtClean="0"/>
              <a:t>. Капризы ветра и погоды будут, как правило, создавать трудности для главного судьи и разочаровывать участников. Однако </a:t>
            </a:r>
            <a:r>
              <a:rPr lang="ru-RU" dirty="0" smtClean="0"/>
              <a:t>влияние этих факторов </a:t>
            </a:r>
            <a:r>
              <a:rPr lang="ru-RU" dirty="0" smtClean="0"/>
              <a:t>можно уменьшить, </a:t>
            </a:r>
            <a:r>
              <a:rPr lang="ru-RU" dirty="0" smtClean="0"/>
              <a:t>если их </a:t>
            </a:r>
            <a:r>
              <a:rPr lang="ru-RU" dirty="0" smtClean="0"/>
              <a:t>предвидеть и следовать подробному плану и процедурам, рекомендованным в этом руководстве.</a:t>
            </a:r>
            <a:endParaRPr lang="en-GB" b="1" dirty="0" smtClean="0"/>
          </a:p>
          <a:p>
            <a:pPr eaLnBrk="1" hangingPunct="1"/>
            <a:endParaRPr lang="en-GB"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3C98923-45EF-4441-A270-A82469CE0069}" type="slidenum">
              <a:rPr lang="en-GB" smtClean="0"/>
              <a:pPr/>
              <a:t>15</a:t>
            </a:fld>
            <a:endParaRPr lang="en-GB" smtClean="0"/>
          </a:p>
        </p:txBody>
      </p:sp>
      <p:sp>
        <p:nvSpPr>
          <p:cNvPr id="84995" name="Rectangle 6"/>
          <p:cNvSpPr>
            <a:spLocks noGrp="1" noChangeArrowheads="1"/>
          </p:cNvSpPr>
          <p:nvPr>
            <p:ph type="ftr" sz="quarter" idx="4"/>
          </p:nvPr>
        </p:nvSpPr>
        <p:spPr>
          <a:noFill/>
        </p:spPr>
        <p:txBody>
          <a:bodyPr/>
          <a:lstStyle/>
          <a:p>
            <a:r>
              <a:rPr lang="en-GB"/>
              <a:t>February 2006 - Regatta Organisation</a:t>
            </a:r>
          </a:p>
        </p:txBody>
      </p:sp>
      <p:sp>
        <p:nvSpPr>
          <p:cNvPr id="8499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98CB740A-6D91-4835-AF4F-44EAC4F11A54}" type="slidenum">
              <a:rPr lang="en-GB" sz="800">
                <a:latin typeface="Arial" charset="0"/>
              </a:rPr>
              <a:pPr algn="r" defTabSz="942975"/>
              <a:t>15</a:t>
            </a:fld>
            <a:endParaRPr lang="en-GB" sz="800">
              <a:latin typeface="Arial" charset="0"/>
            </a:endParaRPr>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a:ln/>
        </p:spPr>
        <p:txBody>
          <a:bodyPr/>
          <a:lstStyle/>
          <a:p>
            <a:pPr eaLnBrk="1" hangingPunct="1"/>
            <a:r>
              <a:rPr lang="ru-RU" b="1" dirty="0" smtClean="0"/>
              <a:t>Председатель оргкомитета (Директор регаты)</a:t>
            </a:r>
            <a:endParaRPr lang="en-GB" dirty="0" smtClean="0"/>
          </a:p>
          <a:p>
            <a:pPr eaLnBrk="1" hangingPunct="1"/>
            <a:r>
              <a:rPr lang="ru-RU" dirty="0" smtClean="0"/>
              <a:t>Оргкомитет нуждается в компетентном, опытном председателе (директоре), который </a:t>
            </a:r>
            <a:r>
              <a:rPr lang="ru-RU" dirty="0" smtClean="0"/>
              <a:t>от его</a:t>
            </a:r>
            <a:r>
              <a:rPr lang="ru-RU" baseline="0" dirty="0" smtClean="0"/>
              <a:t> </a:t>
            </a:r>
            <a:r>
              <a:rPr lang="ru-RU" dirty="0" smtClean="0"/>
              <a:t>имени готов </a:t>
            </a:r>
            <a:r>
              <a:rPr lang="ru-RU" dirty="0" smtClean="0"/>
              <a:t>ответить за все, что бы ни </a:t>
            </a:r>
            <a:r>
              <a:rPr lang="ru-RU" dirty="0" smtClean="0"/>
              <a:t>случилось. </a:t>
            </a:r>
            <a:r>
              <a:rPr lang="ru-RU" dirty="0" smtClean="0"/>
              <a:t>Это человек, который устанавливает сроки исполнения и добивается, чтобы все подкомитеты выполняли свою работу в эти сроки. Директор регаты играет важную роль в проведении регаты и должен обладать хорошими познаниями в организации гонок. Директор имеет особые обязанности, которые выполняются после консультаций с оргкомитетом и могут быть сформулированы следующим образом:</a:t>
            </a:r>
          </a:p>
          <a:p>
            <a:pPr eaLnBrk="1" hangingPunct="1">
              <a:buFontTx/>
              <a:buChar char="•"/>
            </a:pPr>
            <a:r>
              <a:rPr lang="ru-RU" dirty="0" smtClean="0"/>
              <a:t>  участвовать в планировании и принятии решений, относящихся к проведению регаты как на воде, так и на берегу;</a:t>
            </a:r>
          </a:p>
          <a:p>
            <a:pPr eaLnBrk="1" hangingPunct="1">
              <a:buFontTx/>
              <a:buChar char="•"/>
            </a:pPr>
            <a:r>
              <a:rPr lang="ru-RU" dirty="0" smtClean="0"/>
              <a:t>  созывать заседания </a:t>
            </a:r>
            <a:r>
              <a:rPr lang="ru-RU" dirty="0" smtClean="0"/>
              <a:t>оргкомитета, </a:t>
            </a:r>
            <a:r>
              <a:rPr lang="ru-RU" dirty="0" smtClean="0"/>
              <a:t>когда это необходимо, возможно, даже в конце каждого дня, для подведения итогов и контроля за организацией и процедурами, чтобы можно было незамедлительно внести необходимые изменения в интересах справедливости соревнования;</a:t>
            </a:r>
          </a:p>
          <a:p>
            <a:pPr eaLnBrk="1" hangingPunct="1">
              <a:buFontTx/>
              <a:buChar char="•"/>
            </a:pPr>
            <a:r>
              <a:rPr lang="ru-RU" dirty="0" smtClean="0"/>
              <a:t>  на больших регатах у директора будет достаточно сложных задач, соответственно уровню соревнования, поэтому он не должен назначаться на какую-то отдельную должность на воде.</a:t>
            </a:r>
          </a:p>
          <a:p>
            <a:pPr eaLnBrk="1" hangingPunct="1"/>
            <a:endParaRPr lang="en-GB" b="1" dirty="0" smtClean="0"/>
          </a:p>
          <a:p>
            <a:pPr eaLnBrk="1" hangingPunct="1"/>
            <a:r>
              <a:rPr lang="ru-RU" b="1" dirty="0" smtClean="0"/>
              <a:t>Оргкомитет регаты</a:t>
            </a:r>
            <a:endParaRPr lang="en-GB" b="1" dirty="0" smtClean="0"/>
          </a:p>
          <a:p>
            <a:pPr eaLnBrk="1" hangingPunct="1"/>
            <a:r>
              <a:rPr lang="ru-RU" dirty="0" smtClean="0"/>
              <a:t>Проводящая организация отвечает за всю организацию регаты на воде и вне воды, включая крайне важное ведение финансового баланса. Она назначает комитет, в состав которого могут входить от шести до двенадцати членов. Этот комитет получает свои полномочия, говоря языком ППГ, от клуба, признанного национальной организацией, или ассоциации, которая его создала, и перед этой организацией он в конечном счете отвечает за проведение регаты в целом. Некоторые из его членов будут также членами различных подкомитетов, о которых будет сказано далее. Он собирается на свое первое заседание как минимум за шесть месяцев, а возможно и более чем за год, до начала регаты.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5ABD667-04EA-4E0E-86C2-9700CECF98ED}" type="slidenum">
              <a:rPr lang="en-GB" smtClean="0"/>
              <a:pPr/>
              <a:t>16</a:t>
            </a:fld>
            <a:endParaRPr lang="en-GB" smtClean="0"/>
          </a:p>
        </p:txBody>
      </p:sp>
      <p:sp>
        <p:nvSpPr>
          <p:cNvPr id="86019" name="Rectangle 6"/>
          <p:cNvSpPr>
            <a:spLocks noGrp="1" noChangeArrowheads="1"/>
          </p:cNvSpPr>
          <p:nvPr>
            <p:ph type="ftr" sz="quarter" idx="4"/>
          </p:nvPr>
        </p:nvSpPr>
        <p:spPr>
          <a:noFill/>
        </p:spPr>
        <p:txBody>
          <a:bodyPr/>
          <a:lstStyle/>
          <a:p>
            <a:r>
              <a:rPr lang="en-GB"/>
              <a:t>February 2006 - Regatta Organisation</a:t>
            </a:r>
          </a:p>
        </p:txBody>
      </p:sp>
      <p:sp>
        <p:nvSpPr>
          <p:cNvPr id="8602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FEC9D86D-2698-4F43-AA17-FBBAFCCD8F57}" type="slidenum">
              <a:rPr lang="en-GB" sz="800">
                <a:latin typeface="Arial" charset="0"/>
              </a:rPr>
              <a:pPr algn="r" defTabSz="942975"/>
              <a:t>16</a:t>
            </a:fld>
            <a:endParaRPr lang="en-GB" sz="800">
              <a:latin typeface="Arial" charset="0"/>
            </a:endParaRPr>
          </a:p>
        </p:txBody>
      </p:sp>
      <p:sp>
        <p:nvSpPr>
          <p:cNvPr id="86021"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ln/>
        </p:spPr>
        <p:txBody>
          <a:bodyPr>
            <a:normAutofit fontScale="85000" lnSpcReduction="20000"/>
          </a:bodyPr>
          <a:lstStyle/>
          <a:p>
            <a:pPr eaLnBrk="1" hangingPunct="1">
              <a:defRPr/>
            </a:pPr>
            <a:r>
              <a:rPr lang="ru-RU" b="1" dirty="0" smtClean="0"/>
              <a:t>Общая схема организации крупного соревнования</a:t>
            </a:r>
            <a:endParaRPr lang="en-GB" dirty="0" smtClean="0"/>
          </a:p>
          <a:p>
            <a:pPr eaLnBrk="1" hangingPunct="1">
              <a:defRPr/>
            </a:pPr>
            <a:r>
              <a:rPr lang="ru-RU" dirty="0" smtClean="0"/>
              <a:t>Хорошая организация – ключ к успешной регате. Эта схема помогает понять организационную структуру крупного соревнования. Структура комитета будет меняться в зависимости от потребностей соревнования, его размеров и статуса.</a:t>
            </a:r>
          </a:p>
          <a:p>
            <a:pPr eaLnBrk="1" hangingPunct="1">
              <a:defRPr/>
            </a:pPr>
            <a:endParaRPr lang="en-GB" dirty="0" smtClean="0"/>
          </a:p>
          <a:p>
            <a:pPr eaLnBrk="1" hangingPunct="1">
              <a:defRPr/>
            </a:pPr>
            <a:r>
              <a:rPr lang="ru-RU" b="1" dirty="0" smtClean="0"/>
              <a:t>Структура оргкомитета</a:t>
            </a:r>
            <a:endParaRPr lang="en-GB" dirty="0" smtClean="0"/>
          </a:p>
          <a:p>
            <a:pPr eaLnBrk="1" hangingPunct="1">
              <a:defRPr/>
            </a:pPr>
            <a:r>
              <a:rPr lang="ru-RU" dirty="0" smtClean="0"/>
              <a:t>Оргкомитет отвечает за все аспекты соревнования. Он назначает несколько подкомитетов для контроля отдельных аспектов соревнования. </a:t>
            </a:r>
          </a:p>
          <a:p>
            <a:pPr eaLnBrk="1" hangingPunct="1">
              <a:defRPr/>
            </a:pPr>
            <a:r>
              <a:rPr lang="ru-RU" dirty="0" smtClean="0"/>
              <a:t>Для большинства небольших регат некоторые из функций будут совмещаться в одном подкомитете.</a:t>
            </a:r>
          </a:p>
          <a:p>
            <a:pPr eaLnBrk="1" hangingPunct="1">
              <a:defRPr/>
            </a:pPr>
            <a:endParaRPr lang="en-GB" dirty="0" smtClean="0"/>
          </a:p>
          <a:p>
            <a:pPr eaLnBrk="1" hangingPunct="1">
              <a:defRPr/>
            </a:pPr>
            <a:r>
              <a:rPr lang="ru-RU" b="1" dirty="0" smtClean="0"/>
              <a:t>Организация и создание условий на берегу</a:t>
            </a:r>
            <a:endParaRPr lang="en-GB" dirty="0" smtClean="0"/>
          </a:p>
          <a:p>
            <a:pPr eaLnBrk="1" hangingPunct="1">
              <a:defRPr/>
            </a:pPr>
            <a:r>
              <a:rPr lang="ru-RU" dirty="0" smtClean="0"/>
              <a:t>Этот раздел организации охватывает все береговые условия, их создание и обеспечение работы.</a:t>
            </a:r>
          </a:p>
          <a:p>
            <a:pPr eaLnBrk="1" hangingPunct="1">
              <a:defRPr/>
            </a:pPr>
            <a:endParaRPr lang="en-GB" dirty="0" smtClean="0"/>
          </a:p>
          <a:p>
            <a:pPr eaLnBrk="1" hangingPunct="1">
              <a:defRPr/>
            </a:pPr>
            <a:r>
              <a:rPr lang="ru-RU" dirty="0" smtClean="0"/>
              <a:t>Следующие подкомитеты рекомендуются в качестве основы, на которой может быть построена хорошая структура управления:</a:t>
            </a:r>
          </a:p>
          <a:p>
            <a:pPr eaLnBrk="1" hangingPunct="1">
              <a:buFontTx/>
              <a:buChar char="•"/>
              <a:defRPr/>
            </a:pPr>
            <a:r>
              <a:rPr lang="ru-RU" b="1" dirty="0" smtClean="0"/>
              <a:t> Секретариат </a:t>
            </a:r>
            <a:r>
              <a:rPr lang="en-GB" dirty="0" smtClean="0"/>
              <a:t>– </a:t>
            </a:r>
            <a:r>
              <a:rPr lang="ru-RU" dirty="0" smtClean="0"/>
              <a:t>Нормативная документация</a:t>
            </a:r>
            <a:r>
              <a:rPr lang="en-GB" dirty="0" smtClean="0"/>
              <a:t>; </a:t>
            </a:r>
            <a:r>
              <a:rPr lang="ru-RU" dirty="0" smtClean="0"/>
              <a:t>страхование</a:t>
            </a:r>
            <a:r>
              <a:rPr lang="en-GB" dirty="0" smtClean="0"/>
              <a:t>; </a:t>
            </a:r>
            <a:r>
              <a:rPr lang="ru-RU" dirty="0" smtClean="0"/>
              <a:t>размещение</a:t>
            </a:r>
            <a:r>
              <a:rPr lang="en-GB" dirty="0" smtClean="0"/>
              <a:t>; </a:t>
            </a:r>
            <a:r>
              <a:rPr lang="ru-RU" dirty="0" smtClean="0"/>
              <a:t>транспорт</a:t>
            </a:r>
            <a:r>
              <a:rPr lang="en-GB" dirty="0" smtClean="0"/>
              <a:t>; </a:t>
            </a:r>
            <a:r>
              <a:rPr lang="ru-RU" dirty="0" smtClean="0"/>
              <a:t>охрана</a:t>
            </a:r>
            <a:endParaRPr lang="en-GB" dirty="0" smtClean="0"/>
          </a:p>
          <a:p>
            <a:pPr eaLnBrk="1" hangingPunct="1">
              <a:buFontTx/>
              <a:buChar char="•"/>
              <a:defRPr/>
            </a:pPr>
            <a:endParaRPr lang="en-GB" dirty="0" smtClean="0"/>
          </a:p>
          <a:p>
            <a:pPr eaLnBrk="1" hangingPunct="1">
              <a:buFontTx/>
              <a:buChar char="•"/>
              <a:defRPr/>
            </a:pPr>
            <a:r>
              <a:rPr lang="ru-RU" b="1" dirty="0" smtClean="0"/>
              <a:t> Финансы </a:t>
            </a:r>
            <a:r>
              <a:rPr lang="en-GB" dirty="0" smtClean="0"/>
              <a:t>– </a:t>
            </a:r>
            <a:r>
              <a:rPr lang="ru-RU" dirty="0" smtClean="0"/>
              <a:t>Финансовый контроль</a:t>
            </a:r>
            <a:r>
              <a:rPr lang="en-GB" dirty="0" smtClean="0"/>
              <a:t>; </a:t>
            </a:r>
            <a:r>
              <a:rPr lang="ru-RU" dirty="0" smtClean="0"/>
              <a:t>бюджет</a:t>
            </a:r>
            <a:r>
              <a:rPr lang="en-GB" dirty="0" smtClean="0"/>
              <a:t>; </a:t>
            </a:r>
            <a:r>
              <a:rPr lang="ru-RU" dirty="0" smtClean="0"/>
              <a:t>спонсоры</a:t>
            </a:r>
            <a:endParaRPr lang="en-GB" dirty="0" smtClean="0"/>
          </a:p>
          <a:p>
            <a:pPr eaLnBrk="1" hangingPunct="1">
              <a:buFontTx/>
              <a:buChar char="•"/>
              <a:defRPr/>
            </a:pPr>
            <a:endParaRPr lang="en-GB" dirty="0" smtClean="0"/>
          </a:p>
          <a:p>
            <a:pPr eaLnBrk="1" hangingPunct="1">
              <a:buFontTx/>
              <a:buChar char="•"/>
              <a:defRPr/>
            </a:pPr>
            <a:r>
              <a:rPr lang="ru-RU" b="1" dirty="0" smtClean="0"/>
              <a:t> Коммерция и реклама </a:t>
            </a:r>
            <a:r>
              <a:rPr lang="en-GB" dirty="0" smtClean="0"/>
              <a:t>– </a:t>
            </a:r>
            <a:r>
              <a:rPr lang="ru-RU" dirty="0" smtClean="0"/>
              <a:t>Доходы от рекламы</a:t>
            </a:r>
            <a:r>
              <a:rPr lang="en-GB" dirty="0" smtClean="0"/>
              <a:t>; </a:t>
            </a:r>
            <a:r>
              <a:rPr lang="ru-RU" dirty="0" smtClean="0"/>
              <a:t>средства массовой информации</a:t>
            </a:r>
            <a:endParaRPr lang="en-GB" dirty="0" smtClean="0"/>
          </a:p>
          <a:p>
            <a:pPr eaLnBrk="1" hangingPunct="1">
              <a:buFontTx/>
              <a:buChar char="•"/>
              <a:defRPr/>
            </a:pPr>
            <a:endParaRPr lang="en-GB" dirty="0" smtClean="0"/>
          </a:p>
          <a:p>
            <a:pPr eaLnBrk="1" hangingPunct="1">
              <a:buFontTx/>
              <a:buChar char="•"/>
              <a:defRPr/>
            </a:pPr>
            <a:r>
              <a:rPr lang="ru-RU" b="1" dirty="0" smtClean="0"/>
              <a:t> Общественные мероприятия </a:t>
            </a:r>
            <a:r>
              <a:rPr lang="en-GB" b="1" dirty="0" smtClean="0"/>
              <a:t>– </a:t>
            </a:r>
            <a:r>
              <a:rPr lang="ru-RU" dirty="0" smtClean="0"/>
              <a:t>Церемонии открытия и закрытия</a:t>
            </a:r>
            <a:r>
              <a:rPr lang="en-GB" dirty="0" smtClean="0"/>
              <a:t>; </a:t>
            </a:r>
            <a:r>
              <a:rPr lang="ru-RU" dirty="0" smtClean="0"/>
              <a:t>развлекательная программа</a:t>
            </a:r>
            <a:r>
              <a:rPr lang="en-GB" dirty="0" smtClean="0"/>
              <a:t>; </a:t>
            </a:r>
            <a:r>
              <a:rPr lang="ru-RU" dirty="0" smtClean="0"/>
              <a:t>услуги бара</a:t>
            </a:r>
            <a:r>
              <a:rPr lang="en-GB" dirty="0" smtClean="0"/>
              <a:t>; </a:t>
            </a:r>
            <a:r>
              <a:rPr lang="ru-RU" dirty="0" smtClean="0"/>
              <a:t>питание</a:t>
            </a:r>
            <a:endParaRPr lang="en-GB" dirty="0" smtClean="0"/>
          </a:p>
          <a:p>
            <a:pPr eaLnBrk="1" hangingPunct="1">
              <a:buFontTx/>
              <a:buChar char="•"/>
              <a:defRPr/>
            </a:pPr>
            <a:endParaRPr lang="en-GB" dirty="0" smtClean="0"/>
          </a:p>
          <a:p>
            <a:pPr eaLnBrk="1" hangingPunct="1">
              <a:buFontTx/>
              <a:buChar char="•"/>
              <a:defRPr/>
            </a:pPr>
            <a:r>
              <a:rPr lang="ru-RU" b="1" dirty="0" smtClean="0"/>
              <a:t> Службы </a:t>
            </a:r>
            <a:r>
              <a:rPr lang="en-GB" dirty="0" smtClean="0"/>
              <a:t>– </a:t>
            </a:r>
            <a:r>
              <a:rPr lang="ru-RU" dirty="0" smtClean="0"/>
              <a:t>Автостоянка</a:t>
            </a:r>
            <a:r>
              <a:rPr lang="en-GB" dirty="0" smtClean="0"/>
              <a:t>; </a:t>
            </a:r>
            <a:r>
              <a:rPr lang="ru-RU" dirty="0" smtClean="0"/>
              <a:t>место для трейлеров и контейнеров</a:t>
            </a:r>
            <a:r>
              <a:rPr lang="en-GB" dirty="0" smtClean="0"/>
              <a:t>; </a:t>
            </a:r>
            <a:r>
              <a:rPr lang="ru-RU" dirty="0" smtClean="0"/>
              <a:t>помещения для переодевания и душевые</a:t>
            </a:r>
            <a:r>
              <a:rPr lang="en-GB" dirty="0" smtClean="0"/>
              <a:t>; </a:t>
            </a:r>
            <a:r>
              <a:rPr lang="ru-RU" dirty="0" smtClean="0"/>
              <a:t>туалеты</a:t>
            </a:r>
            <a:r>
              <a:rPr lang="en-GB" dirty="0" smtClean="0"/>
              <a:t>; </a:t>
            </a:r>
            <a:r>
              <a:rPr lang="ru-RU" dirty="0" smtClean="0"/>
              <a:t>слипы и/или подъемные краны</a:t>
            </a:r>
            <a:r>
              <a:rPr lang="en-GB" dirty="0" smtClean="0"/>
              <a:t>; </a:t>
            </a:r>
            <a:r>
              <a:rPr lang="ru-RU" dirty="0" smtClean="0"/>
              <a:t>места швартовки яхт</a:t>
            </a:r>
            <a:r>
              <a:rPr lang="en-GB" dirty="0" smtClean="0"/>
              <a:t>; </a:t>
            </a:r>
            <a:r>
              <a:rPr lang="ru-RU" dirty="0" smtClean="0"/>
              <a:t>дополнительные площадки, накрытые большими тентами</a:t>
            </a:r>
            <a:r>
              <a:rPr lang="en-GB" dirty="0" smtClean="0"/>
              <a:t>; </a:t>
            </a:r>
            <a:r>
              <a:rPr lang="ru-RU" dirty="0" smtClean="0"/>
              <a:t>и </a:t>
            </a:r>
            <a:r>
              <a:rPr lang="ru-RU" dirty="0" err="1" smtClean="0"/>
              <a:t>т.д</a:t>
            </a:r>
            <a:r>
              <a:rPr lang="en-GB" dirty="0" smtClean="0"/>
              <a:t>.</a:t>
            </a:r>
          </a:p>
          <a:p>
            <a:pPr eaLnBrk="1" hangingPunct="1">
              <a:buFontTx/>
              <a:buChar char="•"/>
              <a:defRPr/>
            </a:pPr>
            <a:endParaRPr lang="en-GB" dirty="0" smtClean="0"/>
          </a:p>
          <a:p>
            <a:pPr eaLnBrk="1" hangingPunct="1">
              <a:buFontTx/>
              <a:buChar char="•"/>
              <a:defRPr/>
            </a:pPr>
            <a:r>
              <a:rPr lang="ru-RU" b="1" dirty="0" smtClean="0"/>
              <a:t> Обмер </a:t>
            </a:r>
            <a:r>
              <a:rPr lang="en-GB" dirty="0" smtClean="0"/>
              <a:t>– </a:t>
            </a:r>
            <a:r>
              <a:rPr lang="ru-RU" dirty="0" smtClean="0"/>
              <a:t>Крытая площадка для обмера парусов и корпусов</a:t>
            </a:r>
            <a:r>
              <a:rPr lang="en-GB" dirty="0" smtClean="0"/>
              <a:t>; </a:t>
            </a:r>
            <a:r>
              <a:rPr lang="ru-RU" dirty="0" smtClean="0"/>
              <a:t>весы</a:t>
            </a:r>
            <a:r>
              <a:rPr lang="en-GB" dirty="0" smtClean="0"/>
              <a:t>.</a:t>
            </a:r>
          </a:p>
          <a:p>
            <a:pPr eaLnBrk="1" hangingPunct="1">
              <a:buFontTx/>
              <a:buChar char="•"/>
              <a:defRPr/>
            </a:pPr>
            <a:endParaRPr lang="en-GB" dirty="0" smtClean="0"/>
          </a:p>
          <a:p>
            <a:pPr eaLnBrk="1" hangingPunct="1">
              <a:defRPr/>
            </a:pPr>
            <a:r>
              <a:rPr lang="ru-RU" b="1" dirty="0" smtClean="0"/>
              <a:t>Оборудование и создание условий на воде</a:t>
            </a:r>
            <a:endParaRPr lang="en-GB" dirty="0" smtClean="0"/>
          </a:p>
          <a:p>
            <a:pPr eaLnBrk="1" hangingPunct="1">
              <a:buFontTx/>
              <a:buChar char="•"/>
              <a:defRPr/>
            </a:pPr>
            <a:r>
              <a:rPr lang="ru-RU" b="1" dirty="0" smtClean="0"/>
              <a:t> Документы </a:t>
            </a:r>
            <a:r>
              <a:rPr lang="en-GB" dirty="0" smtClean="0"/>
              <a:t>– </a:t>
            </a:r>
            <a:r>
              <a:rPr lang="ru-RU" dirty="0" smtClean="0"/>
              <a:t>Положение о соревновании; гоночная инструкция; </a:t>
            </a:r>
            <a:r>
              <a:rPr lang="ru-RU" dirty="0" err="1" smtClean="0"/>
              <a:t>протестовые</a:t>
            </a:r>
            <a:r>
              <a:rPr lang="ru-RU" dirty="0" smtClean="0"/>
              <a:t> бланки; результаты; и т.д.</a:t>
            </a:r>
            <a:endParaRPr lang="en-GB" dirty="0" smtClean="0"/>
          </a:p>
          <a:p>
            <a:pPr eaLnBrk="1" hangingPunct="1">
              <a:buFontTx/>
              <a:buChar char="•"/>
              <a:defRPr/>
            </a:pPr>
            <a:endParaRPr lang="en-GB" dirty="0" smtClean="0"/>
          </a:p>
          <a:p>
            <a:pPr eaLnBrk="1" hangingPunct="1">
              <a:buFontTx/>
              <a:buChar char="•"/>
              <a:defRPr/>
            </a:pPr>
            <a:r>
              <a:rPr lang="ru-RU" b="1" dirty="0" smtClean="0"/>
              <a:t> Старший на берегу </a:t>
            </a:r>
            <a:r>
              <a:rPr lang="en-GB" dirty="0" smtClean="0"/>
              <a:t>– </a:t>
            </a:r>
            <a:r>
              <a:rPr lang="ru-RU" dirty="0" smtClean="0"/>
              <a:t>Береговая сигнальная мачта (флагшток)</a:t>
            </a:r>
            <a:r>
              <a:rPr lang="en-GB" dirty="0" smtClean="0"/>
              <a:t>; </a:t>
            </a:r>
            <a:r>
              <a:rPr lang="ru-RU" dirty="0" smtClean="0"/>
              <a:t>контроль размещения на берегу и спуска яхт</a:t>
            </a:r>
            <a:r>
              <a:rPr lang="en-GB" dirty="0" smtClean="0"/>
              <a:t>; </a:t>
            </a:r>
            <a:r>
              <a:rPr lang="ru-RU" dirty="0" smtClean="0"/>
              <a:t>безопасность на берегу</a:t>
            </a:r>
            <a:endParaRPr lang="en-GB" dirty="0" smtClean="0"/>
          </a:p>
          <a:p>
            <a:pPr eaLnBrk="1" hangingPunct="1">
              <a:buFontTx/>
              <a:buChar char="•"/>
              <a:defRPr/>
            </a:pPr>
            <a:endParaRPr lang="en-GB" dirty="0" smtClean="0"/>
          </a:p>
          <a:p>
            <a:pPr eaLnBrk="1" hangingPunct="1">
              <a:buFontTx/>
              <a:buChar char="•"/>
              <a:defRPr/>
            </a:pPr>
            <a:r>
              <a:rPr lang="ru-RU" b="1" dirty="0" smtClean="0"/>
              <a:t> Судейские суда </a:t>
            </a:r>
            <a:r>
              <a:rPr lang="en-GB" dirty="0" smtClean="0"/>
              <a:t>– </a:t>
            </a:r>
            <a:r>
              <a:rPr lang="ru-RU" dirty="0" smtClean="0"/>
              <a:t>Персонал</a:t>
            </a:r>
            <a:r>
              <a:rPr lang="en-GB" dirty="0" smtClean="0"/>
              <a:t>; </a:t>
            </a:r>
            <a:r>
              <a:rPr lang="ru-RU" dirty="0" smtClean="0"/>
              <a:t>соответствующие суда,</a:t>
            </a:r>
            <a:endParaRPr lang="en-GB" b="1" dirty="0" smtClean="0"/>
          </a:p>
          <a:p>
            <a:pPr eaLnBrk="1" hangingPunct="1">
              <a:buFontTx/>
              <a:buChar char="•"/>
              <a:defRPr/>
            </a:pPr>
            <a:endParaRPr lang="en-GB" dirty="0" smtClean="0"/>
          </a:p>
          <a:p>
            <a:pPr eaLnBrk="1" hangingPunct="1">
              <a:buFontTx/>
              <a:buChar char="•"/>
              <a:defRPr/>
            </a:pPr>
            <a:r>
              <a:rPr lang="ru-RU" b="1" dirty="0" smtClean="0"/>
              <a:t> Ответственный за безопасность </a:t>
            </a:r>
            <a:r>
              <a:rPr lang="en-GB" dirty="0" smtClean="0"/>
              <a:t>– </a:t>
            </a:r>
            <a:r>
              <a:rPr lang="ru-RU" dirty="0" smtClean="0"/>
              <a:t>Спасательные лодки</a:t>
            </a:r>
            <a:r>
              <a:rPr lang="en-GB" dirty="0" smtClean="0"/>
              <a:t>; </a:t>
            </a:r>
            <a:r>
              <a:rPr lang="ru-RU" dirty="0" smtClean="0"/>
              <a:t>оценка уровня безопасности</a:t>
            </a:r>
            <a:r>
              <a:rPr lang="en-GB" dirty="0" smtClean="0"/>
              <a:t>; </a:t>
            </a:r>
            <a:r>
              <a:rPr lang="ru-RU" dirty="0" smtClean="0"/>
              <a:t>план обеспечения безопасности</a:t>
            </a:r>
            <a:r>
              <a:rPr lang="en-GB" dirty="0" smtClean="0"/>
              <a:t>; </a:t>
            </a:r>
            <a:r>
              <a:rPr lang="ru-RU" dirty="0" smtClean="0"/>
              <a:t>базовое судно</a:t>
            </a:r>
            <a:endParaRPr lang="en-GB" dirty="0" smtClean="0"/>
          </a:p>
          <a:p>
            <a:pPr eaLnBrk="1" hangingPunct="1">
              <a:buFontTx/>
              <a:buChar char="•"/>
              <a:defRPr/>
            </a:pPr>
            <a:endParaRPr lang="en-GB" dirty="0" smtClean="0"/>
          </a:p>
          <a:p>
            <a:pPr eaLnBrk="1" hangingPunct="1">
              <a:buFontTx/>
              <a:buChar char="•"/>
              <a:defRPr/>
            </a:pPr>
            <a:r>
              <a:rPr lang="ru-RU" b="1" dirty="0" smtClean="0"/>
              <a:t> Оборудование </a:t>
            </a:r>
            <a:r>
              <a:rPr lang="en-GB" dirty="0" smtClean="0"/>
              <a:t>– </a:t>
            </a:r>
            <a:r>
              <a:rPr lang="ru-RU" dirty="0" smtClean="0"/>
              <a:t>Флаги</a:t>
            </a:r>
            <a:r>
              <a:rPr lang="en-GB" dirty="0" smtClean="0"/>
              <a:t>; </a:t>
            </a:r>
            <a:r>
              <a:rPr lang="ru-RU" dirty="0" smtClean="0"/>
              <a:t>фалы</a:t>
            </a:r>
            <a:r>
              <a:rPr lang="en-GB" dirty="0" smtClean="0"/>
              <a:t>; </a:t>
            </a:r>
            <a:r>
              <a:rPr lang="ru-RU" dirty="0" smtClean="0"/>
              <a:t>звуковые сигналы</a:t>
            </a:r>
            <a:r>
              <a:rPr lang="en-GB" dirty="0" smtClean="0"/>
              <a:t>; </a:t>
            </a:r>
            <a:r>
              <a:rPr lang="ru-RU" dirty="0" smtClean="0"/>
              <a:t>знаки</a:t>
            </a:r>
            <a:r>
              <a:rPr lang="en-GB" dirty="0" smtClean="0"/>
              <a:t>; </a:t>
            </a:r>
            <a:r>
              <a:rPr lang="ru-RU" dirty="0" smtClean="0"/>
              <a:t>якоря</a:t>
            </a:r>
            <a:r>
              <a:rPr lang="en-GB" dirty="0" smtClean="0"/>
              <a:t>; </a:t>
            </a:r>
            <a:r>
              <a:rPr lang="ru-RU" dirty="0" smtClean="0"/>
              <a:t>якорные концы</a:t>
            </a:r>
            <a:r>
              <a:rPr lang="en-GB" dirty="0" smtClean="0"/>
              <a:t>; </a:t>
            </a:r>
            <a:r>
              <a:rPr lang="ru-RU" dirty="0" smtClean="0"/>
              <a:t>и </a:t>
            </a:r>
            <a:r>
              <a:rPr lang="ru-RU" dirty="0" err="1" smtClean="0"/>
              <a:t>т.д</a:t>
            </a:r>
            <a:r>
              <a:rPr lang="en-GB" dirty="0" smtClean="0"/>
              <a:t>.</a:t>
            </a:r>
            <a:endParaRPr lang="ru-RU" dirty="0" smtClean="0"/>
          </a:p>
          <a:p>
            <a:pPr eaLnBrk="1" hangingPunct="1">
              <a:buFontTx/>
              <a:buChar char="•"/>
              <a:defRPr/>
            </a:pPr>
            <a:endParaRPr lang="ru-RU" b="1" dirty="0" smtClean="0"/>
          </a:p>
          <a:p>
            <a:pPr eaLnBrk="1" hangingPunct="1">
              <a:defRPr/>
            </a:pPr>
            <a:r>
              <a:rPr lang="en-US" b="1" dirty="0" smtClean="0"/>
              <a:t>[</a:t>
            </a:r>
            <a:r>
              <a:rPr lang="ru-RU" b="1" dirty="0" smtClean="0"/>
              <a:t>Действующее на данный момент в России разделение на судейские должности (описанное в Приложении 7 ППС-2009) предписывает несколько иное разделение обязанностей, в частности,  некоторые обязанности </a:t>
            </a:r>
            <a:r>
              <a:rPr lang="ru-RU" b="1" i="1" dirty="0" smtClean="0"/>
              <a:t>главного (старшего) судьи </a:t>
            </a:r>
            <a:r>
              <a:rPr lang="ru-RU" b="1" dirty="0" smtClean="0"/>
              <a:t>возложены на </a:t>
            </a:r>
            <a:r>
              <a:rPr lang="ru-RU" b="1" i="1" dirty="0" smtClean="0"/>
              <a:t>судью-стартера</a:t>
            </a:r>
            <a:r>
              <a:rPr lang="ru-RU" b="1" dirty="0" smtClean="0"/>
              <a:t>; обязанности </a:t>
            </a:r>
            <a:r>
              <a:rPr lang="ru-RU" b="1" i="1" dirty="0" smtClean="0"/>
              <a:t>старшего на берегу  </a:t>
            </a:r>
            <a:r>
              <a:rPr lang="ru-RU" b="1" dirty="0" smtClean="0"/>
              <a:t>и </a:t>
            </a:r>
            <a:r>
              <a:rPr lang="ru-RU" b="1" i="1" dirty="0" smtClean="0"/>
              <a:t>ответственного за безопасность</a:t>
            </a:r>
            <a:r>
              <a:rPr lang="ru-RU" b="1" dirty="0" smtClean="0"/>
              <a:t>, а также обязанности, связанные с транспортом, размещением и общественными мероприятиями, возложены на </a:t>
            </a:r>
            <a:r>
              <a:rPr lang="ru-RU" b="1" i="1" dirty="0" smtClean="0"/>
              <a:t>заместителя председателя ГК по организации </a:t>
            </a:r>
            <a:r>
              <a:rPr lang="ru-RU" b="1" dirty="0" smtClean="0"/>
              <a:t>и </a:t>
            </a:r>
            <a:r>
              <a:rPr lang="ru-RU" b="1" i="1" dirty="0" smtClean="0"/>
              <a:t>группу обеспечения</a:t>
            </a:r>
            <a:r>
              <a:rPr lang="ru-RU" b="1" dirty="0" smtClean="0"/>
              <a:t>, а некоторые обязанности </a:t>
            </a:r>
            <a:r>
              <a:rPr lang="ru-RU" b="1" i="1" dirty="0" smtClean="0"/>
              <a:t>старшего на берегу </a:t>
            </a:r>
            <a:r>
              <a:rPr lang="en-US" b="1" i="1" dirty="0" smtClean="0"/>
              <a:t> </a:t>
            </a:r>
            <a:r>
              <a:rPr lang="ru-RU" b="1" dirty="0" smtClean="0"/>
              <a:t>возложены на </a:t>
            </a:r>
            <a:r>
              <a:rPr lang="ru-RU" b="1" i="1" dirty="0" smtClean="0"/>
              <a:t>судью при участниках</a:t>
            </a:r>
            <a:r>
              <a:rPr lang="ru-RU" b="1" dirty="0" smtClean="0"/>
              <a:t>.</a:t>
            </a:r>
            <a:r>
              <a:rPr lang="en-US" b="1" dirty="0" smtClean="0"/>
              <a:t>]</a:t>
            </a:r>
            <a:endParaRPr lang="ru-RU"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4B461D9-4743-46EC-81F7-06EE80FABD19}" type="slidenum">
              <a:rPr lang="en-GB" smtClean="0"/>
              <a:pPr/>
              <a:t>17</a:t>
            </a:fld>
            <a:endParaRPr lang="en-GB" smtClean="0"/>
          </a:p>
        </p:txBody>
      </p:sp>
      <p:sp>
        <p:nvSpPr>
          <p:cNvPr id="87043" name="Rectangle 6"/>
          <p:cNvSpPr>
            <a:spLocks noGrp="1" noChangeArrowheads="1"/>
          </p:cNvSpPr>
          <p:nvPr>
            <p:ph type="ftr" sz="quarter" idx="4"/>
          </p:nvPr>
        </p:nvSpPr>
        <p:spPr>
          <a:noFill/>
        </p:spPr>
        <p:txBody>
          <a:bodyPr/>
          <a:lstStyle/>
          <a:p>
            <a:r>
              <a:rPr lang="en-GB"/>
              <a:t>February 2006 - Regatta Organisation</a:t>
            </a:r>
          </a:p>
        </p:txBody>
      </p:sp>
      <p:sp>
        <p:nvSpPr>
          <p:cNvPr id="8704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015276E-99B3-452C-9A80-4347EDAD6377}" type="slidenum">
              <a:rPr lang="en-GB" sz="800">
                <a:latin typeface="Arial" charset="0"/>
              </a:rPr>
              <a:pPr algn="r" defTabSz="942975"/>
              <a:t>17</a:t>
            </a:fld>
            <a:endParaRPr lang="en-GB" sz="800">
              <a:latin typeface="Arial" charset="0"/>
            </a:endParaRPr>
          </a:p>
        </p:txBody>
      </p:sp>
      <p:sp>
        <p:nvSpPr>
          <p:cNvPr id="87045"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ln/>
        </p:spPr>
        <p:txBody>
          <a:bodyPr>
            <a:normAutofit/>
          </a:bodyPr>
          <a:lstStyle/>
          <a:p>
            <a:pPr eaLnBrk="1" hangingPunct="1">
              <a:defRPr/>
            </a:pPr>
            <a:r>
              <a:rPr lang="ru-RU" b="1" dirty="0" smtClean="0"/>
              <a:t>Подкомитеты</a:t>
            </a:r>
            <a:endParaRPr lang="en-GB" b="1" dirty="0" smtClean="0"/>
          </a:p>
          <a:p>
            <a:pPr eaLnBrk="1" hangingPunct="1">
              <a:defRPr/>
            </a:pPr>
            <a:r>
              <a:rPr lang="ru-RU" dirty="0" smtClean="0"/>
              <a:t>Следующие подкомитеты или персонал следует назначить в самом начале организации:</a:t>
            </a:r>
            <a:endParaRPr lang="en-GB" dirty="0" smtClean="0"/>
          </a:p>
          <a:p>
            <a:pPr eaLnBrk="1" hangingPunct="1">
              <a:defRPr/>
            </a:pPr>
            <a:endParaRPr lang="en-GB" dirty="0" smtClean="0"/>
          </a:p>
          <a:p>
            <a:pPr eaLnBrk="1" hangingPunct="1">
              <a:defRPr/>
            </a:pPr>
            <a:r>
              <a:rPr lang="ru-RU" b="1" dirty="0" smtClean="0"/>
              <a:t>Гоночный комитет (комитеты</a:t>
            </a:r>
            <a:r>
              <a:rPr lang="en-GB" b="1" dirty="0" smtClean="0"/>
              <a:t>)</a:t>
            </a:r>
            <a:endParaRPr lang="en-GB" dirty="0" smtClean="0"/>
          </a:p>
          <a:p>
            <a:pPr eaLnBrk="1" hangingPunct="1">
              <a:defRPr/>
            </a:pPr>
            <a:r>
              <a:rPr lang="ru-RU" dirty="0" smtClean="0"/>
              <a:t>Если на регате будет более одной зоны дистанции, для каждой дистанции будет свой гоночный комитет. Назначается старший судья на каждую дистанцию и главный судья для наблюдения за всеми зонами дистанций.</a:t>
            </a:r>
          </a:p>
          <a:p>
            <a:pPr eaLnBrk="1" hangingPunct="1">
              <a:defRPr/>
            </a:pPr>
            <a:endParaRPr lang="en-GB" b="1" dirty="0" smtClean="0"/>
          </a:p>
          <a:p>
            <a:pPr eaLnBrk="1" hangingPunct="1">
              <a:defRPr/>
            </a:pPr>
            <a:r>
              <a:rPr lang="ru-RU" b="1" dirty="0" smtClean="0"/>
              <a:t>Протестовый комитет или международное жюри</a:t>
            </a:r>
            <a:endParaRPr lang="en-GB" dirty="0" smtClean="0"/>
          </a:p>
          <a:p>
            <a:pPr eaLnBrk="1" hangingPunct="1">
              <a:defRPr/>
            </a:pPr>
            <a:r>
              <a:rPr lang="ru-RU" dirty="0" smtClean="0"/>
              <a:t>Протестовый комитет или международное жюри следует назначить на раннем этапе подготовки</a:t>
            </a:r>
            <a:r>
              <a:rPr lang="en-GB" dirty="0" smtClean="0"/>
              <a:t>.</a:t>
            </a:r>
            <a:endParaRPr lang="en-GB" b="1" dirty="0" smtClean="0"/>
          </a:p>
          <a:p>
            <a:pPr eaLnBrk="1" hangingPunct="1">
              <a:defRPr/>
            </a:pPr>
            <a:endParaRPr lang="en-GB" b="1" dirty="0" smtClean="0"/>
          </a:p>
          <a:p>
            <a:pPr eaLnBrk="1" hangingPunct="1">
              <a:defRPr/>
            </a:pPr>
            <a:r>
              <a:rPr lang="ru-RU" b="1" dirty="0" smtClean="0"/>
              <a:t>Секретариат и офис регаты</a:t>
            </a:r>
            <a:endParaRPr lang="en-GB" dirty="0" smtClean="0"/>
          </a:p>
          <a:p>
            <a:pPr eaLnBrk="1" hangingPunct="1">
              <a:defRPr/>
            </a:pPr>
            <a:r>
              <a:rPr lang="ru-RU" dirty="0" smtClean="0"/>
              <a:t>Когда оргкомитет официально учрежден, ему потребуется эффективный секретариат для ведения повседневной деятельности</a:t>
            </a:r>
            <a:r>
              <a:rPr lang="en-GB" dirty="0" smtClean="0"/>
              <a:t>. </a:t>
            </a:r>
            <a:r>
              <a:rPr lang="ru-RU" dirty="0" smtClean="0"/>
              <a:t>Для крупных соревнований с широкой структурой управления следует назначать секретаря с оплачиваемым полным рабочим днем. Ближе ко времени соревнования этот человек будет помогать остальному персоналу, либо за плату, либо как волонтер.</a:t>
            </a:r>
            <a:endParaRPr lang="en-GB" dirty="0" smtClean="0"/>
          </a:p>
          <a:p>
            <a:pPr eaLnBrk="1" hangingPunct="1">
              <a:defRPr/>
            </a:pPr>
            <a:endParaRPr lang="en-GB" b="1" dirty="0" smtClean="0"/>
          </a:p>
          <a:p>
            <a:pPr eaLnBrk="1" hangingPunct="1">
              <a:defRPr/>
            </a:pPr>
            <a:r>
              <a:rPr lang="ru-RU" b="1" dirty="0" smtClean="0"/>
              <a:t>Положение о соревновании</a:t>
            </a:r>
            <a:endParaRPr lang="en-GB" b="1" dirty="0" smtClean="0"/>
          </a:p>
          <a:p>
            <a:pPr eaLnBrk="1" hangingPunct="1">
              <a:defRPr/>
            </a:pPr>
            <a:r>
              <a:rPr lang="ru-RU" dirty="0" smtClean="0"/>
              <a:t>Одна из первых обязанностей перед регатой – это подготовить Положение о соревновании с использованием Приложений ППГ и убедиться, что оно доведено до всех потенциальных участников, а также до соответствующих ассоциаций, клубов и национальных организаций. Если есть возможность – Положение следует разместить на сайте принимающего клуба. В случае крупного соревнования, следует направить подробную информацию в </a:t>
            </a:r>
            <a:r>
              <a:rPr lang="en-US" dirty="0" smtClean="0"/>
              <a:t>ISAF</a:t>
            </a:r>
            <a:r>
              <a:rPr lang="ru-RU" dirty="0" smtClean="0"/>
              <a:t> для включения в их рассылки и публикации на их сайте вместе со ссылками на сайт проводящего клуба. Положение о соревновании должно включать форму заявки и срок окончания приема заявок. Дата окончания приема заявок должна быть как можно ближе к началу регаты, но при этом давать оргкомитету достаточно времени для правильного планирования, которое зависит от количества принятых заявок.</a:t>
            </a:r>
          </a:p>
          <a:p>
            <a:pPr eaLnBrk="1" hangingPunct="1">
              <a:defRPr/>
            </a:pPr>
            <a:endParaRPr lang="en-GB" dirty="0" smtClean="0"/>
          </a:p>
          <a:p>
            <a:pPr eaLnBrk="1" hangingPunct="1">
              <a:defRPr/>
            </a:pPr>
            <a:r>
              <a:rPr lang="ru-RU" dirty="0" smtClean="0"/>
              <a:t>Положение о соревнованиях – это правило. (См. определение </a:t>
            </a:r>
            <a:r>
              <a:rPr lang="ru-RU" i="1" dirty="0" smtClean="0"/>
              <a:t>Правило</a:t>
            </a:r>
            <a:r>
              <a:rPr lang="ru-RU" dirty="0" smtClean="0"/>
              <a:t>). Поэтому очень важно, чтобы оно содержало только пункты, соответствующие </a:t>
            </a:r>
            <a:r>
              <a:rPr lang="ru-RU" i="1" dirty="0" smtClean="0"/>
              <a:t>ППГ</a:t>
            </a:r>
            <a:r>
              <a:rPr lang="ru-RU" dirty="0" smtClean="0"/>
              <a:t>. Такие пункты, как транспорт, размещение и т.п. – могут быть прописаны в отдельном документе или, если в этом же документе, то в самом конце его и явно отделены от Положения о соревновании.</a:t>
            </a:r>
          </a:p>
          <a:p>
            <a:pPr eaLnBrk="1" hangingPunct="1">
              <a:defRPr/>
            </a:pPr>
            <a:endParaRPr lang="ru-RU"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8D171D6-8DCD-49EE-B094-FDE753F5C9F0}" type="slidenum">
              <a:rPr lang="en-GB" smtClean="0"/>
              <a:pPr/>
              <a:t>18</a:t>
            </a:fld>
            <a:endParaRPr lang="en-GB" smtClean="0"/>
          </a:p>
        </p:txBody>
      </p:sp>
      <p:sp>
        <p:nvSpPr>
          <p:cNvPr id="88067" name="Rectangle 6"/>
          <p:cNvSpPr>
            <a:spLocks noGrp="1" noChangeArrowheads="1"/>
          </p:cNvSpPr>
          <p:nvPr>
            <p:ph type="ftr" sz="quarter" idx="4"/>
          </p:nvPr>
        </p:nvSpPr>
        <p:spPr>
          <a:noFill/>
        </p:spPr>
        <p:txBody>
          <a:bodyPr/>
          <a:lstStyle/>
          <a:p>
            <a:r>
              <a:rPr lang="en-GB"/>
              <a:t>February 2006 - Regatta Organisation</a:t>
            </a:r>
          </a:p>
        </p:txBody>
      </p:sp>
      <p:sp>
        <p:nvSpPr>
          <p:cNvPr id="8806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3F21BF28-C3C9-422A-97CD-43477384B6EE}" type="slidenum">
              <a:rPr lang="en-GB" sz="800">
                <a:latin typeface="Arial" charset="0"/>
              </a:rPr>
              <a:pPr algn="r" defTabSz="942975"/>
              <a:t>18</a:t>
            </a:fld>
            <a:endParaRPr lang="en-GB" sz="800">
              <a:latin typeface="Arial" charset="0"/>
            </a:endParaRPr>
          </a:p>
        </p:txBody>
      </p:sp>
      <p:sp>
        <p:nvSpPr>
          <p:cNvPr id="88069"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ln/>
        </p:spPr>
        <p:txBody>
          <a:bodyPr>
            <a:normAutofit fontScale="92500"/>
          </a:bodyPr>
          <a:lstStyle/>
          <a:p>
            <a:pPr eaLnBrk="1" hangingPunct="1">
              <a:defRPr/>
            </a:pPr>
            <a:r>
              <a:rPr lang="ru-RU" sz="900" b="1" dirty="0" smtClean="0"/>
              <a:t>Гоночный комитет</a:t>
            </a:r>
            <a:endParaRPr lang="en-GB" sz="900" b="1" dirty="0" smtClean="0"/>
          </a:p>
          <a:p>
            <a:pPr eaLnBrk="1" hangingPunct="1">
              <a:defRPr/>
            </a:pPr>
            <a:r>
              <a:rPr lang="ru-RU" sz="900" dirty="0" smtClean="0"/>
              <a:t>Самый важный подкомитет – это гоночный комитет, назначенный проводящей организацией. Гоночный комитет отвечает за все, что происходит или не происходит на воде. Он проводит гонки.</a:t>
            </a:r>
          </a:p>
          <a:p>
            <a:pPr eaLnBrk="1" hangingPunct="1">
              <a:defRPr/>
            </a:pPr>
            <a:r>
              <a:rPr lang="ru-RU" sz="900" dirty="0" smtClean="0"/>
              <a:t>Гоночный комитет должен опубликовать гоночную инструкцию, которая соответствует Приложениям </a:t>
            </a:r>
            <a:r>
              <a:rPr lang="ru-RU" sz="900" i="1" dirty="0" smtClean="0"/>
              <a:t>ППГ</a:t>
            </a:r>
            <a:r>
              <a:rPr lang="ru-RU" sz="900" dirty="0" smtClean="0"/>
              <a:t>. Она будет руководством к проведению гонок и подсчету результатов гонки или серии гонок, как того требуют </a:t>
            </a:r>
            <a:r>
              <a:rPr lang="ru-RU" sz="900" i="1" dirty="0" smtClean="0"/>
              <a:t>ППГ</a:t>
            </a:r>
            <a:r>
              <a:rPr lang="ru-RU" sz="900" dirty="0" smtClean="0"/>
              <a:t>.</a:t>
            </a:r>
          </a:p>
          <a:p>
            <a:pPr eaLnBrk="1" hangingPunct="1">
              <a:defRPr/>
            </a:pPr>
            <a:endParaRPr lang="en-GB" sz="900" dirty="0" smtClean="0"/>
          </a:p>
          <a:p>
            <a:pPr eaLnBrk="1" hangingPunct="1">
              <a:defRPr/>
            </a:pPr>
            <a:r>
              <a:rPr lang="ru-RU" sz="900" b="1" dirty="0" smtClean="0"/>
              <a:t>Председатель гоночного комитета</a:t>
            </a:r>
            <a:endParaRPr lang="en-GB" sz="900" dirty="0" smtClean="0"/>
          </a:p>
          <a:p>
            <a:pPr eaLnBrk="1" hangingPunct="1">
              <a:defRPr/>
            </a:pPr>
            <a:r>
              <a:rPr lang="ru-RU" sz="900" dirty="0" smtClean="0"/>
              <a:t>Председатель гоночного комитета может, но лучше не на крупных соревнованиях, быть главным судьей </a:t>
            </a:r>
            <a:r>
              <a:rPr lang="en-US" sz="900" b="1" dirty="0" smtClean="0"/>
              <a:t>[</a:t>
            </a:r>
            <a:r>
              <a:rPr lang="ru-RU" sz="900" b="1" dirty="0" smtClean="0"/>
              <a:t>в России эти должности – одно и то же</a:t>
            </a:r>
            <a:r>
              <a:rPr lang="en-US" sz="900" b="1" dirty="0" smtClean="0"/>
              <a:t>]</a:t>
            </a:r>
            <a:r>
              <a:rPr lang="ru-RU" sz="900" dirty="0" smtClean="0"/>
              <a:t>. Он тесно сотрудничает со старшими судьями дистанций, которые являются «руководителями на воде».  Он помогает им и дает указания вне воды, а также утверждает изменения гоночной инструкции. На крупные соревнования </a:t>
            </a:r>
            <a:r>
              <a:rPr lang="en-US" sz="900" dirty="0" smtClean="0"/>
              <a:t>ISAF</a:t>
            </a:r>
            <a:r>
              <a:rPr lang="ru-RU" sz="900" dirty="0" smtClean="0"/>
              <a:t> назначает международного судью ГК (</a:t>
            </a:r>
            <a:r>
              <a:rPr lang="en-US" sz="900" dirty="0" smtClean="0"/>
              <a:t>IRO</a:t>
            </a:r>
            <a:r>
              <a:rPr lang="ru-RU" sz="900" baseline="0" dirty="0" smtClean="0"/>
              <a:t> – </a:t>
            </a:r>
            <a:r>
              <a:rPr lang="en-US" sz="900" baseline="0" dirty="0" smtClean="0"/>
              <a:t>International Race Officer</a:t>
            </a:r>
            <a:r>
              <a:rPr lang="ru-RU" sz="900" dirty="0" smtClean="0"/>
              <a:t>).</a:t>
            </a:r>
            <a:endParaRPr lang="ru-RU" sz="900" dirty="0" smtClean="0"/>
          </a:p>
          <a:p>
            <a:pPr eaLnBrk="1" hangingPunct="1">
              <a:defRPr/>
            </a:pPr>
            <a:r>
              <a:rPr lang="ru-RU" sz="900" dirty="0" smtClean="0"/>
              <a:t>В последующих разделах будут использоваться названия должностей «старший судья», «</a:t>
            </a:r>
            <a:r>
              <a:rPr lang="ru-RU" sz="900" dirty="0" err="1" smtClean="0"/>
              <a:t>судья</a:t>
            </a:r>
            <a:r>
              <a:rPr lang="ru-RU" sz="900" dirty="0" smtClean="0"/>
              <a:t> на звуковых сигналах» и т.д. Если регата проводится более, чем в одной зоне дистанции, то эти должности, соответственно существуют для каждой дистанции.</a:t>
            </a:r>
          </a:p>
          <a:p>
            <a:pPr eaLnBrk="1" hangingPunct="1">
              <a:defRPr/>
            </a:pPr>
            <a:endParaRPr lang="ru-RU" sz="900" b="1" dirty="0" smtClean="0"/>
          </a:p>
          <a:p>
            <a:pPr eaLnBrk="1" hangingPunct="1">
              <a:defRPr/>
            </a:pPr>
            <a:r>
              <a:rPr lang="ru-RU" sz="900" b="1" dirty="0" smtClean="0"/>
              <a:t>Уполномоченный на дистанции (комиссар)</a:t>
            </a:r>
            <a:endParaRPr lang="en-GB" sz="900" dirty="0" smtClean="0"/>
          </a:p>
          <a:p>
            <a:pPr eaLnBrk="1" hangingPunct="1">
              <a:defRPr/>
            </a:pPr>
            <a:r>
              <a:rPr lang="ru-RU" sz="900" dirty="0" smtClean="0"/>
              <a:t>Человек, назначенный </a:t>
            </a:r>
            <a:r>
              <a:rPr lang="en-US" sz="900" dirty="0" smtClean="0"/>
              <a:t>ISAF </a:t>
            </a:r>
            <a:r>
              <a:rPr lang="ru-RU" sz="900" dirty="0" smtClean="0"/>
              <a:t>или ассоциацией класса.</a:t>
            </a:r>
          </a:p>
          <a:p>
            <a:pPr eaLnBrk="1" hangingPunct="1">
              <a:defRPr/>
            </a:pPr>
            <a:r>
              <a:rPr lang="ru-RU" sz="900" dirty="0" smtClean="0"/>
              <a:t>У</a:t>
            </a:r>
            <a:r>
              <a:rPr lang="en-GB" sz="900" dirty="0" smtClean="0"/>
              <a:t> </a:t>
            </a:r>
            <a:r>
              <a:rPr lang="ru-RU" sz="900" dirty="0" smtClean="0"/>
              <a:t>комиссара две главных функции:</a:t>
            </a:r>
            <a:endParaRPr lang="en-GB" sz="900" dirty="0" smtClean="0"/>
          </a:p>
          <a:p>
            <a:pPr eaLnBrk="1" hangingPunct="1">
              <a:buFontTx/>
              <a:buChar char="•"/>
              <a:defRPr/>
            </a:pPr>
            <a:r>
              <a:rPr lang="ru-RU" sz="900" dirty="0" smtClean="0"/>
              <a:t>  Консультировать старшего судью по вопросам применения инструкции по проведению гонок в данном классе.</a:t>
            </a:r>
          </a:p>
          <a:p>
            <a:pPr eaLnBrk="1" hangingPunct="1">
              <a:buFontTx/>
              <a:buChar char="•"/>
              <a:defRPr/>
            </a:pPr>
            <a:r>
              <a:rPr lang="ru-RU" sz="900" dirty="0" smtClean="0"/>
              <a:t>  Следить за справедливостью соревнования и за тем, чтобы не оказывалось предпочтение местным участникам.</a:t>
            </a:r>
            <a:r>
              <a:rPr lang="en-GB" sz="900" dirty="0" smtClean="0"/>
              <a:t> </a:t>
            </a:r>
            <a:endParaRPr lang="ru-RU" sz="900" dirty="0" smtClean="0"/>
          </a:p>
          <a:p>
            <a:pPr eaLnBrk="1" hangingPunct="1">
              <a:defRPr/>
            </a:pPr>
            <a:r>
              <a:rPr lang="en-US" sz="900" b="1" dirty="0" smtClean="0"/>
              <a:t>[</a:t>
            </a:r>
            <a:r>
              <a:rPr lang="ru-RU" sz="900" b="1" dirty="0" smtClean="0"/>
              <a:t>Согласно регламенту, на всероссийские соревнования ВФПС может направить своего комиссара, «курирующего данное соревнование</a:t>
            </a:r>
            <a:r>
              <a:rPr lang="ru-RU" sz="900" b="1" dirty="0" smtClean="0"/>
              <a:t>»</a:t>
            </a:r>
            <a:r>
              <a:rPr lang="en-US" sz="900" b="1" dirty="0" smtClean="0"/>
              <a:t>]</a:t>
            </a:r>
            <a:endParaRPr lang="ru-RU" sz="900" dirty="0" smtClean="0"/>
          </a:p>
          <a:p>
            <a:pPr eaLnBrk="1" hangingPunct="1">
              <a:defRPr/>
            </a:pPr>
            <a:endParaRPr lang="en-GB" sz="900" dirty="0" smtClean="0"/>
          </a:p>
          <a:p>
            <a:pPr eaLnBrk="1" hangingPunct="1">
              <a:defRPr/>
            </a:pPr>
            <a:r>
              <a:rPr lang="ru-RU" sz="900" b="1" dirty="0" smtClean="0"/>
              <a:t>Главный судья</a:t>
            </a:r>
            <a:endParaRPr lang="en-GB" sz="900" b="1" dirty="0" smtClean="0"/>
          </a:p>
          <a:p>
            <a:pPr eaLnBrk="1" hangingPunct="1">
              <a:defRPr/>
            </a:pPr>
            <a:r>
              <a:rPr lang="ru-RU" sz="900" dirty="0" smtClean="0"/>
              <a:t>Если одновременно используется несколько дистанций, то за общее управление регатой на воде отвечает главный судья (</a:t>
            </a:r>
            <a:r>
              <a:rPr lang="en-US" sz="900" dirty="0" smtClean="0"/>
              <a:t>PRO</a:t>
            </a:r>
            <a:r>
              <a:rPr lang="ru-RU" sz="900" dirty="0" smtClean="0"/>
              <a:t>), который тесно сотрудничает со старшими судьями </a:t>
            </a:r>
            <a:r>
              <a:rPr lang="en-US" sz="900" dirty="0" smtClean="0"/>
              <a:t>(RO) </a:t>
            </a:r>
            <a:r>
              <a:rPr lang="ru-RU" sz="900" dirty="0" smtClean="0"/>
              <a:t>каждой дистанции. (Если установлена только одна дистанция, то она управляется старшим судьей, и главного судьи нет) </a:t>
            </a:r>
            <a:r>
              <a:rPr lang="en-US" sz="900" b="1" dirty="0" smtClean="0"/>
              <a:t>[</a:t>
            </a:r>
            <a:r>
              <a:rPr lang="ru-RU" sz="900" b="1" dirty="0" smtClean="0"/>
              <a:t>эта фраза не применима в России, у нас не может не быть главного судьи</a:t>
            </a:r>
            <a:r>
              <a:rPr lang="en-US" sz="900" b="1" dirty="0" smtClean="0"/>
              <a:t>]</a:t>
            </a:r>
            <a:r>
              <a:rPr lang="ru-RU" sz="900" dirty="0" smtClean="0"/>
              <a:t>. Главный судья следит за всеми дистанциями и принимает окончательные решения по общему проведению соревнования. В том числе, и в отношении погоды  - подходят ли погодные условия для гонок, а старший судья отвечает за реальное проведение гонки на своей дистанции. Поэтому очень важно, чтобы главный судья имел большой опыт в качестве старшего </a:t>
            </a:r>
            <a:r>
              <a:rPr lang="ru-RU" sz="900" dirty="0" smtClean="0"/>
              <a:t>судьи, </a:t>
            </a:r>
            <a:r>
              <a:rPr lang="ru-RU" sz="900" dirty="0" smtClean="0"/>
              <a:t>и это было всеми признано. Главный судья также контролирует береговые аспекты организации гонок, убеждается, что сигналы показываются правильно, извещения размещаются на официальной доске объявлений и т.п. Главный судья тесно сотрудничает с директором регаты.</a:t>
            </a:r>
          </a:p>
          <a:p>
            <a:pPr eaLnBrk="1" hangingPunct="1">
              <a:defRPr/>
            </a:pPr>
            <a:endParaRPr lang="en-GB" sz="900" dirty="0" smtClean="0"/>
          </a:p>
          <a:p>
            <a:pPr eaLnBrk="1" hangingPunct="1">
              <a:defRPr/>
            </a:pPr>
            <a:r>
              <a:rPr lang="ru-RU" sz="900" b="1" dirty="0" smtClean="0"/>
              <a:t>Старший судья</a:t>
            </a:r>
            <a:endParaRPr lang="en-GB" sz="900" b="1" dirty="0" smtClean="0"/>
          </a:p>
          <a:p>
            <a:pPr eaLnBrk="1" hangingPunct="1">
              <a:defRPr/>
            </a:pPr>
            <a:r>
              <a:rPr lang="ru-RU" sz="900" dirty="0" smtClean="0"/>
              <a:t>В идеале, старший судья – это руководитель на воде, который не вмешивается в работу своей команды, хотя ему самому следует принимать решение относительно яхт на стороне дистанции от стартовой линии, изменения дистанции и т.п. Преимущество такой позиции в том, что он может постоянно следить за тем, что происходит на всей дистанции гонки. Если понадобится, он будет общаться по радио с другими старшими судьями ближайших дистанций и с главным судьей.  Старшему судье и помощнику старшего судьи следует записывать все свои действия на диктофон, чтобы иметь возможность обратиться к ним впоследствии. Диктофон должен оставаться включенным на протяжении всей стартовой процедуры, отзыва, а также финишной процедуры. Как лицо, ответственное за эту дистанцию, он обычно представляет гоночный комитет при рассмотрении протестов, хотя может предпочесть назначить представителя. На соревнованиях высшего уровня может быть установлено требование, что это должен быть международный судья (</a:t>
            </a:r>
            <a:r>
              <a:rPr lang="en-US" sz="900" dirty="0" smtClean="0"/>
              <a:t>IRO</a:t>
            </a:r>
            <a:r>
              <a:rPr lang="ru-RU" sz="900" dirty="0" smtClean="0"/>
              <a:t>) или национальный судья </a:t>
            </a:r>
            <a:r>
              <a:rPr lang="en-US" sz="900" dirty="0" smtClean="0"/>
              <a:t>(NRO)</a:t>
            </a:r>
            <a:r>
              <a:rPr lang="ru-RU" sz="900" dirty="0" smtClean="0"/>
              <a:t> </a:t>
            </a:r>
            <a:r>
              <a:rPr lang="en-US" sz="900" b="1" dirty="0" smtClean="0"/>
              <a:t>[</a:t>
            </a:r>
            <a:r>
              <a:rPr lang="ru-RU" sz="900" b="1" dirty="0" smtClean="0"/>
              <a:t>всероссийской</a:t>
            </a:r>
            <a:r>
              <a:rPr lang="en-US" sz="900" b="1" dirty="0" smtClean="0"/>
              <a:t> </a:t>
            </a:r>
            <a:r>
              <a:rPr lang="ru-RU" sz="900" b="1" dirty="0" smtClean="0"/>
              <a:t>категории</a:t>
            </a:r>
            <a:r>
              <a:rPr lang="en-US" sz="900" b="1" dirty="0" smtClean="0"/>
              <a:t>]</a:t>
            </a:r>
            <a:r>
              <a:rPr lang="ru-RU" sz="900" dirty="0" smtClean="0"/>
              <a:t>.</a:t>
            </a:r>
          </a:p>
          <a:p>
            <a:pPr eaLnBrk="1" hangingPunct="1">
              <a:defRPr/>
            </a:pPr>
            <a:r>
              <a:rPr lang="ru-RU" sz="900" dirty="0" smtClean="0"/>
              <a:t>Перед первой гонкой он проводит инструктаж по работе своего гоночного комитета для уверенности в том, что все задачи учтены. Также он убеждается (лично или поручив кому-то), что всё необходимое оборудование в наличии и исправно. Он может назначить помощника старшего судьи (</a:t>
            </a:r>
            <a:r>
              <a:rPr lang="en-US" sz="900" dirty="0" smtClean="0"/>
              <a:t>ARO</a:t>
            </a:r>
            <a:r>
              <a:rPr lang="ru-RU" sz="900" dirty="0" smtClean="0"/>
              <a:t>) на судно на другом конце стартовой линии (</a:t>
            </a:r>
            <a:r>
              <a:rPr lang="ru-RU" sz="900" dirty="0" err="1" smtClean="0"/>
              <a:t>пин-энд</a:t>
            </a:r>
            <a:r>
              <a:rPr lang="ru-RU" sz="900" dirty="0" smtClean="0"/>
              <a:t>), который по радио поможет ему идентифицировать яхты на стороне дистанции от стартовой линии.</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613FD27-F03B-4F97-B680-1EAF506CCC85}" type="slidenum">
              <a:rPr lang="en-GB" smtClean="0"/>
              <a:pPr/>
              <a:t>19</a:t>
            </a:fld>
            <a:endParaRPr lang="en-GB" smtClean="0"/>
          </a:p>
        </p:txBody>
      </p:sp>
      <p:sp>
        <p:nvSpPr>
          <p:cNvPr id="89091" name="Rectangle 6"/>
          <p:cNvSpPr>
            <a:spLocks noGrp="1" noChangeArrowheads="1"/>
          </p:cNvSpPr>
          <p:nvPr>
            <p:ph type="ftr" sz="quarter" idx="4"/>
          </p:nvPr>
        </p:nvSpPr>
        <p:spPr>
          <a:noFill/>
        </p:spPr>
        <p:txBody>
          <a:bodyPr/>
          <a:lstStyle/>
          <a:p>
            <a:r>
              <a:rPr lang="en-GB"/>
              <a:t>February 2006 - Regatta Organisation</a:t>
            </a:r>
          </a:p>
        </p:txBody>
      </p:sp>
      <p:sp>
        <p:nvSpPr>
          <p:cNvPr id="8909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1C2F1141-CAEA-4804-A0DD-BCF1D437F6C1}" type="slidenum">
              <a:rPr lang="en-GB" sz="800">
                <a:latin typeface="Arial" charset="0"/>
              </a:rPr>
              <a:pPr algn="r" defTabSz="942975"/>
              <a:t>19</a:t>
            </a:fld>
            <a:endParaRPr lang="en-GB" sz="800">
              <a:latin typeface="Arial" charset="0"/>
            </a:endParaRPr>
          </a:p>
        </p:txBody>
      </p:sp>
      <p:sp>
        <p:nvSpPr>
          <p:cNvPr id="89093" name="Rectangle 1026"/>
          <p:cNvSpPr>
            <a:spLocks noGrp="1" noRot="1" noChangeAspect="1" noChangeArrowheads="1" noTextEdit="1"/>
          </p:cNvSpPr>
          <p:nvPr>
            <p:ph type="sldImg"/>
          </p:nvPr>
        </p:nvSpPr>
        <p:spPr>
          <a:ln/>
        </p:spPr>
      </p:sp>
      <p:sp>
        <p:nvSpPr>
          <p:cNvPr id="89094" name="Rectangle 1027"/>
          <p:cNvSpPr>
            <a:spLocks noGrp="1" noChangeArrowheads="1"/>
          </p:cNvSpPr>
          <p:nvPr>
            <p:ph type="body" idx="1"/>
          </p:nvPr>
        </p:nvSpPr>
        <p:spPr>
          <a:noFill/>
          <a:ln/>
        </p:spPr>
        <p:txBody>
          <a:bodyPr/>
          <a:lstStyle/>
          <a:p>
            <a:pPr eaLnBrk="1" hangingPunct="1"/>
            <a:r>
              <a:rPr lang="ru-RU" b="1" dirty="0" smtClean="0"/>
              <a:t>Заместитель старшего судьи</a:t>
            </a:r>
            <a:endParaRPr lang="en-GB" b="1" dirty="0" smtClean="0"/>
          </a:p>
          <a:p>
            <a:pPr eaLnBrk="1" hangingPunct="1"/>
            <a:r>
              <a:rPr lang="ru-RU" dirty="0" smtClean="0"/>
              <a:t>Человек, работающий на главном судейском судне вместе со старшим судьей, способный заменить старшего судью в чрезвычайных обстоятельствах.</a:t>
            </a:r>
          </a:p>
          <a:p>
            <a:pPr eaLnBrk="1" hangingPunct="1"/>
            <a:endParaRPr lang="en-GB" dirty="0" smtClean="0"/>
          </a:p>
          <a:p>
            <a:pPr eaLnBrk="1" hangingPunct="1"/>
            <a:r>
              <a:rPr lang="ru-RU" dirty="0" smtClean="0"/>
              <a:t>В нормальных рабочих условиях, в присутствии старшего </a:t>
            </a:r>
            <a:r>
              <a:rPr lang="ru-RU" dirty="0" smtClean="0"/>
              <a:t>судьи </a:t>
            </a:r>
            <a:r>
              <a:rPr lang="ru-RU" dirty="0" smtClean="0"/>
              <a:t>заместитель будет организовывать работу персонала на судейском судне, убеждаясь, что </a:t>
            </a:r>
            <a:r>
              <a:rPr lang="ru-RU" dirty="0" smtClean="0"/>
              <a:t>все</a:t>
            </a:r>
            <a:r>
              <a:rPr lang="en-US" dirty="0" smtClean="0"/>
              <a:t> </a:t>
            </a:r>
            <a:r>
              <a:rPr lang="ru-RU" dirty="0" smtClean="0"/>
              <a:t>находятся </a:t>
            </a:r>
            <a:r>
              <a:rPr lang="ru-RU" dirty="0" smtClean="0"/>
              <a:t>на </a:t>
            </a:r>
            <a:r>
              <a:rPr lang="ru-RU" dirty="0" smtClean="0"/>
              <a:t>своих местах </a:t>
            </a:r>
            <a:r>
              <a:rPr lang="ru-RU" dirty="0" smtClean="0"/>
              <a:t>и готовы к работе.</a:t>
            </a:r>
          </a:p>
          <a:p>
            <a:pPr eaLnBrk="1" hangingPunct="1"/>
            <a:endParaRPr lang="en-GB" dirty="0" smtClean="0"/>
          </a:p>
          <a:p>
            <a:pPr eaLnBrk="1" hangingPunct="1"/>
            <a:r>
              <a:rPr lang="ru-RU" b="1" dirty="0" smtClean="0"/>
              <a:t>Помощник старшего судьи</a:t>
            </a:r>
            <a:endParaRPr lang="en-GB" dirty="0" smtClean="0"/>
          </a:p>
          <a:p>
            <a:pPr eaLnBrk="1" hangingPunct="1"/>
            <a:r>
              <a:rPr lang="ru-RU" dirty="0" smtClean="0"/>
              <a:t>Обычно находится на судне на другом конце стартовой линии. Помощник тесно работает со старшим судьей, в частности при установке стартовой линии и затем при наблюдении за ней.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B5DFD3F-C720-48DA-88C1-AA03144DB87C}" type="slidenum">
              <a:rPr lang="en-GB" smtClean="0"/>
              <a:pPr/>
              <a:t>2</a:t>
            </a:fld>
            <a:endParaRPr lang="en-GB" smtClean="0"/>
          </a:p>
        </p:txBody>
      </p:sp>
      <p:sp>
        <p:nvSpPr>
          <p:cNvPr id="71683" name="Rectangle 6"/>
          <p:cNvSpPr>
            <a:spLocks noGrp="1" noChangeArrowheads="1"/>
          </p:cNvSpPr>
          <p:nvPr>
            <p:ph type="ftr" sz="quarter" idx="4"/>
          </p:nvPr>
        </p:nvSpPr>
        <p:spPr>
          <a:noFill/>
        </p:spPr>
        <p:txBody>
          <a:bodyPr/>
          <a:lstStyle/>
          <a:p>
            <a:r>
              <a:rPr lang="en-GB"/>
              <a:t>February 2006 - Regatta Organisation</a:t>
            </a:r>
          </a:p>
        </p:txBody>
      </p:sp>
      <p:sp>
        <p:nvSpPr>
          <p:cNvPr id="7168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7B1D8FB1-B8E2-4EA1-8341-7DD2625A6EA9}" type="slidenum">
              <a:rPr lang="en-GB" sz="800">
                <a:latin typeface="Arial" charset="0"/>
              </a:rPr>
              <a:pPr algn="r" defTabSz="942975"/>
              <a:t>2</a:t>
            </a:fld>
            <a:endParaRPr lang="en-GB" sz="800">
              <a:latin typeface="Arial" charset="0"/>
            </a:endParaRPr>
          </a:p>
        </p:txBody>
      </p:sp>
      <p:sp>
        <p:nvSpPr>
          <p:cNvPr id="71685"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ln/>
        </p:spPr>
        <p:txBody>
          <a:bodyPr>
            <a:normAutofit fontScale="92500" lnSpcReduction="10000"/>
          </a:bodyPr>
          <a:lstStyle/>
          <a:p>
            <a:pPr eaLnBrk="1" hangingPunct="1">
              <a:defRPr/>
            </a:pPr>
            <a:r>
              <a:rPr lang="ru-RU" b="1" dirty="0" smtClean="0"/>
              <a:t>Предисловие к четвертому изданию Руководства по проведению соревнований</a:t>
            </a:r>
            <a:endParaRPr lang="en-GB" b="1" dirty="0" smtClean="0"/>
          </a:p>
          <a:p>
            <a:pPr eaLnBrk="1" hangingPunct="1">
              <a:defRPr/>
            </a:pPr>
            <a:endParaRPr lang="en-GB" b="1" dirty="0" smtClean="0"/>
          </a:p>
          <a:p>
            <a:pPr eaLnBrk="1" hangingPunct="1">
              <a:defRPr/>
            </a:pPr>
            <a:r>
              <a:rPr lang="ru-RU" dirty="0" smtClean="0"/>
              <a:t>Руководство полностью переписано в 2005 году с использованием нового формата, основанного на программе </a:t>
            </a:r>
            <a:r>
              <a:rPr lang="en-GB" dirty="0" err="1" smtClean="0"/>
              <a:t>Powerpoint</a:t>
            </a:r>
            <a:r>
              <a:rPr lang="en-GB" dirty="0" smtClean="0"/>
              <a:t>.</a:t>
            </a:r>
          </a:p>
          <a:p>
            <a:pPr eaLnBrk="1" hangingPunct="1">
              <a:defRPr/>
            </a:pPr>
            <a:endParaRPr lang="ru-RU" dirty="0" smtClean="0"/>
          </a:p>
          <a:p>
            <a:pPr eaLnBrk="1" hangingPunct="1">
              <a:defRPr/>
            </a:pPr>
            <a:r>
              <a:rPr lang="ru-RU" dirty="0" smtClean="0"/>
              <a:t>Книжный вариант может быть получен путем печати страниц заметок в</a:t>
            </a:r>
            <a:r>
              <a:rPr lang="en-GB" dirty="0" smtClean="0"/>
              <a:t> </a:t>
            </a:r>
            <a:r>
              <a:rPr lang="en-GB" dirty="0" err="1" smtClean="0"/>
              <a:t>Powerpoint</a:t>
            </a:r>
            <a:r>
              <a:rPr lang="en-GB" dirty="0" smtClean="0"/>
              <a:t>.</a:t>
            </a:r>
          </a:p>
          <a:p>
            <a:pPr eaLnBrk="1" hangingPunct="1">
              <a:defRPr/>
            </a:pPr>
            <a:endParaRPr lang="ru-RU" dirty="0" smtClean="0"/>
          </a:p>
          <a:p>
            <a:pPr eaLnBrk="1" hangingPunct="1">
              <a:defRPr/>
            </a:pPr>
            <a:r>
              <a:rPr lang="ru-RU" dirty="0" smtClean="0"/>
              <a:t>Благодаря новому формату и использованию гибких возможностей презентации</a:t>
            </a:r>
            <a:r>
              <a:rPr lang="en-GB" dirty="0" smtClean="0"/>
              <a:t> </a:t>
            </a:r>
            <a:r>
              <a:rPr lang="en-GB" dirty="0" err="1" smtClean="0"/>
              <a:t>Powerpoint</a:t>
            </a:r>
            <a:r>
              <a:rPr lang="en-GB" dirty="0" smtClean="0"/>
              <a:t>, </a:t>
            </a:r>
            <a:r>
              <a:rPr lang="ru-RU" dirty="0" smtClean="0"/>
              <a:t>порядок показа слайдов и представленные заметки отражают логическое развитие регаты от её замысла до завершения.</a:t>
            </a:r>
            <a:endParaRPr lang="en-GB" dirty="0" smtClean="0"/>
          </a:p>
          <a:p>
            <a:pPr eaLnBrk="1" hangingPunct="1">
              <a:defRPr/>
            </a:pPr>
            <a:endParaRPr lang="ru-RU" dirty="0" smtClean="0"/>
          </a:p>
          <a:p>
            <a:pPr eaLnBrk="1" hangingPunct="1">
              <a:defRPr/>
            </a:pPr>
            <a:r>
              <a:rPr lang="ru-RU" dirty="0" smtClean="0"/>
              <a:t>Эти слайды предназначены для использования всеми инструкторами семинаров по организации </a:t>
            </a:r>
            <a:r>
              <a:rPr lang="ru-RU" dirty="0" smtClean="0"/>
              <a:t>соревнований </a:t>
            </a:r>
            <a:r>
              <a:rPr lang="ru-RU" dirty="0" smtClean="0"/>
              <a:t>после соответствующей адаптации к уровню и особым требованиям соревнования. Такая адаптация может быть сделана путем «сокрытия» слайдов, которые не являются необходимыми для конкретной группы обучаемых. Например, в части 1 в разделе «Расположение прессы» можно скрыть слайды с 49 по 56, и они не будут отображаться на экране во время презентации. Они описывают очень специфическую область и, скорее всего, не понадобятся на некоторых соревнованиях.</a:t>
            </a:r>
            <a:endParaRPr lang="en-GB" dirty="0" smtClean="0"/>
          </a:p>
          <a:p>
            <a:pPr eaLnBrk="1" hangingPunct="1">
              <a:defRPr/>
            </a:pPr>
            <a:endParaRPr lang="en-GB" dirty="0" smtClean="0"/>
          </a:p>
          <a:p>
            <a:pPr eaLnBrk="1" hangingPunct="1">
              <a:defRPr/>
            </a:pPr>
            <a:r>
              <a:rPr lang="ru-RU" dirty="0" smtClean="0"/>
              <a:t>Другим изменением стало разделение Руководства на части, в каждой из которых рассматриваются различные вопросы проведения гонок.</a:t>
            </a:r>
            <a:endParaRPr lang="en-GB" dirty="0" smtClean="0"/>
          </a:p>
          <a:p>
            <a:pPr eaLnBrk="1" hangingPunct="1">
              <a:defRPr/>
            </a:pPr>
            <a:endParaRPr lang="en-GB" dirty="0" smtClean="0"/>
          </a:p>
          <a:p>
            <a:pPr eaLnBrk="1" hangingPunct="1">
              <a:defRPr/>
            </a:pPr>
            <a:r>
              <a:rPr lang="ru-RU" dirty="0" smtClean="0"/>
              <a:t>Всем следует прочитать и усвоить часть 1</a:t>
            </a:r>
            <a:r>
              <a:rPr lang="en-GB" dirty="0" smtClean="0"/>
              <a:t> – </a:t>
            </a:r>
            <a:r>
              <a:rPr lang="ru-RU" dirty="0" smtClean="0"/>
              <a:t>Организация и проведение регаты</a:t>
            </a:r>
            <a:r>
              <a:rPr lang="en-GB" dirty="0" smtClean="0"/>
              <a:t>. </a:t>
            </a:r>
            <a:r>
              <a:rPr lang="ru-RU" dirty="0" smtClean="0"/>
              <a:t>Она охватывает все аспекты </a:t>
            </a:r>
            <a:r>
              <a:rPr lang="ru-RU" b="1" dirty="0" smtClean="0"/>
              <a:t>организации соревнования.</a:t>
            </a:r>
          </a:p>
          <a:p>
            <a:pPr eaLnBrk="1" hangingPunct="1">
              <a:defRPr/>
            </a:pPr>
            <a:endParaRPr lang="ru-RU" dirty="0" smtClean="0"/>
          </a:p>
          <a:p>
            <a:pPr eaLnBrk="1" hangingPunct="1">
              <a:defRPr/>
            </a:pPr>
            <a:r>
              <a:rPr lang="ru-RU" dirty="0" smtClean="0"/>
              <a:t>В частях со 2 по 5 рассматриваются вопросы </a:t>
            </a:r>
            <a:r>
              <a:rPr lang="ru-RU" b="1" dirty="0" smtClean="0"/>
              <a:t>проведения гонок </a:t>
            </a:r>
            <a:r>
              <a:rPr lang="ru-RU" b="1" dirty="0" smtClean="0"/>
              <a:t>на воде</a:t>
            </a:r>
            <a:r>
              <a:rPr lang="ru-RU" dirty="0" smtClean="0"/>
              <a:t> для различных видов гонок.</a:t>
            </a:r>
            <a:endParaRPr lang="en-GB" dirty="0" smtClean="0"/>
          </a:p>
          <a:p>
            <a:pPr eaLnBrk="1" hangingPunct="1">
              <a:defRPr/>
            </a:pPr>
            <a:endParaRPr lang="en-GB" dirty="0" smtClean="0"/>
          </a:p>
          <a:p>
            <a:pPr eaLnBrk="1" hangingPunct="1">
              <a:defRPr/>
            </a:pPr>
            <a:r>
              <a:rPr lang="ru-RU" dirty="0" smtClean="0"/>
              <a:t>Наконец, большим преимуществом системы является то, что содержание презентации может быть быстро обновлено простой заменой отдельных страниц.</a:t>
            </a:r>
            <a:endParaRPr lang="en-GB" dirty="0" smtClean="0"/>
          </a:p>
          <a:p>
            <a:pPr eaLnBrk="1" hangingPunct="1">
              <a:defRPr/>
            </a:pPr>
            <a:endParaRPr lang="en-GB" dirty="0" smtClean="0"/>
          </a:p>
          <a:p>
            <a:pPr eaLnBrk="1" hangingPunct="1">
              <a:defRPr/>
            </a:pPr>
            <a:r>
              <a:rPr lang="ru-RU" dirty="0" smtClean="0"/>
              <a:t>Руководство </a:t>
            </a:r>
            <a:r>
              <a:rPr lang="ru-RU" dirty="0" smtClean="0"/>
              <a:t>подготовил </a:t>
            </a:r>
            <a:r>
              <a:rPr lang="en-GB" dirty="0" smtClean="0"/>
              <a:t>Tony Lockett</a:t>
            </a:r>
            <a:r>
              <a:rPr lang="ru-RU" dirty="0" smtClean="0"/>
              <a:t>.</a:t>
            </a:r>
            <a:endParaRPr lang="en-GB" dirty="0" smtClean="0"/>
          </a:p>
          <a:p>
            <a:pPr eaLnBrk="1" hangingPunct="1">
              <a:defRPr/>
            </a:pPr>
            <a:endParaRPr lang="pl-PL" dirty="0" smtClean="0">
              <a:solidFill>
                <a:srgbClr val="FF0000"/>
              </a:solidFill>
            </a:endParaRPr>
          </a:p>
          <a:p>
            <a:pPr eaLnBrk="1" hangingPunct="1">
              <a:defRPr/>
            </a:pPr>
            <a:r>
              <a:rPr lang="ru-RU" dirty="0" smtClean="0"/>
              <a:t>Эта редакция содержит исправления и обновления, сделанные в</a:t>
            </a:r>
            <a:r>
              <a:rPr lang="pl-PL" dirty="0" smtClean="0"/>
              <a:t> 2006-2007</a:t>
            </a:r>
            <a:r>
              <a:rPr lang="ru-RU" dirty="0" smtClean="0"/>
              <a:t> годах</a:t>
            </a:r>
            <a:r>
              <a:rPr lang="pl-PL" dirty="0" smtClean="0"/>
              <a:t>, Tomasz Chamera </a:t>
            </a:r>
            <a:r>
              <a:rPr lang="ru-RU" dirty="0" smtClean="0"/>
              <a:t>и </a:t>
            </a:r>
            <a:r>
              <a:rPr lang="pl-PL" dirty="0" smtClean="0"/>
              <a:t>Nino Shmueli.</a:t>
            </a:r>
            <a:endParaRPr lang="es-ES_tradnl" dirty="0" smtClean="0"/>
          </a:p>
          <a:p>
            <a:pPr eaLnBrk="1" hangingPunct="1">
              <a:defRPr/>
            </a:pPr>
            <a:endParaRPr lang="es-ES_tradnl" dirty="0" smtClean="0"/>
          </a:p>
          <a:p>
            <a:pPr eaLnBrk="1" hangingPunct="1">
              <a:defRPr/>
            </a:pPr>
            <a:r>
              <a:rPr lang="ru-RU" dirty="0" smtClean="0"/>
              <a:t>Также она приведена в соответствие с Правилами парусных гонок</a:t>
            </a:r>
            <a:r>
              <a:rPr lang="es-ES_tradnl" dirty="0" smtClean="0"/>
              <a:t> 2009-2012.</a:t>
            </a:r>
            <a:endParaRPr lang="ru-RU" dirty="0" smtClean="0"/>
          </a:p>
          <a:p>
            <a:pPr eaLnBrk="1" hangingPunct="1">
              <a:defRPr/>
            </a:pPr>
            <a:endParaRPr lang="ru-RU" dirty="0" smtClean="0"/>
          </a:p>
          <a:p>
            <a:pPr eaLnBrk="1" hangingPunct="1">
              <a:defRPr/>
            </a:pPr>
            <a:r>
              <a:rPr lang="ru-RU" dirty="0" smtClean="0"/>
              <a:t>-----------------------------------------------------------------------------------------------------------------------------</a:t>
            </a:r>
          </a:p>
          <a:p>
            <a:pPr eaLnBrk="1" hangingPunct="1">
              <a:defRPr/>
            </a:pPr>
            <a:r>
              <a:rPr lang="ru-RU" b="1" dirty="0" smtClean="0"/>
              <a:t>Замечания по русскому переводу</a:t>
            </a:r>
          </a:p>
          <a:p>
            <a:pPr eaLnBrk="1" hangingPunct="1">
              <a:defRPr/>
            </a:pPr>
            <a:r>
              <a:rPr lang="ru-RU" dirty="0" smtClean="0"/>
              <a:t>В некоторых местах текста, если описываемые заграничные нормы отличаются от российских реалий (названия и разделение судейских должностей, требования </a:t>
            </a:r>
            <a:r>
              <a:rPr lang="ru-RU" dirty="0" err="1" smtClean="0"/>
              <a:t>Минспорттуризма</a:t>
            </a:r>
            <a:r>
              <a:rPr lang="ru-RU" dirty="0" smtClean="0"/>
              <a:t> РФ и т.п.), к переводу добавлены уточнения, описывающие, как то или иное положение действует в России. Так же добавлены комментарии, облегчающие, по мнению переводчиков, понимание смысла текста. </a:t>
            </a:r>
          </a:p>
          <a:p>
            <a:pPr eaLnBrk="1" hangingPunct="1">
              <a:defRPr/>
            </a:pPr>
            <a:r>
              <a:rPr lang="ru-RU" dirty="0" smtClean="0"/>
              <a:t>Отличающиеся от оригинального текста уточнения и комментарии переводчиков выделены </a:t>
            </a:r>
            <a:r>
              <a:rPr lang="en-US" b="1" dirty="0" smtClean="0"/>
              <a:t>[</a:t>
            </a:r>
            <a:r>
              <a:rPr lang="ru-RU" b="1" dirty="0" smtClean="0"/>
              <a:t>жирным шрифтом в квадратных скобках</a:t>
            </a:r>
            <a:r>
              <a:rPr lang="en-US" b="1" dirty="0" smtClean="0"/>
              <a:t>]</a:t>
            </a:r>
            <a:r>
              <a:rPr lang="ru-RU" dirty="0" smtClean="0"/>
              <a:t>.</a:t>
            </a:r>
          </a:p>
          <a:p>
            <a:pPr eaLnBrk="1" hangingPunct="1">
              <a:defRPr/>
            </a:pPr>
            <a:r>
              <a:rPr lang="ru-RU" dirty="0" smtClean="0"/>
              <a:t>Термин «</a:t>
            </a:r>
            <a:r>
              <a:rPr lang="en-US" dirty="0" smtClean="0"/>
              <a:t>Race Officer</a:t>
            </a:r>
            <a:r>
              <a:rPr lang="ru-RU" dirty="0" smtClean="0"/>
              <a:t> </a:t>
            </a:r>
            <a:r>
              <a:rPr lang="en-US" dirty="0" smtClean="0"/>
              <a:t>(RO)</a:t>
            </a:r>
            <a:r>
              <a:rPr lang="ru-RU" dirty="0" smtClean="0"/>
              <a:t>» переведен </a:t>
            </a:r>
            <a:r>
              <a:rPr lang="en-US" dirty="0" smtClean="0"/>
              <a:t>- </a:t>
            </a:r>
            <a:r>
              <a:rPr lang="ru-RU" dirty="0" smtClean="0"/>
              <a:t>«старший судья», а «</a:t>
            </a:r>
            <a:r>
              <a:rPr lang="en-US" dirty="0" smtClean="0"/>
              <a:t>Principal Race Officer (PRO)</a:t>
            </a:r>
            <a:r>
              <a:rPr lang="ru-RU" dirty="0" smtClean="0"/>
              <a:t>» – «главный судья».</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38E2A8D-D5C4-41B1-8487-A585089EE648}" type="slidenum">
              <a:rPr lang="en-GB" smtClean="0"/>
              <a:pPr/>
              <a:t>20</a:t>
            </a:fld>
            <a:endParaRPr lang="en-GB" smtClean="0"/>
          </a:p>
        </p:txBody>
      </p:sp>
      <p:sp>
        <p:nvSpPr>
          <p:cNvPr id="90115" name="Rectangle 6"/>
          <p:cNvSpPr>
            <a:spLocks noGrp="1" noChangeArrowheads="1"/>
          </p:cNvSpPr>
          <p:nvPr>
            <p:ph type="ftr" sz="quarter" idx="4"/>
          </p:nvPr>
        </p:nvSpPr>
        <p:spPr>
          <a:noFill/>
        </p:spPr>
        <p:txBody>
          <a:bodyPr/>
          <a:lstStyle/>
          <a:p>
            <a:r>
              <a:rPr lang="en-GB"/>
              <a:t>February 2006 - Regatta Organisation</a:t>
            </a:r>
          </a:p>
        </p:txBody>
      </p:sp>
      <p:sp>
        <p:nvSpPr>
          <p:cNvPr id="9011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66F49E6-B12F-4D19-ADD4-5A5D4F1B67F5}" type="slidenum">
              <a:rPr lang="en-GB" sz="800">
                <a:latin typeface="Arial" charset="0"/>
              </a:rPr>
              <a:pPr algn="r" defTabSz="942975"/>
              <a:t>20</a:t>
            </a:fld>
            <a:endParaRPr lang="en-GB" sz="800">
              <a:latin typeface="Arial" charset="0"/>
            </a:endParaRPr>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pPr eaLnBrk="1" hangingPunct="1"/>
            <a:r>
              <a:rPr lang="ru-RU" b="1" dirty="0" smtClean="0"/>
              <a:t>Судья на зрительных сигналах</a:t>
            </a:r>
            <a:endParaRPr lang="en-GB" b="1" dirty="0" smtClean="0"/>
          </a:p>
          <a:p>
            <a:pPr eaLnBrk="1" hangingPunct="1"/>
            <a:r>
              <a:rPr lang="ru-RU" dirty="0" smtClean="0"/>
              <a:t>Судья на зрительных сигналах обеспечивает готовность зрительных сигналов к показу в нужное время. Этот судья должен знать все сигналы, указанные в разделе «Сигналы гонки» </a:t>
            </a:r>
            <a:r>
              <a:rPr lang="ru-RU" i="1" dirty="0" smtClean="0"/>
              <a:t>ППГ</a:t>
            </a:r>
            <a:r>
              <a:rPr lang="ru-RU" dirty="0" smtClean="0"/>
              <a:t>, когда их показывать, какое сообщение передает сигнал участникам и, что не менее важно, когда убрать показанный сигнал.</a:t>
            </a:r>
          </a:p>
          <a:p>
            <a:pPr eaLnBrk="1" hangingPunct="1"/>
            <a:r>
              <a:rPr lang="ru-RU" dirty="0" smtClean="0"/>
              <a:t>Он получает отсчет времени от хронометриста.</a:t>
            </a:r>
          </a:p>
          <a:p>
            <a:pPr eaLnBrk="1" hangingPunct="1"/>
            <a:endParaRPr lang="en-GB" dirty="0" smtClean="0"/>
          </a:p>
          <a:p>
            <a:pPr eaLnBrk="1" hangingPunct="1"/>
            <a:r>
              <a:rPr lang="ru-RU" b="1" dirty="0" smtClean="0"/>
              <a:t>Судья на звуковых сигналах</a:t>
            </a:r>
            <a:endParaRPr lang="en-GB" b="1" dirty="0" smtClean="0"/>
          </a:p>
          <a:p>
            <a:pPr eaLnBrk="1" hangingPunct="1"/>
            <a:r>
              <a:rPr lang="ru-RU" dirty="0" smtClean="0"/>
              <a:t>Судья на звуковых сигналах работает совместно с судьей на зрительных сигналах. Он отвечает за все звуковые сигналы, которые сопровождают зрительные сигналы.</a:t>
            </a:r>
          </a:p>
          <a:p>
            <a:pPr eaLnBrk="1" hangingPunct="1"/>
            <a:endParaRPr lang="en-GB" dirty="0" smtClean="0"/>
          </a:p>
          <a:p>
            <a:pPr eaLnBrk="1" hangingPunct="1"/>
            <a:r>
              <a:rPr lang="ru-RU" dirty="0" smtClean="0"/>
              <a:t>Если для подачи звуковых сигналов используются пистолеты или ракетницы, судья на звуковых сигналах обязан убедиться, что все действия выполняются безопасным образом. Даже холостые выстрелы могут причинить серьезный ущерб на близком расстоянии. Судья на звуковых сигналах обязан в совершенстве овладеть использованием своего оружия, в частности в отношении перезарядки после выстрела.</a:t>
            </a:r>
          </a:p>
          <a:p>
            <a:pPr eaLnBrk="1" hangingPunct="1"/>
            <a:endParaRPr lang="en-GB" dirty="0" smtClean="0"/>
          </a:p>
          <a:p>
            <a:pPr eaLnBrk="1" hangingPunct="1"/>
            <a:r>
              <a:rPr lang="ru-RU" dirty="0" smtClean="0"/>
              <a:t>В настоящее время некоторые оргкомитеты стараются заменить ракетницы громкими горнами. Это может быть дешевле, но опыт показывает, что лучше использовать выстрел для стартового сигнала, в частности, когда стартовая линия очень длинная. Для коротких стартовых линий воздушных горнов вполне достаточно.</a:t>
            </a:r>
          </a:p>
          <a:p>
            <a:pPr eaLnBrk="1" hangingPunct="1"/>
            <a:endParaRPr lang="en-GB" dirty="0" smtClean="0"/>
          </a:p>
          <a:p>
            <a:pPr eaLnBrk="1" hangingPunct="1"/>
            <a:r>
              <a:rPr lang="ru-RU" b="1" dirty="0" smtClean="0"/>
              <a:t>Судья-хронометрист</a:t>
            </a:r>
            <a:endParaRPr lang="en-GB" b="1" dirty="0" smtClean="0"/>
          </a:p>
          <a:p>
            <a:pPr eaLnBrk="1" hangingPunct="1"/>
            <a:r>
              <a:rPr lang="ru-RU" dirty="0" smtClean="0"/>
              <a:t>Это, после старшего судьи, самая важная должность в гоночном комитете. Самой частой причиной срыва стартов по вине хронометриста было отвлечение на ненужную болтовню. </a:t>
            </a:r>
            <a:br>
              <a:rPr lang="ru-RU" dirty="0" smtClean="0"/>
            </a:br>
            <a:r>
              <a:rPr lang="ru-RU" dirty="0" smtClean="0"/>
              <a:t>Эта должность требует сосредоточенности, хорошего голоса и четкого произношения. </a:t>
            </a:r>
            <a:br>
              <a:rPr lang="ru-RU" dirty="0" smtClean="0"/>
            </a:br>
            <a:r>
              <a:rPr lang="ru-RU" dirty="0" smtClean="0"/>
              <a:t>Конец его рабочего дня – СТАРТ гонки. Ведение вслух обратного отсчета в минутах и секундах для каждого сигнала следует делать четко, чтобы персонал судейского судна точно знал, сколько времени осталось до старта. Одинаковая процедура должна использоваться в течение всего обратного отсчета.</a:t>
            </a:r>
          </a:p>
          <a:p>
            <a:pPr eaLnBrk="1" hangingPunct="1"/>
            <a:endParaRPr lang="en-GB" dirty="0" smtClean="0"/>
          </a:p>
          <a:p>
            <a:pPr eaLnBrk="1" hangingPunct="1"/>
            <a:r>
              <a:rPr lang="ru-RU" dirty="0" smtClean="0"/>
              <a:t>Обратный отсчет должен быть таким</a:t>
            </a:r>
            <a:r>
              <a:rPr lang="en-GB" dirty="0" smtClean="0"/>
              <a:t>: «</a:t>
            </a:r>
            <a:r>
              <a:rPr lang="ru-RU" dirty="0" smtClean="0"/>
              <a:t>Одна минута до сигнала «Предупреждение»; </a:t>
            </a:r>
            <a:r>
              <a:rPr lang="en-GB" dirty="0" smtClean="0"/>
              <a:t>30 </a:t>
            </a:r>
            <a:r>
              <a:rPr lang="ru-RU" dirty="0" smtClean="0"/>
              <a:t>секунд до сигнала «Предупреждение»; 15 секунд; 10; 9;</a:t>
            </a:r>
            <a:r>
              <a:rPr lang="en-GB" dirty="0" smtClean="0"/>
              <a:t> 8; 7; 6; 5; 4; 3; 2; 1; </a:t>
            </a:r>
            <a:r>
              <a:rPr lang="ru-RU" dirty="0" smtClean="0"/>
              <a:t>Сигнал</a:t>
            </a:r>
            <a:r>
              <a:rPr lang="en-GB" dirty="0" smtClean="0"/>
              <a:t>!</a:t>
            </a:r>
            <a:r>
              <a:rPr lang="ru-RU" dirty="0" smtClean="0"/>
              <a:t>»</a:t>
            </a:r>
            <a:endParaRPr lang="en-GB" dirty="0" smtClean="0"/>
          </a:p>
          <a:p>
            <a:pPr eaLnBrk="1" hangingPunct="1"/>
            <a:endParaRPr lang="en-GB" dirty="0" smtClean="0"/>
          </a:p>
          <a:p>
            <a:pPr eaLnBrk="1" hangingPunct="1"/>
            <a:r>
              <a:rPr lang="ru-RU" dirty="0" smtClean="0"/>
              <a:t>Обязанности судьи на звуковых сигналах и хронометриста могут быть совмещены, если назначенный на такую совмещенную должность человек достаточно компетентен и уверен, что соответствует им обеим.</a:t>
            </a: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4065ABB-00D9-49B8-A0D5-01BF7B629236}" type="slidenum">
              <a:rPr lang="en-GB" smtClean="0"/>
              <a:pPr/>
              <a:t>21</a:t>
            </a:fld>
            <a:endParaRPr lang="en-GB" smtClean="0"/>
          </a:p>
        </p:txBody>
      </p:sp>
      <p:sp>
        <p:nvSpPr>
          <p:cNvPr id="91139" name="Rectangle 6"/>
          <p:cNvSpPr>
            <a:spLocks noGrp="1" noChangeArrowheads="1"/>
          </p:cNvSpPr>
          <p:nvPr>
            <p:ph type="ftr" sz="quarter" idx="4"/>
          </p:nvPr>
        </p:nvSpPr>
        <p:spPr>
          <a:noFill/>
        </p:spPr>
        <p:txBody>
          <a:bodyPr/>
          <a:lstStyle/>
          <a:p>
            <a:r>
              <a:rPr lang="en-GB"/>
              <a:t>February 2006 - Regatta Organisation</a:t>
            </a:r>
          </a:p>
        </p:txBody>
      </p:sp>
      <p:sp>
        <p:nvSpPr>
          <p:cNvPr id="9114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1AE1383B-1868-42F2-8C0C-9681484A265A}" type="slidenum">
              <a:rPr lang="en-GB" sz="800">
                <a:latin typeface="Arial" charset="0"/>
              </a:rPr>
              <a:pPr algn="r" defTabSz="942975"/>
              <a:t>21</a:t>
            </a:fld>
            <a:endParaRPr lang="en-GB" sz="800">
              <a:latin typeface="Arial" charset="0"/>
            </a:endParaRPr>
          </a:p>
        </p:txBody>
      </p:sp>
      <p:sp>
        <p:nvSpPr>
          <p:cNvPr id="91141"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ln/>
        </p:spPr>
        <p:txBody>
          <a:bodyPr>
            <a:normAutofit lnSpcReduction="10000"/>
          </a:bodyPr>
          <a:lstStyle/>
          <a:p>
            <a:pPr eaLnBrk="1" hangingPunct="1">
              <a:defRPr/>
            </a:pPr>
            <a:r>
              <a:rPr lang="ru-RU" b="1" dirty="0" smtClean="0"/>
              <a:t>Секретари</a:t>
            </a:r>
            <a:endParaRPr lang="en-GB" b="1" dirty="0" smtClean="0"/>
          </a:p>
          <a:p>
            <a:pPr eaLnBrk="1" hangingPunct="1">
              <a:defRPr/>
            </a:pPr>
            <a:r>
              <a:rPr lang="ru-RU" dirty="0" smtClean="0"/>
              <a:t>Секретари отвечают за работу с документами на воде. У них есть несколько обязанностей по прибытии судейского судна на место.</a:t>
            </a:r>
          </a:p>
          <a:p>
            <a:pPr eaLnBrk="1" hangingPunct="1">
              <a:buFontTx/>
              <a:buChar char="•"/>
              <a:defRPr/>
            </a:pPr>
            <a:r>
              <a:rPr lang="ru-RU" dirty="0" smtClean="0"/>
              <a:t>  зарегистрировать участников в стартовой зоне;</a:t>
            </a:r>
          </a:p>
          <a:p>
            <a:pPr eaLnBrk="1" hangingPunct="1">
              <a:buFontTx/>
              <a:buChar char="•"/>
              <a:defRPr/>
            </a:pPr>
            <a:r>
              <a:rPr lang="ru-RU" dirty="0" smtClean="0"/>
              <a:t>  вести протокол действий и переговоров;</a:t>
            </a:r>
          </a:p>
          <a:p>
            <a:pPr eaLnBrk="1" hangingPunct="1">
              <a:buFontTx/>
              <a:buChar char="•"/>
              <a:defRPr/>
            </a:pPr>
            <a:r>
              <a:rPr lang="ru-RU" dirty="0" smtClean="0"/>
              <a:t>  записывать направление и силу ветра; используемую дистанцию;</a:t>
            </a:r>
          </a:p>
          <a:p>
            <a:pPr eaLnBrk="1" hangingPunct="1">
              <a:defRPr/>
            </a:pPr>
            <a:r>
              <a:rPr lang="ru-RU" dirty="0" smtClean="0"/>
              <a:t>для каждой записи должно быть проставлено время.</a:t>
            </a:r>
          </a:p>
          <a:p>
            <a:pPr eaLnBrk="1" hangingPunct="1">
              <a:defRPr/>
            </a:pPr>
            <a:r>
              <a:rPr lang="ru-RU" dirty="0" smtClean="0"/>
              <a:t>Другими словами, хороший секретарь ведет дневник гонки.</a:t>
            </a:r>
          </a:p>
          <a:p>
            <a:pPr eaLnBrk="1" hangingPunct="1">
              <a:defRPr/>
            </a:pPr>
            <a:r>
              <a:rPr lang="ru-RU" dirty="0" smtClean="0"/>
              <a:t>Секретарь также должен записывать все яхты, идентифицированные старшим судьей или назначенным им судьей, находящиеся на стороне дистанции от стартовой линии в момент стартового сигнала (или в течение последней минуты до него). Если применяются какие-либо наказания, предусмотренные </a:t>
            </a:r>
            <a:r>
              <a:rPr lang="ru-RU" i="1" dirty="0" smtClean="0"/>
              <a:t>ППГ</a:t>
            </a:r>
            <a:r>
              <a:rPr lang="ru-RU" dirty="0" smtClean="0"/>
              <a:t>, следует записать номера нарушителей. Если яхта имеет право на исправление ошибки и делает это в соответствии с </a:t>
            </a:r>
            <a:r>
              <a:rPr lang="ru-RU" i="1" dirty="0" smtClean="0"/>
              <a:t>ППГ</a:t>
            </a:r>
            <a:r>
              <a:rPr lang="ru-RU" dirty="0" smtClean="0"/>
              <a:t>, то это также записывается секретарем.</a:t>
            </a:r>
          </a:p>
          <a:p>
            <a:pPr eaLnBrk="1" hangingPunct="1">
              <a:defRPr/>
            </a:pPr>
            <a:r>
              <a:rPr lang="ru-RU" dirty="0" smtClean="0"/>
              <a:t>Секретарю следует убедиться, что кто-то ведет дублирующую запись таких яхт на судне на другом конце линии.</a:t>
            </a:r>
          </a:p>
          <a:p>
            <a:pPr eaLnBrk="1" hangingPunct="1">
              <a:defRPr/>
            </a:pPr>
            <a:endParaRPr lang="en-GB" dirty="0" smtClean="0"/>
          </a:p>
          <a:p>
            <a:pPr eaLnBrk="1" hangingPunct="1">
              <a:defRPr/>
            </a:pPr>
            <a:r>
              <a:rPr lang="ru-RU" dirty="0" smtClean="0"/>
              <a:t>При записи финишного протокола следует вести дублирующую запись и на другом конце линии, и на этом же судне. Если стартовое судно не используется как финишное, то на финишном судне также следует иметь двух секретарей и дублирующего секретаря на судне на другом конце финишной линии. Следует использовать диктофон для записи порядка финиша, как он объявляется судьей по фактическому пересечению финишной линии. Это очень удобно для последующего исправления путаницы, особенно когда много яхт финишируют плотной группой. </a:t>
            </a:r>
          </a:p>
          <a:p>
            <a:pPr eaLnBrk="1" hangingPunct="1">
              <a:defRPr/>
            </a:pPr>
            <a:endParaRPr lang="en-GB" b="1" dirty="0" smtClean="0"/>
          </a:p>
          <a:p>
            <a:pPr eaLnBrk="1" hangingPunct="1">
              <a:defRPr/>
            </a:pPr>
            <a:r>
              <a:rPr lang="ru-RU" b="1" dirty="0" smtClean="0"/>
              <a:t>Установщик дистанции (навигатор)</a:t>
            </a:r>
            <a:endParaRPr lang="en-GB" b="1" dirty="0" smtClean="0"/>
          </a:p>
          <a:p>
            <a:pPr eaLnBrk="1" hangingPunct="1">
              <a:defRPr/>
            </a:pPr>
            <a:r>
              <a:rPr lang="ru-RU" dirty="0" smtClean="0"/>
              <a:t>Сейчас многие гоночные инструкции указывают «целевое время» прохождения дистанции для первой финиширующей яхты. Оно отличается от контрольного времени. Установщик дистанции должен уметь точно выставить дистанцию, следуя указаниям старшего судьи, в соответствии с силой и направлением ветра. Чтобы выставить дистанцию правильной длины и добиться соответствия целевому времени, необходимо знать скорости яхт в разных ветровых условиях.</a:t>
            </a:r>
          </a:p>
          <a:p>
            <a:pPr eaLnBrk="1" hangingPunct="1">
              <a:defRPr/>
            </a:pPr>
            <a:r>
              <a:rPr lang="ru-RU" dirty="0" smtClean="0"/>
              <a:t>Имея эту информацию, также легко можно рассчитать изменение дистанции.</a:t>
            </a:r>
          </a:p>
          <a:p>
            <a:pPr eaLnBrk="1" hangingPunct="1">
              <a:defRPr/>
            </a:pPr>
            <a:endParaRPr lang="en-GB" dirty="0" smtClean="0"/>
          </a:p>
          <a:p>
            <a:pPr eaLnBrk="1" hangingPunct="1">
              <a:defRPr/>
            </a:pPr>
            <a:r>
              <a:rPr lang="ru-RU" dirty="0" smtClean="0"/>
              <a:t>При очень короткой продолжительности гонки, некоторые ассоциации классов не хотят, чтобы производились изменения дистанции. Если же для участвующих классов требуется это делать, то установщик дистанции должен предвидеть необходимые действия старшего судьи и иметь под рукой нужную информацию (компасный курс и расстояния), чтобы передвинуть знаки как можно быстрее.</a:t>
            </a:r>
          </a:p>
          <a:p>
            <a:pPr eaLnBrk="1" hangingPunct="1">
              <a:defRPr/>
            </a:pPr>
            <a:endParaRPr lang="en-GB" dirty="0" smtClean="0"/>
          </a:p>
          <a:p>
            <a:pPr eaLnBrk="1" hangingPunct="1">
              <a:defRPr/>
            </a:pPr>
            <a:r>
              <a:rPr lang="ru-RU" dirty="0" smtClean="0"/>
              <a:t>В идеале, он должен обладать достаточными познаниями, морским опытом и необходимым снаряжением (схемы дистанций, компас, анемометр, морские карты, </a:t>
            </a:r>
            <a:r>
              <a:rPr lang="en-US" dirty="0" smtClean="0"/>
              <a:t>GPS</a:t>
            </a:r>
            <a:r>
              <a:rPr lang="ru-RU" dirty="0" smtClean="0"/>
              <a:t>) для своей работы и, при необходимости, для информирования старшего судьи. Он обязательно общается с остальными установщиками дистанций, если дистанций больше одной. Его решения могут существенно повлиять на успешное проведение гонки.</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A6C2940-DC9A-4371-AE2E-6C0B6976DB11}" type="slidenum">
              <a:rPr lang="en-GB" smtClean="0"/>
              <a:pPr/>
              <a:t>22</a:t>
            </a:fld>
            <a:endParaRPr lang="en-GB" smtClean="0"/>
          </a:p>
        </p:txBody>
      </p:sp>
      <p:sp>
        <p:nvSpPr>
          <p:cNvPr id="92163" name="Rectangle 6"/>
          <p:cNvSpPr>
            <a:spLocks noGrp="1" noChangeArrowheads="1"/>
          </p:cNvSpPr>
          <p:nvPr>
            <p:ph type="ftr" sz="quarter" idx="4"/>
          </p:nvPr>
        </p:nvSpPr>
        <p:spPr>
          <a:noFill/>
        </p:spPr>
        <p:txBody>
          <a:bodyPr/>
          <a:lstStyle/>
          <a:p>
            <a:r>
              <a:rPr lang="en-GB"/>
              <a:t>February 2006 - Regatta Organisation</a:t>
            </a:r>
          </a:p>
        </p:txBody>
      </p:sp>
      <p:sp>
        <p:nvSpPr>
          <p:cNvPr id="9216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C693C53E-BA31-44E2-9901-4A2CEEBA7A8B}" type="slidenum">
              <a:rPr lang="en-GB" sz="800">
                <a:latin typeface="Arial" charset="0"/>
              </a:rPr>
              <a:pPr algn="r" defTabSz="942975"/>
              <a:t>22</a:t>
            </a:fld>
            <a:endParaRPr lang="en-GB" sz="800">
              <a:latin typeface="Arial" charset="0"/>
            </a:endParaRPr>
          </a:p>
        </p:txBody>
      </p:sp>
      <p:sp>
        <p:nvSpPr>
          <p:cNvPr id="92165" name="Rectangle 2"/>
          <p:cNvSpPr>
            <a:spLocks noGrp="1" noRot="1" noChangeAspect="1" noChangeArrowheads="1" noTextEdit="1"/>
          </p:cNvSpPr>
          <p:nvPr>
            <p:ph type="sldImg"/>
          </p:nvPr>
        </p:nvSpPr>
        <p:spPr>
          <a:ln/>
        </p:spPr>
      </p:sp>
      <p:sp>
        <p:nvSpPr>
          <p:cNvPr id="92166" name="Rectangle 3"/>
          <p:cNvSpPr>
            <a:spLocks noGrp="1" noChangeArrowheads="1"/>
          </p:cNvSpPr>
          <p:nvPr>
            <p:ph type="body" idx="1"/>
          </p:nvPr>
        </p:nvSpPr>
        <p:spPr>
          <a:noFill/>
          <a:ln/>
        </p:spPr>
        <p:txBody>
          <a:bodyPr/>
          <a:lstStyle/>
          <a:p>
            <a:pPr eaLnBrk="1" hangingPunct="1"/>
            <a:r>
              <a:rPr lang="ru-RU" b="1" dirty="0" smtClean="0"/>
              <a:t>Экипаж судна на другом конце линии</a:t>
            </a:r>
            <a:endParaRPr lang="en-GB" b="1" dirty="0" smtClean="0"/>
          </a:p>
          <a:p>
            <a:pPr eaLnBrk="1" hangingPunct="1"/>
            <a:r>
              <a:rPr lang="ru-RU" dirty="0" smtClean="0"/>
              <a:t>Ответственное лицо на судне на другом конце линии и экипаж этого судна, обычно – помощник старшего судьи.</a:t>
            </a:r>
          </a:p>
          <a:p>
            <a:pPr eaLnBrk="1" hangingPunct="1"/>
            <a:endParaRPr lang="en-GB" dirty="0" smtClean="0"/>
          </a:p>
          <a:p>
            <a:pPr eaLnBrk="1" hangingPunct="1"/>
            <a:r>
              <a:rPr lang="ru-RU" dirty="0" smtClean="0"/>
              <a:t>На крупных соревнованиях рекомендуется устанавливать на другом конце стартовой линии судно вместо буя. В обязанности экипажа этого судна входит контроль стартовой линии и незамедлительное информирование старшего судьи о яхтах, находящихся на стороне дистанции (</a:t>
            </a:r>
            <a:r>
              <a:rPr lang="en-US" dirty="0" smtClean="0"/>
              <a:t>OCS</a:t>
            </a:r>
            <a:r>
              <a:rPr lang="ru-RU" dirty="0" smtClean="0"/>
              <a:t>). Надо особо подчеркнуть, что эти действия являются только советами. Решение о том, какая яхта находится выше линии, или что линия «чиста» (никакая яхта не находится выше линии), принимает исключительно старший судья.</a:t>
            </a:r>
          </a:p>
          <a:p>
            <a:pPr eaLnBrk="1" hangingPunct="1"/>
            <a:endParaRPr lang="en-GB" dirty="0" smtClean="0"/>
          </a:p>
          <a:p>
            <a:pPr eaLnBrk="1" hangingPunct="1"/>
            <a:r>
              <a:rPr lang="ru-RU" dirty="0" smtClean="0"/>
              <a:t>Поэтому очень важно, чтобы помощник старшего судьи на этом судне имел достаточный опыт работы в гоночном комитете. Также ему следует всё записывать на свой диктофон.</a:t>
            </a:r>
          </a:p>
          <a:p>
            <a:pPr eaLnBrk="1" hangingPunct="1"/>
            <a:endParaRPr lang="en-GB" dirty="0" smtClean="0"/>
          </a:p>
          <a:p>
            <a:pPr eaLnBrk="1" hangingPunct="1"/>
            <a:r>
              <a:rPr lang="ru-RU" b="1" dirty="0" smtClean="0"/>
              <a:t>Старший на берегу</a:t>
            </a:r>
            <a:endParaRPr lang="en-GB" b="1" dirty="0" smtClean="0"/>
          </a:p>
          <a:p>
            <a:pPr eaLnBrk="1" hangingPunct="1"/>
            <a:r>
              <a:rPr lang="ru-RU" dirty="0" smtClean="0"/>
              <a:t>Обязанности этого судьи могут быть разнообразными и сложными, но вклад его и его команды в успех регаты может быть огромным. Он является одним из основных официальных лиц на берегу.</a:t>
            </a:r>
          </a:p>
          <a:p>
            <a:pPr eaLnBrk="1" hangingPunct="1"/>
            <a:endParaRPr lang="en-GB" dirty="0" smtClean="0"/>
          </a:p>
          <a:p>
            <a:pPr eaLnBrk="1" hangingPunct="1"/>
            <a:r>
              <a:rPr lang="ru-RU" dirty="0" smtClean="0"/>
              <a:t>Перед началом соревнования старшему на берегу следует знать ожидаемое количество участвующих килевых яхт и место их швартовки или якорной стоянки; сколько места потребуется для стоянки швертботов; сколько места потребуется для судов ГК, спасательных катеров, тренерских катеров и т.п. В его задачи </a:t>
            </a:r>
            <a:r>
              <a:rPr lang="ru-RU" dirty="0" smtClean="0"/>
              <a:t>входит: обеспечение поочередного упорядоченного спуска </a:t>
            </a:r>
            <a:r>
              <a:rPr lang="ru-RU" dirty="0" smtClean="0"/>
              <a:t>и </a:t>
            </a:r>
            <a:r>
              <a:rPr lang="ru-RU" dirty="0" smtClean="0"/>
              <a:t>подъема яхт; оказание помощи </a:t>
            </a:r>
            <a:r>
              <a:rPr lang="ru-RU" dirty="0" smtClean="0"/>
              <a:t>в случае </a:t>
            </a:r>
            <a:r>
              <a:rPr lang="ru-RU" dirty="0" smtClean="0"/>
              <a:t>необходимости;  подъем яхт </a:t>
            </a:r>
            <a:r>
              <a:rPr lang="ru-RU" dirty="0" smtClean="0"/>
              <a:t>по </a:t>
            </a:r>
            <a:r>
              <a:rPr lang="ru-RU" dirty="0" smtClean="0"/>
              <a:t>возвращении; обеспечение размещения </a:t>
            </a:r>
            <a:r>
              <a:rPr lang="ru-RU" dirty="0" smtClean="0"/>
              <a:t>яхт на отведенных </a:t>
            </a:r>
            <a:r>
              <a:rPr lang="ru-RU" dirty="0" smtClean="0"/>
              <a:t>местах; советы, </a:t>
            </a:r>
            <a:r>
              <a:rPr lang="ru-RU" dirty="0" smtClean="0"/>
              <a:t>где получить помощь </a:t>
            </a:r>
            <a:r>
              <a:rPr lang="ru-RU" dirty="0" smtClean="0"/>
              <a:t>по ремонту </a:t>
            </a:r>
            <a:r>
              <a:rPr lang="ru-RU" dirty="0" smtClean="0"/>
              <a:t>и замене </a:t>
            </a:r>
            <a:r>
              <a:rPr lang="ru-RU" dirty="0" smtClean="0"/>
              <a:t>оборудования,</a:t>
            </a:r>
            <a:r>
              <a:rPr lang="ru-RU" baseline="0" dirty="0" smtClean="0"/>
              <a:t> вплоть до того, что он сам должен</a:t>
            </a:r>
            <a:r>
              <a:rPr lang="ru-RU" dirty="0" smtClean="0"/>
              <a:t> </a:t>
            </a:r>
            <a:r>
              <a:rPr lang="ru-RU" dirty="0" smtClean="0"/>
              <a:t>иметь </a:t>
            </a:r>
            <a:r>
              <a:rPr lang="ru-RU" dirty="0" smtClean="0"/>
              <a:t>некоторые </a:t>
            </a:r>
            <a:r>
              <a:rPr lang="ru-RU" dirty="0" smtClean="0"/>
              <a:t>инструменты и быть </a:t>
            </a:r>
            <a:r>
              <a:rPr lang="ru-RU" dirty="0" smtClean="0"/>
              <a:t>готов </a:t>
            </a:r>
            <a:r>
              <a:rPr lang="ru-RU" dirty="0" smtClean="0"/>
              <a:t>предоставить их.</a:t>
            </a:r>
          </a:p>
          <a:p>
            <a:pPr eaLnBrk="1" hangingPunct="1"/>
            <a:endParaRPr lang="en-GB" dirty="0" smtClean="0"/>
          </a:p>
          <a:p>
            <a:pPr eaLnBrk="1" hangingPunct="1">
              <a:lnSpc>
                <a:spcPct val="90000"/>
              </a:lnSpc>
            </a:pPr>
            <a:r>
              <a:rPr lang="ru-RU" dirty="0" smtClean="0"/>
              <a:t>Также он заботится о важных моментах безопасности, таких как сведения о том, кто пошел и кто не пошел на воду, а также, по пустым тележкам и кильблокам – кто еще не вернулся. Если используется система росписи о выходе и приходе </a:t>
            </a:r>
            <a:r>
              <a:rPr lang="ru-RU" dirty="0" smtClean="0"/>
              <a:t>или </a:t>
            </a:r>
            <a:r>
              <a:rPr lang="ru-RU" dirty="0" smtClean="0"/>
              <a:t>система бирок – «</a:t>
            </a:r>
            <a:r>
              <a:rPr lang="en-US" dirty="0" smtClean="0"/>
              <a:t>tally system</a:t>
            </a:r>
            <a:r>
              <a:rPr lang="ru-RU" dirty="0" smtClean="0"/>
              <a:t>» </a:t>
            </a:r>
            <a:r>
              <a:rPr lang="en-US" b="1" dirty="0" smtClean="0"/>
              <a:t>[</a:t>
            </a:r>
            <a:r>
              <a:rPr lang="ru-RU" sz="1000" b="1" dirty="0" err="1" smtClean="0">
                <a:latin typeface="Arial" pitchFamily="34" charset="0"/>
              </a:rPr>
              <a:t>Tally</a:t>
            </a:r>
            <a:r>
              <a:rPr lang="ru-RU" sz="1000" b="1" dirty="0" smtClean="0">
                <a:latin typeface="Arial" pitchFamily="34" charset="0"/>
              </a:rPr>
              <a:t> </a:t>
            </a:r>
            <a:r>
              <a:rPr lang="ru-RU" sz="1000" b="1" dirty="0" err="1" smtClean="0">
                <a:latin typeface="Arial" pitchFamily="34" charset="0"/>
              </a:rPr>
              <a:t>System</a:t>
            </a:r>
            <a:r>
              <a:rPr lang="ru-RU" sz="1000" b="1" dirty="0" smtClean="0">
                <a:latin typeface="Arial" pitchFamily="34" charset="0"/>
              </a:rPr>
              <a:t> - это одна из систем контроля за возвращением всех участников на берег после гонок (для обеспечения безопасности). Заключается она в следующем: при регистрации каждый участник получает именную бирку. Выходя в море, он оставляет её в указанном месте, а после возвращения - забирает. Таким образом ГК видит по имеющимся биркам - кто еще остался на воде</a:t>
            </a:r>
            <a:r>
              <a:rPr lang="en-US" b="1" dirty="0" smtClean="0"/>
              <a:t>]</a:t>
            </a:r>
            <a:r>
              <a:rPr lang="ru-RU" dirty="0" smtClean="0"/>
              <a:t>, </a:t>
            </a:r>
            <a:r>
              <a:rPr lang="ru-RU" dirty="0" smtClean="0"/>
              <a:t>то в его обязанности входит обеспечение работы этой системы и учет её нарушений. Ему следует сообщать об этих действиях старшему судье. Старшему на берегу</a:t>
            </a:r>
            <a:r>
              <a:rPr lang="en-US" dirty="0" smtClean="0"/>
              <a:t> </a:t>
            </a:r>
            <a:r>
              <a:rPr lang="ru-RU" dirty="0" smtClean="0"/>
              <a:t>рекомендуется иметь отдельный канал радиосвязи со старшим судьей, помимо общего берегового канала связи. Ему следует сообщать старшему судье, когда последняя яхта вышла на воду. Также ему следует сообщать старшему судье ожидаемое количество яхт в стартовой зоне.</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6D2FB87-5DB4-48E5-BEDB-217B1DD93810}" type="slidenum">
              <a:rPr lang="en-GB" smtClean="0"/>
              <a:pPr/>
              <a:t>23</a:t>
            </a:fld>
            <a:endParaRPr lang="en-GB" smtClean="0"/>
          </a:p>
        </p:txBody>
      </p:sp>
      <p:sp>
        <p:nvSpPr>
          <p:cNvPr id="93187" name="Rectangle 6"/>
          <p:cNvSpPr>
            <a:spLocks noGrp="1" noChangeArrowheads="1"/>
          </p:cNvSpPr>
          <p:nvPr>
            <p:ph type="ftr" sz="quarter" idx="4"/>
          </p:nvPr>
        </p:nvSpPr>
        <p:spPr>
          <a:noFill/>
        </p:spPr>
        <p:txBody>
          <a:bodyPr/>
          <a:lstStyle/>
          <a:p>
            <a:r>
              <a:rPr lang="en-GB"/>
              <a:t>February 2006 - Regatta Organisation</a:t>
            </a:r>
          </a:p>
        </p:txBody>
      </p:sp>
      <p:sp>
        <p:nvSpPr>
          <p:cNvPr id="9318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71C44A8-0783-469D-B3A7-7083DEB6C93F}" type="slidenum">
              <a:rPr lang="en-GB" sz="800">
                <a:latin typeface="Arial" charset="0"/>
              </a:rPr>
              <a:pPr algn="r" defTabSz="942975"/>
              <a:t>23</a:t>
            </a:fld>
            <a:endParaRPr lang="en-GB" sz="800">
              <a:latin typeface="Arial" charset="0"/>
            </a:endParaRPr>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eaLnBrk="1" hangingPunct="1"/>
            <a:r>
              <a:rPr lang="ru-RU" b="1" smtClean="0"/>
              <a:t>Судейство – протестовый комитет или международное жюри</a:t>
            </a:r>
            <a:endParaRPr lang="en-GB" b="1" smtClean="0"/>
          </a:p>
          <a:p>
            <a:pPr eaLnBrk="1" hangingPunct="1"/>
            <a:r>
              <a:rPr lang="ru-RU" smtClean="0"/>
              <a:t>Термин «судейство» </a:t>
            </a:r>
            <a:r>
              <a:rPr lang="en-US" smtClean="0"/>
              <a:t>(judging</a:t>
            </a:r>
            <a:r>
              <a:rPr lang="ru-RU" smtClean="0"/>
              <a:t>), используемый в парусном спорте, включает в себя широкий спектр услуг для участников, в том числе рассмотрение протестов и требований исправить результат, решение вопросов соответствия условиям допуска и требованиям обмера, а также наблюдение на воде за нарушениями правил – особенно правил о средствах движения. </a:t>
            </a:r>
            <a:br>
              <a:rPr lang="ru-RU" smtClean="0"/>
            </a:br>
            <a:r>
              <a:rPr lang="en-US" b="1" smtClean="0"/>
              <a:t>[ISAF </a:t>
            </a:r>
            <a:r>
              <a:rPr lang="ru-RU" b="1" smtClean="0"/>
              <a:t>обозначает этим термином только работу судей протестовых комитетов, в России термином «судейство» также обозначается деятельность и гоночного комитета, и мерителей, и ампайров.</a:t>
            </a:r>
            <a:r>
              <a:rPr lang="en-US" b="1" smtClean="0"/>
              <a:t>]</a:t>
            </a:r>
            <a:endParaRPr lang="ru-RU" smtClean="0"/>
          </a:p>
          <a:p>
            <a:pPr eaLnBrk="1" hangingPunct="1"/>
            <a:endParaRPr lang="ru-RU" smtClean="0"/>
          </a:p>
          <a:p>
            <a:pPr eaLnBrk="1" hangingPunct="1"/>
            <a:r>
              <a:rPr lang="ru-RU" smtClean="0"/>
              <a:t>Термин «протестовый комитет» используется для обозначения органа, который проводит рассмотрения, независимо от того назначен он проводящей организацией или гоночным комитетом, или для </a:t>
            </a:r>
            <a:r>
              <a:rPr lang="ru-RU" i="1" smtClean="0"/>
              <a:t>международного жюри</a:t>
            </a:r>
            <a:r>
              <a:rPr lang="ru-RU" smtClean="0"/>
              <a:t>, назначенного проводящей организацией в соответствии с Приложением </a:t>
            </a:r>
            <a:r>
              <a:rPr lang="en-US" smtClean="0"/>
              <a:t>N</a:t>
            </a:r>
            <a:r>
              <a:rPr lang="ru-RU" smtClean="0"/>
              <a:t> </a:t>
            </a:r>
            <a:r>
              <a:rPr lang="ru-RU" i="1" smtClean="0"/>
              <a:t>ППГ</a:t>
            </a:r>
            <a:r>
              <a:rPr lang="ru-RU" smtClean="0"/>
              <a:t>.</a:t>
            </a:r>
            <a:endParaRPr lang="en-GB" smtClean="0"/>
          </a:p>
          <a:p>
            <a:pPr eaLnBrk="1" hangingPunct="1"/>
            <a:endParaRPr lang="en-GB" smtClean="0"/>
          </a:p>
          <a:p>
            <a:pPr eaLnBrk="1" hangingPunct="1"/>
            <a:r>
              <a:rPr lang="ru-RU" smtClean="0"/>
              <a:t>Объем функций протестового комитета  очень сильно зависит от типа проводимого соревнования.</a:t>
            </a:r>
          </a:p>
          <a:p>
            <a:pPr eaLnBrk="1" hangingPunct="1"/>
            <a:endParaRPr lang="en-GB" smtClean="0"/>
          </a:p>
          <a:p>
            <a:pPr eaLnBrk="1" hangingPunct="1"/>
            <a:r>
              <a:rPr lang="ru-RU" b="1" smtClean="0"/>
              <a:t>Протестовый комитет</a:t>
            </a:r>
            <a:endParaRPr lang="en-GB" b="1" smtClean="0"/>
          </a:p>
          <a:p>
            <a:pPr eaLnBrk="1" hangingPunct="1"/>
            <a:r>
              <a:rPr lang="ru-RU" smtClean="0"/>
              <a:t>Протестовый комитет может быть назначен проводящей организацией или гоночным комитетом для рассмотрения протестов и требований исправить результат. Такой тип протестового комитета </a:t>
            </a:r>
            <a:r>
              <a:rPr lang="en-US" b="1" smtClean="0"/>
              <a:t>[</a:t>
            </a:r>
            <a:r>
              <a:rPr lang="ru-RU" b="1" smtClean="0"/>
              <a:t>назначенный ГК</a:t>
            </a:r>
            <a:r>
              <a:rPr lang="en-US" b="1" smtClean="0"/>
              <a:t>] </a:t>
            </a:r>
            <a:r>
              <a:rPr lang="ru-RU" smtClean="0"/>
              <a:t>подходит только для клубных гонок.</a:t>
            </a:r>
          </a:p>
          <a:p>
            <a:pPr eaLnBrk="1" hangingPunct="1"/>
            <a:endParaRPr lang="en-GB" smtClean="0"/>
          </a:p>
          <a:p>
            <a:pPr eaLnBrk="1" hangingPunct="1"/>
            <a:r>
              <a:rPr lang="ru-RU" b="1" smtClean="0"/>
              <a:t>Международное жюри</a:t>
            </a:r>
            <a:endParaRPr lang="en-GB" b="1" smtClean="0"/>
          </a:p>
          <a:p>
            <a:pPr eaLnBrk="1" hangingPunct="1"/>
            <a:r>
              <a:rPr lang="ru-RU" smtClean="0"/>
              <a:t>Международное жюри должно назначаться проводящей организацией в соответствии с Приложением </a:t>
            </a:r>
            <a:r>
              <a:rPr lang="en-US" smtClean="0"/>
              <a:t>N</a:t>
            </a:r>
            <a:r>
              <a:rPr lang="ru-RU" smtClean="0"/>
              <a:t> </a:t>
            </a:r>
            <a:r>
              <a:rPr lang="ru-RU" i="1" smtClean="0"/>
              <a:t>ППГ</a:t>
            </a:r>
            <a:r>
              <a:rPr lang="ru-RU" smtClean="0"/>
              <a:t>.</a:t>
            </a:r>
          </a:p>
          <a:p>
            <a:pPr eaLnBrk="1" hangingPunct="1"/>
            <a:r>
              <a:rPr lang="ru-RU" smtClean="0"/>
              <a:t>В этом приложении подробно описаны состав и полномочия международного жюри. Приложение </a:t>
            </a:r>
            <a:r>
              <a:rPr lang="en-US" smtClean="0"/>
              <a:t>N</a:t>
            </a:r>
            <a:r>
              <a:rPr lang="ru-RU" smtClean="0"/>
              <a:t> не может быть изменено гоночной инструкцией или предписаниями национальной организации.</a:t>
            </a:r>
          </a:p>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289EE91-652A-4734-A9C7-63784DAD6FC7}" type="slidenum">
              <a:rPr lang="en-GB" smtClean="0"/>
              <a:pPr/>
              <a:t>24</a:t>
            </a:fld>
            <a:endParaRPr lang="en-GB" smtClean="0"/>
          </a:p>
        </p:txBody>
      </p:sp>
      <p:sp>
        <p:nvSpPr>
          <p:cNvPr id="94211" name="Rectangle 6"/>
          <p:cNvSpPr>
            <a:spLocks noGrp="1" noChangeArrowheads="1"/>
          </p:cNvSpPr>
          <p:nvPr>
            <p:ph type="ftr" sz="quarter" idx="4"/>
          </p:nvPr>
        </p:nvSpPr>
        <p:spPr>
          <a:noFill/>
        </p:spPr>
        <p:txBody>
          <a:bodyPr/>
          <a:lstStyle/>
          <a:p>
            <a:r>
              <a:rPr lang="en-GB"/>
              <a:t>February 2006 - Regatta Organisation</a:t>
            </a:r>
          </a:p>
        </p:txBody>
      </p:sp>
      <p:sp>
        <p:nvSpPr>
          <p:cNvPr id="9421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598D98DC-D334-4D93-91C5-2A4660F5D9D8}" type="slidenum">
              <a:rPr lang="en-GB" sz="800">
                <a:latin typeface="Arial" charset="0"/>
              </a:rPr>
              <a:pPr algn="r" defTabSz="942975"/>
              <a:t>24</a:t>
            </a:fld>
            <a:endParaRPr lang="en-GB" sz="800">
              <a:latin typeface="Arial" charset="0"/>
            </a:endParaRPr>
          </a:p>
        </p:txBody>
      </p:sp>
      <p:sp>
        <p:nvSpPr>
          <p:cNvPr id="94213"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ln/>
        </p:spPr>
        <p:txBody>
          <a:bodyPr>
            <a:normAutofit lnSpcReduction="10000"/>
          </a:bodyPr>
          <a:lstStyle/>
          <a:p>
            <a:pPr eaLnBrk="1" hangingPunct="1">
              <a:lnSpc>
                <a:spcPct val="90000"/>
              </a:lnSpc>
              <a:defRPr/>
            </a:pPr>
            <a:r>
              <a:rPr lang="ru-RU" sz="900" b="1" dirty="0" smtClean="0"/>
              <a:t>Взаимодействие между протестовым комитетом, гоночным комитетом и оргкомитетом</a:t>
            </a:r>
            <a:endParaRPr lang="en-GB" sz="900" b="1" dirty="0" smtClean="0"/>
          </a:p>
          <a:p>
            <a:pPr eaLnBrk="1" hangingPunct="1">
              <a:lnSpc>
                <a:spcPct val="90000"/>
              </a:lnSpc>
              <a:defRPr/>
            </a:pPr>
            <a:r>
              <a:rPr lang="ru-RU" sz="900" dirty="0" smtClean="0"/>
              <a:t>Когда гоночный комитет сделает проект гоночной инструкции, его следует передать председателю протестового комитета или международного жюри. Таким образом, председатель ПК сможет истолковать и, если необходимо, исправить формулировки, чтобы не возникало недопонимания между ГК и ПК в течение соревнования. Протестовому комитету следует ограничить свои комментарии толкованием правил. Методика работы, описанная в гоночной инструкции, - это сфера деятельности только гоночного комитета. Это позволит избежать длительных споров на первом собрании протестового комитета и большого числа «Изменений гоночной инструкции».</a:t>
            </a:r>
          </a:p>
          <a:p>
            <a:pPr eaLnBrk="1" hangingPunct="1">
              <a:lnSpc>
                <a:spcPct val="90000"/>
              </a:lnSpc>
              <a:defRPr/>
            </a:pPr>
            <a:r>
              <a:rPr lang="ru-RU" sz="900" dirty="0" smtClean="0"/>
              <a:t>Важно запланировать встречу протестового комитета с главным судьей перед первым собранием с участниками/тренерами.</a:t>
            </a:r>
          </a:p>
          <a:p>
            <a:pPr eaLnBrk="1" hangingPunct="1">
              <a:lnSpc>
                <a:spcPct val="90000"/>
              </a:lnSpc>
              <a:defRPr/>
            </a:pPr>
            <a:endParaRPr lang="en-GB" sz="900" dirty="0" smtClean="0"/>
          </a:p>
          <a:p>
            <a:pPr eaLnBrk="1" hangingPunct="1">
              <a:lnSpc>
                <a:spcPct val="90000"/>
              </a:lnSpc>
              <a:defRPr/>
            </a:pPr>
            <a:r>
              <a:rPr lang="ru-RU" sz="900" dirty="0" smtClean="0"/>
              <a:t>Использование стандартного Приложения </a:t>
            </a:r>
            <a:r>
              <a:rPr lang="en-US" sz="900" dirty="0" smtClean="0"/>
              <a:t>L</a:t>
            </a:r>
            <a:r>
              <a:rPr lang="ru-RU" sz="900" dirty="0" smtClean="0"/>
              <a:t> </a:t>
            </a:r>
            <a:r>
              <a:rPr lang="ru-RU" sz="900" i="1" dirty="0" smtClean="0"/>
              <a:t>ППГ</a:t>
            </a:r>
            <a:r>
              <a:rPr lang="ru-RU" sz="900" dirty="0" smtClean="0"/>
              <a:t> «Руководство по гоночной инструкции» позволит избежать многих проблем и поможет свести к минимуму последующие споры и обсуждения (Приложение </a:t>
            </a:r>
            <a:r>
              <a:rPr lang="en-US" sz="900" dirty="0" smtClean="0"/>
              <a:t>LE</a:t>
            </a:r>
            <a:r>
              <a:rPr lang="ru-RU" sz="900" dirty="0" smtClean="0"/>
              <a:t> </a:t>
            </a:r>
            <a:r>
              <a:rPr lang="ru-RU" sz="900" i="1" dirty="0" smtClean="0"/>
              <a:t>ППГ</a:t>
            </a:r>
            <a:r>
              <a:rPr lang="ru-RU" sz="900" dirty="0" smtClean="0"/>
              <a:t> является расширенной версией Приложения </a:t>
            </a:r>
            <a:r>
              <a:rPr lang="en-US" sz="900" dirty="0" smtClean="0"/>
              <a:t>L</a:t>
            </a:r>
            <a:r>
              <a:rPr lang="ru-RU" sz="900" dirty="0" smtClean="0"/>
              <a:t>. Оно содержит предложения, применимые даже к самым большим и сложным соревнованием с участием многих классов, и изменения некоторых пунктов гоночных инструкций из Приложения </a:t>
            </a:r>
            <a:r>
              <a:rPr lang="en-US" sz="900" dirty="0" smtClean="0"/>
              <a:t>L</a:t>
            </a:r>
            <a:r>
              <a:rPr lang="ru-RU" sz="900" dirty="0" smtClean="0"/>
              <a:t>. Этот вариант включает инструкции для медальной гонки. Приложение </a:t>
            </a:r>
            <a:r>
              <a:rPr lang="en-US" sz="900" dirty="0" smtClean="0"/>
              <a:t>LE</a:t>
            </a:r>
            <a:r>
              <a:rPr lang="ru-RU" sz="900" dirty="0" smtClean="0"/>
              <a:t> может быть загружено с </a:t>
            </a:r>
            <a:r>
              <a:rPr lang="ru-RU" sz="900" dirty="0" err="1" smtClean="0"/>
              <a:t>вебсайта</a:t>
            </a:r>
            <a:r>
              <a:rPr lang="ru-RU" sz="900" dirty="0" smtClean="0"/>
              <a:t> </a:t>
            </a:r>
            <a:r>
              <a:rPr lang="en-US" sz="900" dirty="0" smtClean="0"/>
              <a:t>ISAF</a:t>
            </a:r>
            <a:r>
              <a:rPr lang="en-GB" dirty="0" smtClean="0"/>
              <a:t> http://www.sailing.org</a:t>
            </a:r>
            <a:r>
              <a:rPr lang="ru-RU" dirty="0" smtClean="0"/>
              <a:t>).</a:t>
            </a:r>
            <a:endParaRPr lang="en-GB" sz="900" dirty="0" smtClean="0"/>
          </a:p>
          <a:p>
            <a:pPr eaLnBrk="1" hangingPunct="1">
              <a:lnSpc>
                <a:spcPct val="90000"/>
              </a:lnSpc>
              <a:defRPr/>
            </a:pPr>
            <a:r>
              <a:rPr lang="ru-RU" sz="900" dirty="0" smtClean="0"/>
              <a:t>Заблаговременно должна быть предоставлена информация о порядке размещения, транспорте и месте проведения регаты. Если нужно, оргкомитету следует обеспечить встречу членов протестового комитета в аэропорту, на вокзале и т.п.</a:t>
            </a:r>
            <a:endParaRPr lang="en-GB" sz="900" dirty="0" smtClean="0"/>
          </a:p>
          <a:p>
            <a:pPr eaLnBrk="1" hangingPunct="1">
              <a:lnSpc>
                <a:spcPct val="90000"/>
              </a:lnSpc>
              <a:defRPr/>
            </a:pPr>
            <a:endParaRPr lang="en-GB" sz="900" dirty="0" smtClean="0"/>
          </a:p>
          <a:p>
            <a:pPr eaLnBrk="1" hangingPunct="1">
              <a:lnSpc>
                <a:spcPct val="90000"/>
              </a:lnSpc>
              <a:defRPr/>
            </a:pPr>
            <a:r>
              <a:rPr lang="ru-RU" sz="900" b="1" dirty="0" smtClean="0"/>
              <a:t>Обязанности протестового комитета</a:t>
            </a:r>
            <a:endParaRPr lang="en-GB" sz="900" b="1" dirty="0" smtClean="0"/>
          </a:p>
          <a:p>
            <a:pPr eaLnBrk="1" hangingPunct="1">
              <a:lnSpc>
                <a:spcPct val="90000"/>
              </a:lnSpc>
              <a:defRPr/>
            </a:pPr>
            <a:r>
              <a:rPr lang="ru-RU" sz="900" dirty="0" smtClean="0"/>
              <a:t>По прибытии на место проведения, протестовому комитету следует собраться для обсуждения следующих вопросов:</a:t>
            </a:r>
          </a:p>
          <a:p>
            <a:pPr eaLnBrk="1" hangingPunct="1">
              <a:lnSpc>
                <a:spcPct val="90000"/>
              </a:lnSpc>
              <a:buFontTx/>
              <a:buChar char="•"/>
              <a:defRPr/>
            </a:pPr>
            <a:r>
              <a:rPr lang="ru-RU" sz="900" dirty="0" smtClean="0"/>
              <a:t>  его полномочия и функции;</a:t>
            </a:r>
          </a:p>
          <a:p>
            <a:pPr eaLnBrk="1" hangingPunct="1">
              <a:lnSpc>
                <a:spcPct val="90000"/>
              </a:lnSpc>
              <a:buFontTx/>
              <a:buChar char="•"/>
              <a:defRPr/>
            </a:pPr>
            <a:r>
              <a:rPr lang="ru-RU" sz="900" dirty="0" smtClean="0"/>
              <a:t>  кто будет заместителем председателя и, если требуется, председателем панели (части ПК);</a:t>
            </a:r>
          </a:p>
          <a:p>
            <a:pPr eaLnBrk="1" hangingPunct="1">
              <a:lnSpc>
                <a:spcPct val="90000"/>
              </a:lnSpc>
              <a:buFontTx/>
              <a:buChar char="•"/>
              <a:defRPr/>
            </a:pPr>
            <a:r>
              <a:rPr lang="ru-RU" sz="900" dirty="0" smtClean="0"/>
              <a:t>  распределение обязанностей между членами ПК;</a:t>
            </a:r>
          </a:p>
          <a:p>
            <a:pPr eaLnBrk="1" hangingPunct="1">
              <a:lnSpc>
                <a:spcPct val="90000"/>
              </a:lnSpc>
              <a:buFontTx/>
              <a:buChar char="•"/>
              <a:defRPr/>
            </a:pPr>
            <a:r>
              <a:rPr lang="ru-RU" sz="900" dirty="0" smtClean="0"/>
              <a:t>  принципы подачи протестов протестовым комитетом;</a:t>
            </a:r>
          </a:p>
          <a:p>
            <a:pPr eaLnBrk="1" hangingPunct="1">
              <a:lnSpc>
                <a:spcPct val="90000"/>
              </a:lnSpc>
              <a:buFontTx/>
              <a:buChar char="•"/>
              <a:defRPr/>
            </a:pPr>
            <a:r>
              <a:rPr lang="en-GB" sz="900" dirty="0" smtClean="0"/>
              <a:t>  </a:t>
            </a:r>
            <a:r>
              <a:rPr lang="ru-RU" sz="900" dirty="0" smtClean="0"/>
              <a:t>назначение одного из членов секретарем, если нет отдельного секретаря.</a:t>
            </a:r>
          </a:p>
          <a:p>
            <a:pPr eaLnBrk="1" hangingPunct="1">
              <a:lnSpc>
                <a:spcPct val="90000"/>
              </a:lnSpc>
              <a:defRPr/>
            </a:pPr>
            <a:r>
              <a:rPr lang="ru-RU" sz="900" dirty="0" smtClean="0"/>
              <a:t>Оригиналы извещений протестового комитета, правильно пронумерованные и подписанные председателем (и, если нужно, директором регаты, главным судьей или старшим судьей) находятся у секретаря ПК, который вывешивает их копии на доску официальных объявлений, а также передает старшему судье и в офис регаты. </a:t>
            </a:r>
          </a:p>
          <a:p>
            <a:pPr eaLnBrk="1" hangingPunct="1">
              <a:lnSpc>
                <a:spcPct val="90000"/>
              </a:lnSpc>
              <a:defRPr/>
            </a:pPr>
            <a:endParaRPr lang="en-GB" sz="900" dirty="0" smtClean="0"/>
          </a:p>
          <a:p>
            <a:pPr eaLnBrk="1" hangingPunct="1">
              <a:lnSpc>
                <a:spcPct val="90000"/>
              </a:lnSpc>
              <a:defRPr/>
            </a:pPr>
            <a:r>
              <a:rPr lang="ru-RU" sz="900" dirty="0" smtClean="0"/>
              <a:t>Может быть удобным организовать предварительную встречу между председателем оргкомитета, старшими судьями, главой офиса регаты, секретарем ПК и любыми другими ключевыми сотрудниками для обсуждения вопросов:</a:t>
            </a:r>
          </a:p>
          <a:p>
            <a:pPr eaLnBrk="1" hangingPunct="1">
              <a:lnSpc>
                <a:spcPct val="90000"/>
              </a:lnSpc>
              <a:buFontTx/>
              <a:buChar char="•"/>
              <a:defRPr/>
            </a:pPr>
            <a:r>
              <a:rPr lang="ru-RU" sz="900" dirty="0" smtClean="0"/>
              <a:t>  процедуры на воде (изменение дистанции, ограничения на проведение гонок, и т.п.);</a:t>
            </a:r>
          </a:p>
          <a:p>
            <a:pPr eaLnBrk="1" hangingPunct="1">
              <a:lnSpc>
                <a:spcPct val="90000"/>
              </a:lnSpc>
              <a:buFontTx/>
              <a:buChar char="•"/>
              <a:defRPr/>
            </a:pPr>
            <a:r>
              <a:rPr lang="en-GB" sz="900" dirty="0" smtClean="0"/>
              <a:t> </a:t>
            </a:r>
            <a:r>
              <a:rPr lang="ru-RU" sz="900" dirty="0" smtClean="0"/>
              <a:t> процедуры подачи протестов;</a:t>
            </a:r>
          </a:p>
          <a:p>
            <a:pPr eaLnBrk="1" hangingPunct="1">
              <a:lnSpc>
                <a:spcPct val="90000"/>
              </a:lnSpc>
              <a:buFontTx/>
              <a:buChar char="•"/>
              <a:defRPr/>
            </a:pPr>
            <a:r>
              <a:rPr lang="ru-RU" sz="900" dirty="0" smtClean="0"/>
              <a:t>  изменения гоночной инструкции, если они будут;</a:t>
            </a:r>
          </a:p>
          <a:p>
            <a:pPr eaLnBrk="1" hangingPunct="1">
              <a:lnSpc>
                <a:spcPct val="90000"/>
              </a:lnSpc>
              <a:buFontTx/>
              <a:buChar char="•"/>
              <a:defRPr/>
            </a:pPr>
            <a:r>
              <a:rPr lang="ru-RU" sz="900" dirty="0" smtClean="0"/>
              <a:t>  какие-либо рапорты гоночного комитета в протестовый комитет;</a:t>
            </a:r>
          </a:p>
          <a:p>
            <a:pPr eaLnBrk="1" hangingPunct="1">
              <a:lnSpc>
                <a:spcPct val="90000"/>
              </a:lnSpc>
              <a:buFontTx/>
              <a:buChar char="•"/>
              <a:defRPr/>
            </a:pPr>
            <a:r>
              <a:rPr lang="ru-RU" sz="900" dirty="0" smtClean="0"/>
              <a:t>  взаимоотношения между ПК и ГК;</a:t>
            </a:r>
          </a:p>
          <a:p>
            <a:pPr eaLnBrk="1" hangingPunct="1">
              <a:lnSpc>
                <a:spcPct val="90000"/>
              </a:lnSpc>
              <a:buFontTx/>
              <a:buChar char="•"/>
              <a:defRPr/>
            </a:pPr>
            <a:r>
              <a:rPr lang="ru-RU" sz="900" dirty="0" smtClean="0"/>
              <a:t>  процедуры радиообмена;</a:t>
            </a:r>
          </a:p>
          <a:p>
            <a:pPr eaLnBrk="1" hangingPunct="1">
              <a:lnSpc>
                <a:spcPct val="90000"/>
              </a:lnSpc>
              <a:buFontTx/>
              <a:buChar char="•"/>
              <a:defRPr/>
            </a:pPr>
            <a:r>
              <a:rPr lang="ru-RU" sz="900" dirty="0" smtClean="0"/>
              <a:t>  снаряжение для ПК.</a:t>
            </a:r>
          </a:p>
          <a:p>
            <a:pPr eaLnBrk="1" hangingPunct="1">
              <a:lnSpc>
                <a:spcPct val="90000"/>
              </a:lnSpc>
              <a:defRPr/>
            </a:pPr>
            <a:r>
              <a:rPr lang="ru-RU" sz="900" dirty="0" smtClean="0"/>
              <a:t>В настоящее время большинство членов </a:t>
            </a:r>
            <a:r>
              <a:rPr lang="ru-RU" sz="900" dirty="0" err="1" smtClean="0"/>
              <a:t>протестового</a:t>
            </a:r>
            <a:r>
              <a:rPr lang="ru-RU" sz="900" dirty="0" smtClean="0"/>
              <a:t> комитета выходят на дистанцию, чтобы лично ознакомиться с дистанцией и типами участвующих яхт, наблюдать за погодными условиями, в которых проводятся гонки. В зависимости от выработанных ими принципов, они могут решить активно отслеживать нарушения правил на воде. Для выполнения этой работы их следует снабдить соответствующими судами, обычно – надувными мотолодками с жестким днищем, имеющими всё необходимое для длительного пребывания на воде. </a:t>
            </a:r>
            <a:endParaRPr lang="en-US" sz="900" dirty="0" smtClean="0"/>
          </a:p>
          <a:p>
            <a:pPr eaLnBrk="1" hangingPunct="1">
              <a:lnSpc>
                <a:spcPct val="90000"/>
              </a:lnSpc>
              <a:defRPr/>
            </a:pPr>
            <a:r>
              <a:rPr lang="ru-RU" sz="900" dirty="0" smtClean="0"/>
              <a:t>Рекомендуемые процедуры протестового комитета подробно описаны в Руководстве </a:t>
            </a:r>
            <a:r>
              <a:rPr lang="en-US" sz="900" dirty="0" smtClean="0"/>
              <a:t>ISAF </a:t>
            </a:r>
            <a:r>
              <a:rPr lang="ru-RU" sz="900" dirty="0" smtClean="0"/>
              <a:t>для судей-членов ПК</a:t>
            </a:r>
            <a:r>
              <a:rPr lang="en-US" sz="900" dirty="0" smtClean="0"/>
              <a:t> (Judges’</a:t>
            </a:r>
            <a:r>
              <a:rPr lang="ru-RU" sz="900" dirty="0" smtClean="0"/>
              <a:t> </a:t>
            </a:r>
            <a:r>
              <a:rPr lang="en-US" sz="900" dirty="0" smtClean="0"/>
              <a:t>Manual)</a:t>
            </a:r>
            <a:r>
              <a:rPr lang="ru-RU" sz="900" dirty="0"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F80139-5B09-4896-B874-D62B1FB510F6}" type="slidenum">
              <a:rPr lang="en-GB" smtClean="0"/>
              <a:pPr/>
              <a:t>25</a:t>
            </a:fld>
            <a:endParaRPr lang="en-GB" smtClean="0"/>
          </a:p>
        </p:txBody>
      </p:sp>
      <p:sp>
        <p:nvSpPr>
          <p:cNvPr id="95235" name="Rectangle 6"/>
          <p:cNvSpPr>
            <a:spLocks noGrp="1" noChangeArrowheads="1"/>
          </p:cNvSpPr>
          <p:nvPr>
            <p:ph type="ftr" sz="quarter" idx="4"/>
          </p:nvPr>
        </p:nvSpPr>
        <p:spPr>
          <a:noFill/>
        </p:spPr>
        <p:txBody>
          <a:bodyPr/>
          <a:lstStyle/>
          <a:p>
            <a:r>
              <a:rPr lang="en-GB"/>
              <a:t>February 2006 - Regatta Organisation</a:t>
            </a:r>
          </a:p>
        </p:txBody>
      </p:sp>
      <p:sp>
        <p:nvSpPr>
          <p:cNvPr id="9523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BDE092EB-5483-4410-8473-42B6EA929405}" type="slidenum">
              <a:rPr lang="en-GB" sz="800">
                <a:latin typeface="Arial" charset="0"/>
              </a:rPr>
              <a:pPr algn="r" defTabSz="942975"/>
              <a:t>25</a:t>
            </a:fld>
            <a:endParaRPr lang="en-GB" sz="800">
              <a:latin typeface="Arial" charset="0"/>
            </a:endParaRPr>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p:spPr>
        <p:txBody>
          <a:bodyPr/>
          <a:lstStyle/>
          <a:p>
            <a:pPr eaLnBrk="1" hangingPunct="1"/>
            <a:r>
              <a:rPr lang="ru-RU" b="1" smtClean="0"/>
              <a:t>Ампайринг и судейство на воде</a:t>
            </a:r>
            <a:endParaRPr lang="en-GB" b="1" smtClean="0"/>
          </a:p>
          <a:p>
            <a:pPr eaLnBrk="1" hangingPunct="1"/>
            <a:r>
              <a:rPr lang="ru-RU" smtClean="0"/>
              <a:t>Сейчас это стандартная функция для всех крупных соревнований</a:t>
            </a:r>
            <a:r>
              <a:rPr lang="en-GB" smtClean="0"/>
              <a:t>.</a:t>
            </a:r>
          </a:p>
          <a:p>
            <a:pPr eaLnBrk="1" hangingPunct="1"/>
            <a:endParaRPr lang="en-GB" smtClean="0"/>
          </a:p>
          <a:p>
            <a:pPr eaLnBrk="1" hangingPunct="1"/>
            <a:r>
              <a:rPr lang="ru-RU" smtClean="0"/>
              <a:t>Отдельные приложения </a:t>
            </a:r>
            <a:r>
              <a:rPr lang="ru-RU" i="1" smtClean="0"/>
              <a:t>ППГ</a:t>
            </a:r>
            <a:r>
              <a:rPr lang="ru-RU" smtClean="0"/>
              <a:t> описывают каждую из следующих дисциплин:</a:t>
            </a:r>
          </a:p>
          <a:p>
            <a:pPr eaLnBrk="1" hangingPunct="1"/>
            <a:endParaRPr lang="en-GB" smtClean="0"/>
          </a:p>
          <a:p>
            <a:pPr eaLnBrk="1" hangingPunct="1"/>
            <a:r>
              <a:rPr lang="ru-RU" smtClean="0"/>
              <a:t>Матчевые гонки </a:t>
            </a:r>
            <a:r>
              <a:rPr lang="en-GB" smtClean="0"/>
              <a:t>– </a:t>
            </a:r>
            <a:r>
              <a:rPr lang="ru-RU" smtClean="0"/>
              <a:t>Приложение С </a:t>
            </a:r>
            <a:r>
              <a:rPr lang="ru-RU" i="1" smtClean="0"/>
              <a:t>ППГ</a:t>
            </a:r>
            <a:endParaRPr lang="en-GB" i="1" smtClean="0"/>
          </a:p>
          <a:p>
            <a:pPr eaLnBrk="1" hangingPunct="1"/>
            <a:endParaRPr lang="en-GB" i="1" smtClean="0"/>
          </a:p>
          <a:p>
            <a:pPr eaLnBrk="1" hangingPunct="1"/>
            <a:r>
              <a:rPr lang="ru-RU" smtClean="0"/>
              <a:t>Командные гонки </a:t>
            </a:r>
            <a:r>
              <a:rPr lang="en-GB" smtClean="0"/>
              <a:t>– </a:t>
            </a:r>
            <a:r>
              <a:rPr lang="ru-RU" smtClean="0"/>
              <a:t>Приложение </a:t>
            </a:r>
            <a:r>
              <a:rPr lang="en-US" smtClean="0"/>
              <a:t>D</a:t>
            </a:r>
            <a:r>
              <a:rPr lang="ru-RU" smtClean="0"/>
              <a:t> </a:t>
            </a:r>
            <a:r>
              <a:rPr lang="ru-RU" i="1" smtClean="0"/>
              <a:t>ППГ</a:t>
            </a:r>
            <a:endParaRPr lang="en-GB" smtClean="0"/>
          </a:p>
          <a:p>
            <a:pPr eaLnBrk="1" hangingPunct="1"/>
            <a:endParaRPr lang="en-GB" smtClean="0"/>
          </a:p>
          <a:p>
            <a:pPr eaLnBrk="1" hangingPunct="1"/>
            <a:r>
              <a:rPr lang="ru-RU" smtClean="0"/>
              <a:t>Гонки флота </a:t>
            </a:r>
            <a:r>
              <a:rPr lang="en-GB" smtClean="0"/>
              <a:t>– </a:t>
            </a:r>
            <a:r>
              <a:rPr lang="ru-RU" smtClean="0"/>
              <a:t>Приложение Р </a:t>
            </a:r>
            <a:r>
              <a:rPr lang="ru-RU" i="1" smtClean="0"/>
              <a:t>ППГ</a:t>
            </a:r>
            <a:endParaRPr lang="en-GB" i="1" smtClean="0"/>
          </a:p>
          <a:p>
            <a:pPr eaLnBrk="1" hangingPunct="1"/>
            <a:endParaRPr lang="en-GB" i="1" smtClean="0"/>
          </a:p>
          <a:p>
            <a:pPr eaLnBrk="1" hangingPunct="1"/>
            <a:r>
              <a:rPr lang="ru-RU" smtClean="0"/>
              <a:t>Гонки флота, обслуживаемые ампайрами </a:t>
            </a:r>
            <a:r>
              <a:rPr lang="en-GB" smtClean="0"/>
              <a:t>–</a:t>
            </a:r>
            <a:r>
              <a:rPr lang="en-GB" i="1" smtClean="0"/>
              <a:t> </a:t>
            </a:r>
            <a:r>
              <a:rPr lang="ru-RU" smtClean="0"/>
              <a:t>экспериментальное Приложение </a:t>
            </a:r>
            <a:r>
              <a:rPr lang="en-US" smtClean="0"/>
              <a:t>Q</a:t>
            </a:r>
            <a:r>
              <a:rPr lang="ru-RU" smtClean="0"/>
              <a:t> </a:t>
            </a:r>
            <a:r>
              <a:rPr lang="ru-RU" i="1" smtClean="0"/>
              <a:t>ППГ</a:t>
            </a:r>
            <a:endParaRPr lang="pl-PL" i="1" smtClean="0"/>
          </a:p>
          <a:p>
            <a:pPr eaLnBrk="1" hangingPunct="1"/>
            <a:endParaRPr lang="pl-PL" i="1" smtClean="0"/>
          </a:p>
          <a:p>
            <a:pPr eaLnBrk="1" hangingPunct="1"/>
            <a:r>
              <a:rPr lang="ru-RU" smtClean="0"/>
              <a:t>Медальная гонка </a:t>
            </a:r>
            <a:r>
              <a:rPr lang="pl-PL" i="1" smtClean="0"/>
              <a:t>– </a:t>
            </a:r>
            <a:r>
              <a:rPr lang="ru-RU" smtClean="0"/>
              <a:t>Дополнение </a:t>
            </a:r>
            <a:r>
              <a:rPr lang="pl-PL" smtClean="0"/>
              <a:t>Q</a:t>
            </a:r>
            <a:r>
              <a:rPr lang="ru-RU" smtClean="0"/>
              <a:t> ППГ</a:t>
            </a:r>
            <a:endParaRPr lang="en-GB" smtClean="0"/>
          </a:p>
          <a:p>
            <a:pPr eaLnBrk="1" hangingPunct="1"/>
            <a:endParaRPr lang="en-GB" i="1" smtClean="0"/>
          </a:p>
          <a:p>
            <a:pPr eaLnBrk="1" hangingPunct="1"/>
            <a:r>
              <a:rPr lang="ru-RU" smtClean="0"/>
              <a:t>Для того, чтобы ампайринг и судейство на воде (в гонках флота, обслуживаемых ампайрами) было эффективным, проводящая организация должна предоставить соответствующие мотолодки, флаги, радиостанции и т.п. Идеально подходят большие РИБы</a:t>
            </a:r>
            <a:r>
              <a:rPr lang="en-US" smtClean="0"/>
              <a:t> </a:t>
            </a:r>
            <a:r>
              <a:rPr lang="ru-RU" smtClean="0"/>
              <a:t>(надувные мотолодки с жестким днищем) - быстрые, маневренные, обеспечивающие круговой обзор. В солнечном климате надо предусмотреть тенты для создания тени.</a:t>
            </a:r>
          </a:p>
          <a:p>
            <a:pPr eaLnBrk="1" hangingPunct="1"/>
            <a:endParaRPr lang="en-GB" smtClean="0"/>
          </a:p>
          <a:p>
            <a:pPr eaLnBrk="1" hangingPunct="1"/>
            <a:r>
              <a:rPr lang="ru-RU" smtClean="0"/>
              <a:t>Рекомендуемые процедуры подготовки для матчевых и командных гонок описаны в Руководстве для ампайров </a:t>
            </a:r>
            <a:r>
              <a:rPr lang="en-US" smtClean="0"/>
              <a:t>ISAF</a:t>
            </a:r>
            <a:r>
              <a:rPr lang="ru-RU" smtClean="0"/>
              <a:t>.</a:t>
            </a:r>
          </a:p>
          <a:p>
            <a:pPr eaLnBrk="1" hangingPunct="1"/>
            <a:endParaRPr lang="en-GB" smtClean="0"/>
          </a:p>
          <a:p>
            <a:pPr eaLnBrk="1" hangingPunct="1"/>
            <a:r>
              <a:rPr lang="ru-RU" smtClean="0"/>
              <a:t>Экспериментальное Приложение </a:t>
            </a:r>
            <a:r>
              <a:rPr lang="en-US" smtClean="0"/>
              <a:t>Q</a:t>
            </a:r>
            <a:r>
              <a:rPr lang="ru-RU" smtClean="0"/>
              <a:t>-2009 и Дополнение </a:t>
            </a:r>
            <a:r>
              <a:rPr lang="en-US" smtClean="0"/>
              <a:t>Q</a:t>
            </a:r>
            <a:r>
              <a:rPr lang="ru-RU" smtClean="0"/>
              <a:t> </a:t>
            </a:r>
            <a:r>
              <a:rPr lang="ru-RU" i="1" smtClean="0"/>
              <a:t>ППГ </a:t>
            </a:r>
            <a:r>
              <a:rPr lang="en-US" i="1" smtClean="0"/>
              <a:t> </a:t>
            </a:r>
            <a:r>
              <a:rPr lang="ru-RU" smtClean="0"/>
              <a:t>можно загрузить с вебсайта </a:t>
            </a:r>
            <a:r>
              <a:rPr lang="en-US" smtClean="0"/>
              <a:t>ISAF </a:t>
            </a:r>
            <a:r>
              <a:rPr lang="en-US" b="1" smtClean="0"/>
              <a:t>[</a:t>
            </a:r>
            <a:r>
              <a:rPr lang="ru-RU" b="1" smtClean="0"/>
              <a:t>есть русский перевод на сайте ВФПС</a:t>
            </a:r>
            <a:r>
              <a:rPr lang="en-US" b="1" smtClean="0"/>
              <a:t>]</a:t>
            </a:r>
            <a:r>
              <a:rPr lang="ru-RU" smtClean="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C1D2380-25C5-419B-81BE-51E0F1D604AD}" type="slidenum">
              <a:rPr lang="en-GB" smtClean="0"/>
              <a:pPr/>
              <a:t>26</a:t>
            </a:fld>
            <a:endParaRPr lang="en-GB" smtClean="0"/>
          </a:p>
        </p:txBody>
      </p:sp>
      <p:sp>
        <p:nvSpPr>
          <p:cNvPr id="96259" name="Rectangle 6"/>
          <p:cNvSpPr>
            <a:spLocks noGrp="1" noChangeArrowheads="1"/>
          </p:cNvSpPr>
          <p:nvPr>
            <p:ph type="ftr" sz="quarter" idx="4"/>
          </p:nvPr>
        </p:nvSpPr>
        <p:spPr>
          <a:noFill/>
        </p:spPr>
        <p:txBody>
          <a:bodyPr/>
          <a:lstStyle/>
          <a:p>
            <a:r>
              <a:rPr lang="en-GB"/>
              <a:t>February 2006 - Regatta Organisation</a:t>
            </a:r>
          </a:p>
        </p:txBody>
      </p:sp>
      <p:sp>
        <p:nvSpPr>
          <p:cNvPr id="9626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B49F5942-3463-43BA-AFC3-3F017A8C8A75}" type="slidenum">
              <a:rPr lang="en-GB" sz="800">
                <a:latin typeface="Arial" charset="0"/>
              </a:rPr>
              <a:pPr algn="r" defTabSz="942975"/>
              <a:t>26</a:t>
            </a:fld>
            <a:endParaRPr lang="en-GB" sz="800">
              <a:latin typeface="Arial" charset="0"/>
            </a:endParaRPr>
          </a:p>
        </p:txBody>
      </p:sp>
      <p:sp>
        <p:nvSpPr>
          <p:cNvPr id="96261" name="Rectangle 1026"/>
          <p:cNvSpPr>
            <a:spLocks noGrp="1" noRot="1" noChangeAspect="1" noChangeArrowheads="1" noTextEdit="1"/>
          </p:cNvSpPr>
          <p:nvPr>
            <p:ph type="sldImg"/>
          </p:nvPr>
        </p:nvSpPr>
        <p:spPr>
          <a:ln/>
        </p:spPr>
      </p:sp>
      <p:sp>
        <p:nvSpPr>
          <p:cNvPr id="96262" name="Rectangle 1027"/>
          <p:cNvSpPr>
            <a:spLocks noGrp="1" noChangeArrowheads="1"/>
          </p:cNvSpPr>
          <p:nvPr>
            <p:ph type="body" idx="1"/>
          </p:nvPr>
        </p:nvSpPr>
        <p:spPr>
          <a:noFill/>
          <a:ln/>
        </p:spPr>
        <p:txBody>
          <a:bodyPr/>
          <a:lstStyle/>
          <a:p>
            <a:pPr eaLnBrk="1" hangingPunct="1"/>
            <a:r>
              <a:rPr lang="ru-RU" b="1" smtClean="0"/>
              <a:t>Мерительный комитет</a:t>
            </a:r>
            <a:endParaRPr lang="en-GB" b="1" smtClean="0"/>
          </a:p>
          <a:p>
            <a:pPr eaLnBrk="1" hangingPunct="1"/>
            <a:r>
              <a:rPr lang="ru-RU" smtClean="0"/>
              <a:t>Проводящая организация крупного соревнования может назначить мерительный комитет или мерителя для обмера яхт, как для проведения частичного обмера всех яхт по стандартной процедуре, так и на случай споров по вопросам обмера.  Обычно протестовый комитет считает такой мерительный комитет или мерителя «компетентным органом», к которому можно обращаться по вопросам, связанным с обмером. </a:t>
            </a:r>
          </a:p>
          <a:p>
            <a:pPr eaLnBrk="1" hangingPunct="1"/>
            <a:endParaRPr lang="en-GB" smtClean="0"/>
          </a:p>
          <a:p>
            <a:pPr eaLnBrk="1" hangingPunct="1"/>
            <a:r>
              <a:rPr lang="ru-RU" smtClean="0"/>
              <a:t>Главный меритель национальной организации в соответствующем классе (классах) может быть членом мерительного комитета. На чемпионатах международных классов процедуры обмера обычно выполняет меритель класса </a:t>
            </a:r>
            <a:r>
              <a:rPr lang="en-US" smtClean="0"/>
              <a:t>ISAF</a:t>
            </a:r>
            <a:r>
              <a:rPr lang="ru-RU" smtClean="0"/>
              <a:t>.  Главному мерителю потребуется достаточное количество компетентного персонала для выполнения всех требований обмера. Для контрольного обмера перед регатой, в зависимости от соответствующих правил класса, это могут быть, например, требования к размерам, форме и конструкции корпуса, дополнительному оборудованию, размерам парусов и взвешиванию. Нередко требуются шаблоны для быстрой и эффективной оценки соответствия формы. Контрольный обмер после гонки мерителем или членами его команды может включать в себя проверку средств обеспечения плавучести, другого спасательного оборудования и взвешивание мокрой одежды.</a:t>
            </a:r>
          </a:p>
          <a:p>
            <a:pPr eaLnBrk="1" hangingPunct="1"/>
            <a:endParaRPr lang="en-GB" smtClean="0"/>
          </a:p>
          <a:p>
            <a:pPr eaLnBrk="1" hangingPunct="1"/>
            <a:r>
              <a:rPr lang="ru-RU" smtClean="0"/>
              <a:t>Взаимодействие между главным мерителем и оргкомитетом на ранней стадии подготовки необходимо для подбора соответствующего персонала, оборудования и подходящего места для эффективного обмера. В обязанности мерителя или мерительного комитета может входить проверка (положение парусов относительно марок, наличие балласта, вес одежды и т.п.) на яхтах, обычно сразу после финиша. </a:t>
            </a:r>
          </a:p>
          <a:p>
            <a:pPr eaLnBrk="1" hangingPunct="1"/>
            <a:r>
              <a:rPr lang="ru-RU" smtClean="0"/>
              <a:t>Меритель – член гоночного комитета и подает рапорт прямо в гоночный комитет </a:t>
            </a:r>
            <a:r>
              <a:rPr lang="en-US" b="1" smtClean="0"/>
              <a:t>[</a:t>
            </a:r>
            <a:r>
              <a:rPr lang="ru-RU" b="1" smtClean="0"/>
              <a:t>по правилам 43.1(с) и 78.3 ППГ</a:t>
            </a:r>
            <a:r>
              <a:rPr lang="en-US" b="1" smtClean="0"/>
              <a:t>]</a:t>
            </a:r>
            <a:r>
              <a:rPr lang="ru-RU" smtClean="0"/>
              <a:t>.</a:t>
            </a:r>
          </a:p>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8AF8058-D9C3-44FD-8948-EAACECE29733}" type="slidenum">
              <a:rPr lang="en-GB" smtClean="0"/>
              <a:pPr/>
              <a:t>27</a:t>
            </a:fld>
            <a:endParaRPr lang="en-GB" smtClean="0"/>
          </a:p>
        </p:txBody>
      </p:sp>
      <p:sp>
        <p:nvSpPr>
          <p:cNvPr id="97283" name="Rectangle 6"/>
          <p:cNvSpPr>
            <a:spLocks noGrp="1" noChangeArrowheads="1"/>
          </p:cNvSpPr>
          <p:nvPr>
            <p:ph type="ftr" sz="quarter" idx="4"/>
          </p:nvPr>
        </p:nvSpPr>
        <p:spPr>
          <a:noFill/>
        </p:spPr>
        <p:txBody>
          <a:bodyPr/>
          <a:lstStyle/>
          <a:p>
            <a:r>
              <a:rPr lang="en-GB"/>
              <a:t>February 2006 - Regatta Organisation</a:t>
            </a:r>
          </a:p>
        </p:txBody>
      </p:sp>
      <p:sp>
        <p:nvSpPr>
          <p:cNvPr id="9728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E383F42B-7DCE-4814-B666-9DD12BC396FC}" type="slidenum">
              <a:rPr lang="en-GB" sz="800">
                <a:latin typeface="Arial" charset="0"/>
              </a:rPr>
              <a:pPr algn="r" defTabSz="942975"/>
              <a:t>27</a:t>
            </a:fld>
            <a:endParaRPr lang="en-GB" sz="800">
              <a:latin typeface="Arial" charset="0"/>
            </a:endParaRPr>
          </a:p>
        </p:txBody>
      </p:sp>
      <p:sp>
        <p:nvSpPr>
          <p:cNvPr id="97285" name="Rectangle 1026"/>
          <p:cNvSpPr>
            <a:spLocks noGrp="1" noRot="1" noChangeAspect="1" noChangeArrowheads="1" noTextEdit="1"/>
          </p:cNvSpPr>
          <p:nvPr>
            <p:ph type="sldImg"/>
          </p:nvPr>
        </p:nvSpPr>
        <p:spPr>
          <a:ln/>
        </p:spPr>
      </p:sp>
      <p:sp>
        <p:nvSpPr>
          <p:cNvPr id="97286" name="Rectangle 1027"/>
          <p:cNvSpPr>
            <a:spLocks noGrp="1" noChangeArrowheads="1"/>
          </p:cNvSpPr>
          <p:nvPr>
            <p:ph type="body" idx="1"/>
          </p:nvPr>
        </p:nvSpPr>
        <p:spPr>
          <a:noFill/>
          <a:ln/>
        </p:spPr>
        <p:txBody>
          <a:bodyPr/>
          <a:lstStyle/>
          <a:p>
            <a:pPr eaLnBrk="1" hangingPunct="1"/>
            <a:r>
              <a:rPr lang="ru-RU" b="1" smtClean="0"/>
              <a:t>Ответственный за безопасность</a:t>
            </a:r>
            <a:endParaRPr lang="en-GB" b="1" smtClean="0"/>
          </a:p>
          <a:p>
            <a:pPr eaLnBrk="1" hangingPunct="1"/>
            <a:r>
              <a:rPr lang="ru-RU" smtClean="0"/>
              <a:t>Гоночному комитету следует назначить на эту должность опытного человека, который будет отвечать за безопасность и спасательные операции. Он обязан в совершенстве знать место проведения регаты, характеристики участвующих классов и любые применимые законы и инструкции. Очень рекомендуется сотрудничать с местными или частными некоммерческими спасательными организациями.</a:t>
            </a:r>
          </a:p>
          <a:p>
            <a:pPr eaLnBrk="1" hangingPunct="1"/>
            <a:endParaRPr lang="ru-RU" smtClean="0"/>
          </a:p>
          <a:p>
            <a:pPr eaLnBrk="1" hangingPunct="1"/>
            <a:r>
              <a:rPr lang="ru-RU" smtClean="0"/>
              <a:t>Ответственный за безопасность должен хорошо знать регламенты по безопасности, по которым проводится регата, такие как требования по безопасности национальной организации, или правил класса, или гоночной инструкции, или любого органа, имеющего полномочия на акватории регаты, например, администрации местного порта.</a:t>
            </a:r>
          </a:p>
          <a:p>
            <a:pPr eaLnBrk="1" hangingPunct="1"/>
            <a:r>
              <a:rPr lang="ru-RU" smtClean="0"/>
              <a:t>Крайне желательно, чтобы любое возможное противоречие между ними было разрешено до начала регаты, и чтобы окончательный вариант был указан в гоночной инструкции, включая разрешение любого противоречия.</a:t>
            </a:r>
          </a:p>
          <a:p>
            <a:pPr eaLnBrk="1" hangingPunct="1"/>
            <a:endParaRPr lang="en-GB" b="1" smtClean="0"/>
          </a:p>
          <a:p>
            <a:pPr eaLnBrk="1" hangingPunct="1"/>
            <a:r>
              <a:rPr lang="ru-RU" b="1" smtClean="0"/>
              <a:t>Экипажи спасательных катеров</a:t>
            </a:r>
            <a:endParaRPr lang="en-GB" b="1" smtClean="0"/>
          </a:p>
          <a:p>
            <a:pPr eaLnBrk="1" hangingPunct="1"/>
            <a:r>
              <a:rPr lang="ru-RU" smtClean="0"/>
              <a:t>Экипаж спасательного катера должен состоять из 2 человек. Желательно, чтобы каждый спасатель был:</a:t>
            </a:r>
            <a:endParaRPr lang="en-GB" smtClean="0"/>
          </a:p>
          <a:p>
            <a:pPr eaLnBrk="1" hangingPunct="1">
              <a:buFontTx/>
              <a:buChar char="•"/>
            </a:pPr>
            <a:r>
              <a:rPr lang="en-GB" smtClean="0"/>
              <a:t>  </a:t>
            </a:r>
            <a:r>
              <a:rPr lang="ru-RU" smtClean="0"/>
              <a:t>не моложе </a:t>
            </a:r>
            <a:r>
              <a:rPr lang="en-GB" smtClean="0"/>
              <a:t>16 </a:t>
            </a:r>
            <a:r>
              <a:rPr lang="ru-RU" smtClean="0"/>
              <a:t>лет;</a:t>
            </a:r>
          </a:p>
          <a:p>
            <a:pPr eaLnBrk="1" hangingPunct="1">
              <a:buFontTx/>
              <a:buChar char="•"/>
            </a:pPr>
            <a:r>
              <a:rPr lang="ru-RU" smtClean="0"/>
              <a:t>  умел хорошо плавать</a:t>
            </a:r>
            <a:r>
              <a:rPr lang="en-GB" smtClean="0"/>
              <a:t>;</a:t>
            </a:r>
          </a:p>
          <a:p>
            <a:pPr eaLnBrk="1" hangingPunct="1">
              <a:buFontTx/>
              <a:buChar char="•"/>
            </a:pPr>
            <a:r>
              <a:rPr lang="ru-RU" smtClean="0"/>
              <a:t>  имел знания и навыки по обеспечению безопасности и спасательным операциям;</a:t>
            </a:r>
          </a:p>
          <a:p>
            <a:pPr eaLnBrk="1" hangingPunct="1">
              <a:buFontTx/>
              <a:buChar char="•"/>
            </a:pPr>
            <a:r>
              <a:rPr lang="ru-RU" smtClean="0"/>
              <a:t>  имел опыт управления спасательным катером и яхтой;</a:t>
            </a:r>
          </a:p>
          <a:p>
            <a:pPr eaLnBrk="1" hangingPunct="1">
              <a:buFontTx/>
              <a:buChar char="•"/>
            </a:pPr>
            <a:r>
              <a:rPr lang="ru-RU" smtClean="0"/>
              <a:t>  имел гоночный опыт.</a:t>
            </a:r>
            <a:r>
              <a:rPr lang="en-GB" smtClean="0"/>
              <a:t>  </a:t>
            </a:r>
            <a:endParaRPr lang="ru-RU" smtClean="0"/>
          </a:p>
          <a:p>
            <a:pPr eaLnBrk="1" hangingPunct="1"/>
            <a:endParaRPr lang="en-GB" smtClean="0"/>
          </a:p>
          <a:p>
            <a:pPr eaLnBrk="1" hangingPunct="1"/>
            <a:r>
              <a:rPr lang="ru-RU" b="1" smtClean="0"/>
              <a:t>Количество спасательных катеров</a:t>
            </a:r>
            <a:endParaRPr lang="en-GB" b="1" smtClean="0"/>
          </a:p>
          <a:p>
            <a:pPr eaLnBrk="1" hangingPunct="1"/>
            <a:r>
              <a:rPr lang="ru-RU" smtClean="0"/>
              <a:t>Зависит от уровня соревнований</a:t>
            </a:r>
            <a:r>
              <a:rPr lang="en-GB" smtClean="0"/>
              <a:t>, </a:t>
            </a:r>
            <a:r>
              <a:rPr lang="ru-RU" smtClean="0"/>
              <a:t>возраста и количества участников и др</a:t>
            </a:r>
            <a:r>
              <a:rPr lang="en-GB" smtClean="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12D770F-A67C-4C51-B91C-FA57A8DA53E2}" type="slidenum">
              <a:rPr lang="en-GB" smtClean="0"/>
              <a:pPr/>
              <a:t>28</a:t>
            </a:fld>
            <a:endParaRPr lang="en-GB" smtClean="0"/>
          </a:p>
        </p:txBody>
      </p:sp>
      <p:sp>
        <p:nvSpPr>
          <p:cNvPr id="98307" name="Rectangle 6"/>
          <p:cNvSpPr>
            <a:spLocks noGrp="1" noChangeArrowheads="1"/>
          </p:cNvSpPr>
          <p:nvPr>
            <p:ph type="ftr" sz="quarter" idx="4"/>
          </p:nvPr>
        </p:nvSpPr>
        <p:spPr>
          <a:noFill/>
        </p:spPr>
        <p:txBody>
          <a:bodyPr/>
          <a:lstStyle/>
          <a:p>
            <a:r>
              <a:rPr lang="en-GB"/>
              <a:t>February 2006 - Regatta Organisation</a:t>
            </a:r>
          </a:p>
        </p:txBody>
      </p:sp>
      <p:sp>
        <p:nvSpPr>
          <p:cNvPr id="9830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C17AC76-ABD4-4A7C-AFF1-E776874E3932}" type="slidenum">
              <a:rPr lang="en-GB" sz="800">
                <a:latin typeface="Arial" charset="0"/>
              </a:rPr>
              <a:pPr algn="r" defTabSz="942975"/>
              <a:t>28</a:t>
            </a:fld>
            <a:endParaRPr lang="en-GB" sz="800">
              <a:latin typeface="Arial" charset="0"/>
            </a:endParaRPr>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pPr eaLnBrk="1" hangingPunct="1">
              <a:tabLst>
                <a:tab pos="2952750" algn="l"/>
              </a:tabLst>
            </a:pPr>
            <a:r>
              <a:rPr lang="ru-RU" b="1" dirty="0" smtClean="0"/>
              <a:t>Спасательные катера</a:t>
            </a:r>
            <a:endParaRPr lang="en-GB" b="1" dirty="0" smtClean="0"/>
          </a:p>
          <a:p>
            <a:pPr eaLnBrk="1" hangingPunct="1">
              <a:tabLst>
                <a:tab pos="2952750" algn="l"/>
              </a:tabLst>
            </a:pPr>
            <a:r>
              <a:rPr lang="ru-RU" dirty="0" smtClean="0"/>
              <a:t>Спасательные катера должны быть надувными или полужесткими, длиной более 4 метров, с двигателем, имеющим мощность, соответствующую длине и позволяющую буксировать несколько яхт (минимум 20-25 л.с.). Иногда, особенно когда расстояние от зоны гонок до гавани велико, спасательным катерам нельзя буксировать яхты обратно в гавань. В таких случаях вам следует организовать дополнительно другие, возможно, большего размера катера с жестким корпусом для осуществления буксировки нескольких яхт с дистанции. </a:t>
            </a:r>
          </a:p>
          <a:p>
            <a:pPr eaLnBrk="1" hangingPunct="1">
              <a:tabLst>
                <a:tab pos="2952750" algn="l"/>
              </a:tabLst>
            </a:pPr>
            <a:endParaRPr lang="ru-RU" dirty="0" smtClean="0"/>
          </a:p>
          <a:p>
            <a:pPr eaLnBrk="1" hangingPunct="1">
              <a:tabLst>
                <a:tab pos="2952750" algn="l"/>
              </a:tabLst>
            </a:pPr>
            <a:r>
              <a:rPr lang="ru-RU" u="sng" dirty="0" smtClean="0"/>
              <a:t>Оборудование спасательного катера:</a:t>
            </a:r>
          </a:p>
          <a:p>
            <a:pPr eaLnBrk="1" hangingPunct="1">
              <a:tabLst>
                <a:tab pos="2952750" algn="l"/>
              </a:tabLst>
            </a:pPr>
            <a:r>
              <a:rPr lang="ru-RU" dirty="0" smtClean="0"/>
              <a:t>спасательные жилеты для экипажа;	1 спасательный круг;</a:t>
            </a:r>
          </a:p>
          <a:p>
            <a:pPr eaLnBrk="1" hangingPunct="1">
              <a:tabLst>
                <a:tab pos="2952750" algn="l"/>
              </a:tabLst>
            </a:pPr>
            <a:r>
              <a:rPr lang="ru-RU" dirty="0" smtClean="0"/>
              <a:t>запасное топливо;	буксирный конец длиной 25м;</a:t>
            </a:r>
          </a:p>
          <a:p>
            <a:pPr eaLnBrk="1" hangingPunct="1">
              <a:tabLst>
                <a:tab pos="2952750" algn="l"/>
              </a:tabLst>
            </a:pPr>
            <a:r>
              <a:rPr lang="ru-RU" dirty="0" smtClean="0"/>
              <a:t>крепление для буксирного конца (в ДП лодки);	якорь с концом (3 глубины);</a:t>
            </a:r>
          </a:p>
          <a:p>
            <a:pPr eaLnBrk="1" hangingPunct="1">
              <a:tabLst>
                <a:tab pos="2952750" algn="l"/>
              </a:tabLst>
            </a:pPr>
            <a:r>
              <a:rPr lang="ru-RU" dirty="0" smtClean="0"/>
              <a:t>весла;	радиостанция;</a:t>
            </a:r>
          </a:p>
          <a:p>
            <a:pPr eaLnBrk="1" hangingPunct="1">
              <a:tabLst>
                <a:tab pos="2952750" algn="l"/>
              </a:tabLst>
            </a:pPr>
            <a:r>
              <a:rPr lang="ru-RU" dirty="0" smtClean="0"/>
              <a:t>запасные батареи;	водонепроницаемый мешок;</a:t>
            </a:r>
          </a:p>
          <a:p>
            <a:pPr eaLnBrk="1" hangingPunct="1">
              <a:tabLst>
                <a:tab pos="2952750" algn="l"/>
              </a:tabLst>
            </a:pPr>
            <a:r>
              <a:rPr lang="ru-RU" dirty="0" smtClean="0"/>
              <a:t>свечной ключ, разводной ключ, запасные свечи;	нож для резки веревок;</a:t>
            </a:r>
          </a:p>
          <a:p>
            <a:pPr eaLnBrk="1" hangingPunct="1">
              <a:tabLst>
                <a:tab pos="2952750" algn="l"/>
              </a:tabLst>
            </a:pPr>
            <a:r>
              <a:rPr lang="ru-RU" dirty="0" smtClean="0"/>
              <a:t>воздушный насос;	свисток;</a:t>
            </a:r>
          </a:p>
          <a:p>
            <a:pPr eaLnBrk="1" hangingPunct="1">
              <a:tabLst>
                <a:tab pos="2952750" algn="l"/>
              </a:tabLst>
            </a:pPr>
            <a:r>
              <a:rPr lang="ru-RU" dirty="0" smtClean="0"/>
              <a:t>груз 20 кг;</a:t>
            </a:r>
          </a:p>
          <a:p>
            <a:pPr eaLnBrk="1" hangingPunct="1">
              <a:tabLst>
                <a:tab pos="2952750" algn="l"/>
              </a:tabLst>
            </a:pPr>
            <a:r>
              <a:rPr lang="ru-RU" dirty="0" err="1" smtClean="0"/>
              <a:t>термоодеяло</a:t>
            </a:r>
            <a:r>
              <a:rPr lang="ru-RU" dirty="0" smtClean="0"/>
              <a:t> при работе в холодной воде;	вода и тент при работе в жарком климате.</a:t>
            </a:r>
          </a:p>
          <a:p>
            <a:pPr eaLnBrk="1" hangingPunct="1">
              <a:tabLst>
                <a:tab pos="2952750" algn="l"/>
              </a:tabLst>
            </a:pPr>
            <a:endParaRPr lang="en-GB" dirty="0" smtClean="0"/>
          </a:p>
          <a:p>
            <a:pPr eaLnBrk="1" hangingPunct="1">
              <a:tabLst>
                <a:tab pos="2952750" algn="l"/>
              </a:tabLst>
            </a:pPr>
            <a:r>
              <a:rPr lang="ru-RU" b="1" dirty="0" smtClean="0"/>
              <a:t>Базовое судно</a:t>
            </a:r>
            <a:endParaRPr lang="en-GB" b="1" dirty="0" smtClean="0"/>
          </a:p>
          <a:p>
            <a:pPr eaLnBrk="1" hangingPunct="1">
              <a:tabLst>
                <a:tab pos="2952750" algn="l"/>
              </a:tabLst>
            </a:pPr>
            <a:r>
              <a:rPr lang="ru-RU" dirty="0" smtClean="0"/>
              <a:t>Базовое судно маневрирует со стороны моря от зоны дистанции. Спасательные катера будут доставлять спасаемые яхты и участников к этому судну, таким образом, спасательным катерам не нужно будет возвращаться на берег. Если ответственный за безопасность не находится на одном из спасательных катеров, ему следует находиться на этом судне. Также на борту базового судна находится врач или соответствующий персонал для оказания первой медицинской помощи. </a:t>
            </a:r>
          </a:p>
          <a:p>
            <a:pPr eaLnBrk="1" hangingPunct="1">
              <a:tabLst>
                <a:tab pos="2952750" algn="l"/>
              </a:tabLst>
            </a:pPr>
            <a:endParaRPr lang="ru-RU" dirty="0" smtClean="0"/>
          </a:p>
          <a:p>
            <a:pPr eaLnBrk="1" hangingPunct="1">
              <a:tabLst>
                <a:tab pos="2952750" algn="l"/>
              </a:tabLst>
            </a:pPr>
            <a:r>
              <a:rPr lang="ru-RU" u="sng" dirty="0" smtClean="0"/>
              <a:t>Оборудование на базовом судне:</a:t>
            </a:r>
          </a:p>
          <a:p>
            <a:pPr eaLnBrk="1" hangingPunct="1">
              <a:tabLst>
                <a:tab pos="2952750" algn="l"/>
              </a:tabLst>
            </a:pPr>
            <a:r>
              <a:rPr lang="ru-RU" dirty="0" smtClean="0"/>
              <a:t>Радиостанция, мобильный телефон; 	ящик с инструментами; </a:t>
            </a:r>
          </a:p>
          <a:p>
            <a:pPr eaLnBrk="1" hangingPunct="1">
              <a:tabLst>
                <a:tab pos="2952750" algn="l"/>
              </a:tabLst>
            </a:pPr>
            <a:r>
              <a:rPr lang="ru-RU" dirty="0" smtClean="0"/>
              <a:t>запасные части;	аптечка для оказания первой помощи;</a:t>
            </a:r>
          </a:p>
          <a:p>
            <a:pPr eaLnBrk="1" hangingPunct="1">
              <a:tabLst>
                <a:tab pos="2952750" algn="l"/>
              </a:tabLst>
            </a:pPr>
            <a:r>
              <a:rPr lang="ru-RU" dirty="0" smtClean="0"/>
              <a:t>одеяла;	топливо для спасательных лодок;</a:t>
            </a:r>
          </a:p>
          <a:p>
            <a:pPr eaLnBrk="1" hangingPunct="1">
              <a:tabLst>
                <a:tab pos="2952750" algn="l"/>
              </a:tabLst>
            </a:pPr>
            <a:r>
              <a:rPr lang="ru-RU" dirty="0" smtClean="0"/>
              <a:t>возможность приготовить горячие напитки; 	туалет;</a:t>
            </a:r>
            <a:br>
              <a:rPr lang="ru-RU" dirty="0" smtClean="0"/>
            </a:br>
            <a:r>
              <a:rPr lang="ru-RU" dirty="0" smtClean="0"/>
              <a:t>буксирный конец 50 м с узлами через каждые 4 м.</a:t>
            </a:r>
          </a:p>
          <a:p>
            <a:pPr eaLnBrk="1" hangingPunct="1">
              <a:tabLst>
                <a:tab pos="2952750" algn="l"/>
              </a:tabLst>
            </a:pPr>
            <a:endParaRPr lang="ru-RU" dirty="0" smtClean="0"/>
          </a:p>
          <a:p>
            <a:pPr eaLnBrk="1" hangingPunct="1">
              <a:tabLst>
                <a:tab pos="2952750" algn="l"/>
              </a:tabLst>
            </a:pPr>
            <a:r>
              <a:rPr lang="ru-RU" dirty="0" smtClean="0"/>
              <a:t>Если одновременно используются более одной зоны гонок, береговая база может помогать координировать действия спасательных катеров, оказывать помощь запасами, организацией медицинского транспорта, выделением дополнительного персонала.</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D7C53DA-44FF-4373-ADDE-636131D5ACDA}" type="slidenum">
              <a:rPr lang="en-GB" smtClean="0"/>
              <a:pPr/>
              <a:t>29</a:t>
            </a:fld>
            <a:endParaRPr lang="en-GB" smtClean="0"/>
          </a:p>
        </p:txBody>
      </p:sp>
      <p:sp>
        <p:nvSpPr>
          <p:cNvPr id="99331" name="Rectangle 6"/>
          <p:cNvSpPr>
            <a:spLocks noGrp="1" noChangeArrowheads="1"/>
          </p:cNvSpPr>
          <p:nvPr>
            <p:ph type="ftr" sz="quarter" idx="4"/>
          </p:nvPr>
        </p:nvSpPr>
        <p:spPr>
          <a:noFill/>
        </p:spPr>
        <p:txBody>
          <a:bodyPr/>
          <a:lstStyle/>
          <a:p>
            <a:r>
              <a:rPr lang="en-GB"/>
              <a:t>February 2006 - Regatta Organisation</a:t>
            </a:r>
          </a:p>
        </p:txBody>
      </p:sp>
      <p:sp>
        <p:nvSpPr>
          <p:cNvPr id="9933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9E8A98B0-56D6-462E-A8D7-871B88129891}" type="slidenum">
              <a:rPr lang="en-GB" sz="800">
                <a:latin typeface="Arial" charset="0"/>
              </a:rPr>
              <a:pPr algn="r" defTabSz="942975"/>
              <a:t>29</a:t>
            </a:fld>
            <a:endParaRPr lang="en-GB" sz="800">
              <a:latin typeface="Arial" charset="0"/>
            </a:endParaRPr>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p:spPr>
        <p:txBody>
          <a:bodyPr/>
          <a:lstStyle/>
          <a:p>
            <a:pPr eaLnBrk="1" hangingPunct="1"/>
            <a:r>
              <a:rPr lang="ru-RU" b="1" dirty="0" smtClean="0"/>
              <a:t>План операций по обеспечению безопасности</a:t>
            </a:r>
            <a:endParaRPr lang="en-GB" b="1" dirty="0" smtClean="0"/>
          </a:p>
          <a:p>
            <a:pPr eaLnBrk="1" hangingPunct="1"/>
            <a:r>
              <a:rPr lang="ru-RU" u="sng" dirty="0" smtClean="0"/>
              <a:t>До старта</a:t>
            </a:r>
            <a:r>
              <a:rPr lang="ru-RU" dirty="0" smtClean="0"/>
              <a:t>: Когда яхты начинают выходить на дистанцию, спасательные катера разделяются на 3 группы. Каждая группа следует за одной третью флота в зону дистанции.</a:t>
            </a:r>
          </a:p>
          <a:p>
            <a:pPr eaLnBrk="1" hangingPunct="1"/>
            <a:endParaRPr lang="en-GB" dirty="0" smtClean="0"/>
          </a:p>
          <a:p>
            <a:pPr eaLnBrk="1" hangingPunct="1"/>
            <a:r>
              <a:rPr lang="ru-RU" dirty="0" smtClean="0"/>
              <a:t>В зависимости от используемого типа дистанции, дистанция разделяется на несколько районов, и каждый спасательный катер отвечает за один район.</a:t>
            </a:r>
          </a:p>
          <a:p>
            <a:pPr eaLnBrk="1" hangingPunct="1"/>
            <a:endParaRPr lang="en-GB" dirty="0" smtClean="0"/>
          </a:p>
          <a:p>
            <a:pPr eaLnBrk="1" hangingPunct="1"/>
            <a:r>
              <a:rPr lang="ru-RU" dirty="0" smtClean="0"/>
              <a:t>После сопровождения участников в зону </a:t>
            </a:r>
            <a:r>
              <a:rPr lang="ru-RU" dirty="0" smtClean="0"/>
              <a:t>гонок </a:t>
            </a:r>
            <a:r>
              <a:rPr lang="ru-RU" dirty="0" smtClean="0"/>
              <a:t>катера могут патрулировать снаружи или с </a:t>
            </a:r>
            <a:r>
              <a:rPr lang="ru-RU" dirty="0" err="1" smtClean="0"/>
              <a:t>подветра</a:t>
            </a:r>
            <a:r>
              <a:rPr lang="ru-RU" dirty="0" smtClean="0"/>
              <a:t> от стартовой линии. Либо они могут стоять возле базового судна, если ответственный за безопасность находится на его борту, или возле катера ответственного за безопасность.</a:t>
            </a:r>
          </a:p>
          <a:p>
            <a:pPr eaLnBrk="1" hangingPunct="1"/>
            <a:endParaRPr lang="en-GB" dirty="0" smtClean="0"/>
          </a:p>
          <a:p>
            <a:pPr eaLnBrk="1" hangingPunct="1"/>
            <a:r>
              <a:rPr lang="ru-RU" u="sng" dirty="0" smtClean="0"/>
              <a:t>После старта</a:t>
            </a:r>
            <a:r>
              <a:rPr lang="ru-RU" dirty="0" smtClean="0"/>
              <a:t>: После успешного старта, как минимум два спасательных катера находятся с обеих сторон дистанции, в то время как третий катер идет посередине, следуя за отстающими. Все движутся на малом ходу, контролируя в основном последнюю треть флота. Последующие процедуры зависят от используемого типа дистанции, однако при любом типе дистанции и любом количестве имеющихся спасательных катеров, члены спасательных экипажей должны быть полностью проинструктированы о плане действий ответственным за безопасность перед выходом на воду. Этот план должен гарантировать, что каждая зона гонок находится под постоянным контролем хотя бы одного спасательного катера.</a:t>
            </a:r>
          </a:p>
          <a:p>
            <a:pPr eaLnBrk="1" hangingPunct="1"/>
            <a:endParaRPr lang="en-GB" dirty="0" smtClean="0"/>
          </a:p>
          <a:p>
            <a:pPr eaLnBrk="1" hangingPunct="1"/>
            <a:r>
              <a:rPr lang="ru-RU" u="sng" dirty="0" smtClean="0"/>
              <a:t>После финиша</a:t>
            </a:r>
            <a:r>
              <a:rPr lang="ru-RU" dirty="0" smtClean="0"/>
              <a:t>: Все группы сопровождают флот обратно в гавань таким же образом, как они выходили, либо в стартовую зону для следующего старта. Базовое судно последним покидает зону гонок.</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D260A8F-7A74-48FD-9BDA-6F9CC0FC10C0}" type="slidenum">
              <a:rPr lang="en-GB" smtClean="0"/>
              <a:pPr/>
              <a:t>3</a:t>
            </a:fld>
            <a:endParaRPr lang="en-GB" smtClean="0"/>
          </a:p>
        </p:txBody>
      </p:sp>
      <p:sp>
        <p:nvSpPr>
          <p:cNvPr id="72707" name="Rectangle 6"/>
          <p:cNvSpPr>
            <a:spLocks noGrp="1" noChangeArrowheads="1"/>
          </p:cNvSpPr>
          <p:nvPr>
            <p:ph type="ftr" sz="quarter" idx="4"/>
          </p:nvPr>
        </p:nvSpPr>
        <p:spPr>
          <a:noFill/>
        </p:spPr>
        <p:txBody>
          <a:bodyPr/>
          <a:lstStyle/>
          <a:p>
            <a:r>
              <a:rPr lang="en-GB"/>
              <a:t>February 2006 - Regatta Organisation</a:t>
            </a:r>
          </a:p>
        </p:txBody>
      </p:sp>
      <p:sp>
        <p:nvSpPr>
          <p:cNvPr id="7270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9E88352C-D602-45A3-AEE9-7B99139E84A4}" type="slidenum">
              <a:rPr lang="en-GB" sz="800">
                <a:latin typeface="Arial" charset="0"/>
              </a:rPr>
              <a:pPr algn="r" defTabSz="942975"/>
              <a:t>3</a:t>
            </a:fld>
            <a:endParaRPr lang="en-GB" sz="800">
              <a:latin typeface="Arial" charset="0"/>
            </a:endParaRPr>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r>
              <a:rPr lang="ru-RU" b="1" dirty="0" smtClean="0"/>
              <a:t>Компьютерная презентация</a:t>
            </a:r>
            <a:endParaRPr lang="en-GB" dirty="0" smtClean="0"/>
          </a:p>
          <a:p>
            <a:pPr eaLnBrk="1" hangingPunct="1"/>
            <a:r>
              <a:rPr lang="ru-RU" dirty="0" smtClean="0"/>
              <a:t>Этот формат можно использовать на своем компьютере или ноутбуке в качестве персонального учебного пособия, либо устраивать презентацию в аудитории, используя проектор.</a:t>
            </a:r>
          </a:p>
          <a:p>
            <a:pPr eaLnBrk="1" hangingPunct="1"/>
            <a:r>
              <a:rPr lang="ru-RU" dirty="0" smtClean="0"/>
              <a:t>Слайды содержат основные заголовки (суть вопроса). </a:t>
            </a:r>
            <a:endParaRPr lang="en-GB" dirty="0" smtClean="0"/>
          </a:p>
          <a:p>
            <a:pPr eaLnBrk="1" hangingPunct="1"/>
            <a:r>
              <a:rPr lang="ru-RU" dirty="0" smtClean="0"/>
              <a:t>Подробности описаны в заметках к слайдам.</a:t>
            </a:r>
            <a:endParaRPr lang="en-GB" dirty="0" smtClean="0"/>
          </a:p>
          <a:p>
            <a:pPr eaLnBrk="1" hangingPunct="1"/>
            <a:endParaRPr lang="ru-RU" b="1" dirty="0" smtClean="0"/>
          </a:p>
          <a:p>
            <a:pPr eaLnBrk="1" hangingPunct="1"/>
            <a:r>
              <a:rPr lang="ru-RU" b="1" dirty="0" smtClean="0"/>
              <a:t>Книга</a:t>
            </a:r>
          </a:p>
          <a:p>
            <a:pPr eaLnBrk="1" hangingPunct="1"/>
            <a:r>
              <a:rPr lang="ru-RU" dirty="0" smtClean="0"/>
              <a:t>Ее можно</a:t>
            </a:r>
            <a:r>
              <a:rPr lang="ru-RU" baseline="0" dirty="0" smtClean="0"/>
              <a:t> сделать, распечатав</a:t>
            </a:r>
            <a:r>
              <a:rPr lang="ru-RU" dirty="0" smtClean="0"/>
              <a:t> страницы </a:t>
            </a:r>
            <a:r>
              <a:rPr lang="ru-RU" dirty="0" smtClean="0"/>
              <a:t>заметок в программе </a:t>
            </a:r>
            <a:r>
              <a:rPr lang="en-US" dirty="0" err="1" smtClean="0"/>
              <a:t>Powerpoint</a:t>
            </a:r>
            <a:r>
              <a:rPr lang="ru-RU" dirty="0" smtClean="0"/>
              <a:t>.</a:t>
            </a:r>
            <a:endParaRPr lang="en-GB" dirty="0" smtClean="0"/>
          </a:p>
          <a:p>
            <a:pPr eaLnBrk="1" hangingPunct="1"/>
            <a:r>
              <a:rPr lang="ru-RU" dirty="0" smtClean="0"/>
              <a:t>Для печати книги сделайте следующее:</a:t>
            </a:r>
            <a:endParaRPr lang="en-GB" dirty="0" smtClean="0"/>
          </a:p>
          <a:p>
            <a:pPr eaLnBrk="1" hangingPunct="1"/>
            <a:r>
              <a:rPr lang="ru-RU" dirty="0" smtClean="0"/>
              <a:t>Откройте файл в программе </a:t>
            </a:r>
            <a:r>
              <a:rPr lang="en-US" dirty="0" err="1" smtClean="0"/>
              <a:t>Powerpoint</a:t>
            </a:r>
            <a:r>
              <a:rPr lang="ru-RU" dirty="0" smtClean="0"/>
              <a:t>.</a:t>
            </a:r>
            <a:endParaRPr lang="en-GB" dirty="0" smtClean="0"/>
          </a:p>
          <a:p>
            <a:pPr eaLnBrk="1" hangingPunct="1"/>
            <a:r>
              <a:rPr lang="ru-RU" dirty="0" smtClean="0"/>
              <a:t>Выберите в меню - «Печать», затем в окошке «Печатать» - «Заметки»</a:t>
            </a:r>
            <a:r>
              <a:rPr lang="en-GB" dirty="0" smtClean="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CCBC609-D3E0-4F01-8004-7E70BAA67351}" type="slidenum">
              <a:rPr lang="en-GB" smtClean="0"/>
              <a:pPr/>
              <a:t>30</a:t>
            </a:fld>
            <a:endParaRPr lang="en-GB" smtClean="0"/>
          </a:p>
        </p:txBody>
      </p:sp>
      <p:sp>
        <p:nvSpPr>
          <p:cNvPr id="100355" name="Rectangle 6"/>
          <p:cNvSpPr>
            <a:spLocks noGrp="1" noChangeArrowheads="1"/>
          </p:cNvSpPr>
          <p:nvPr>
            <p:ph type="ftr" sz="quarter" idx="4"/>
          </p:nvPr>
        </p:nvSpPr>
        <p:spPr>
          <a:noFill/>
        </p:spPr>
        <p:txBody>
          <a:bodyPr/>
          <a:lstStyle/>
          <a:p>
            <a:r>
              <a:rPr lang="en-GB"/>
              <a:t>February 2006 - Regatta Organisation</a:t>
            </a:r>
          </a:p>
        </p:txBody>
      </p:sp>
      <p:sp>
        <p:nvSpPr>
          <p:cNvPr id="10035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B8E0BCBB-14CD-4488-8FBE-0CB73A9149CA}" type="slidenum">
              <a:rPr lang="en-GB" sz="800">
                <a:latin typeface="Arial" charset="0"/>
              </a:rPr>
              <a:pPr algn="r" defTabSz="942975"/>
              <a:t>30</a:t>
            </a:fld>
            <a:endParaRPr lang="en-GB" sz="800">
              <a:latin typeface="Arial" charset="0"/>
            </a:endParaRPr>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p:spPr>
        <p:txBody>
          <a:bodyPr/>
          <a:lstStyle/>
          <a:p>
            <a:pPr eaLnBrk="1" hangingPunct="1"/>
            <a:r>
              <a:rPr lang="ru-RU" b="1" dirty="0" smtClean="0"/>
              <a:t>Комитет по организации мероприятий</a:t>
            </a:r>
            <a:endParaRPr lang="en-GB" b="1" dirty="0" smtClean="0"/>
          </a:p>
          <a:p>
            <a:pPr eaLnBrk="1" hangingPunct="1"/>
            <a:r>
              <a:rPr lang="ru-RU" dirty="0" smtClean="0"/>
              <a:t>Участники прежде всего хотят хороших условий для гонок. Тем не менее, они ожидают и высоко ценят возможность встречаться на общественных </a:t>
            </a:r>
            <a:r>
              <a:rPr lang="ru-RU" dirty="0" smtClean="0"/>
              <a:t>и развлекательных</a:t>
            </a:r>
            <a:r>
              <a:rPr lang="ru-RU" baseline="0" dirty="0" smtClean="0"/>
              <a:t> </a:t>
            </a:r>
            <a:r>
              <a:rPr lang="ru-RU" dirty="0" smtClean="0"/>
              <a:t>мероприятиях вне </a:t>
            </a:r>
            <a:r>
              <a:rPr lang="ru-RU" dirty="0" smtClean="0"/>
              <a:t>воды. За планирование барбекю, приемов, официальных обедов, церемонии награждения и других мероприятий отвечает комитет по организации мероприятий. Привлекательная программа общественных мероприятий поможет сделать регату запоминающейся для всех участников, даже для тех, кто не попал в число призеров. Однако помните, что общественная деятельность всегда является дополнением к спортивной деятельности, и её следует соответственно подстраивать, когда необходимо.</a:t>
            </a:r>
          </a:p>
          <a:p>
            <a:pPr eaLnBrk="1" hangingPunct="1"/>
            <a:r>
              <a:rPr lang="ru-RU" dirty="0" smtClean="0"/>
              <a:t>Комитет по организации общественных мероприятий отвечает за подготовку культурной и развлекательной программы и, если того требует проводящая организация, готовит церемонии открытия и закрытия.</a:t>
            </a:r>
          </a:p>
          <a:p>
            <a:pPr eaLnBrk="1" hangingPunct="1"/>
            <a:endParaRPr lang="en-GB" dirty="0" smtClean="0"/>
          </a:p>
          <a:p>
            <a:pPr eaLnBrk="1" hangingPunct="1"/>
            <a:r>
              <a:rPr lang="ru-RU" b="1" dirty="0" smtClean="0"/>
              <a:t>Церемония открытия</a:t>
            </a:r>
            <a:endParaRPr lang="en-GB" b="1" dirty="0" smtClean="0"/>
          </a:p>
          <a:p>
            <a:pPr eaLnBrk="1" hangingPunct="1"/>
            <a:r>
              <a:rPr lang="ru-RU" dirty="0" smtClean="0"/>
              <a:t>Первый официальный элемент регаты может задать тон всему соревнованию, поэтому планирование церемонии открытия заслуживает большого внимания. Решение о масштабе и содержании церемонии открытия принимает местный оргкомитет.  Следует пригласить основных спонсоров и представителей местных властей.</a:t>
            </a:r>
          </a:p>
          <a:p>
            <a:pPr eaLnBrk="1" hangingPunct="1"/>
            <a:endParaRPr lang="en-GB" dirty="0" smtClean="0"/>
          </a:p>
          <a:p>
            <a:pPr eaLnBrk="1" hangingPunct="1"/>
            <a:r>
              <a:rPr lang="ru-RU" b="1" dirty="0" smtClean="0"/>
              <a:t>Церемония закрытия</a:t>
            </a:r>
            <a:endParaRPr lang="en-GB" b="1" dirty="0" smtClean="0"/>
          </a:p>
          <a:p>
            <a:pPr eaLnBrk="1" hangingPunct="1"/>
            <a:r>
              <a:rPr lang="ru-RU" dirty="0" smtClean="0"/>
              <a:t>На церемонии закрытия остается позади напряжение соревнования, и все чествуют победителей. Также это подходящий момент, чтобы поблагодарить всех, кто вместе работал для успешного проведения соревнования. Будьте осторожны – не делайте эту часть церемонии слишком продолжительной, т.к. она быстро становится скучной.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78F1174-1370-460B-AFA2-B92F63882AEE}" type="slidenum">
              <a:rPr lang="en-GB" smtClean="0"/>
              <a:pPr/>
              <a:t>31</a:t>
            </a:fld>
            <a:endParaRPr lang="en-GB" smtClean="0"/>
          </a:p>
        </p:txBody>
      </p:sp>
      <p:sp>
        <p:nvSpPr>
          <p:cNvPr id="101379" name="Rectangle 6"/>
          <p:cNvSpPr>
            <a:spLocks noGrp="1" noChangeArrowheads="1"/>
          </p:cNvSpPr>
          <p:nvPr>
            <p:ph type="ftr" sz="quarter" idx="4"/>
          </p:nvPr>
        </p:nvSpPr>
        <p:spPr>
          <a:noFill/>
        </p:spPr>
        <p:txBody>
          <a:bodyPr/>
          <a:lstStyle/>
          <a:p>
            <a:r>
              <a:rPr lang="en-GB"/>
              <a:t>February 2006 - Regatta Organisation</a:t>
            </a:r>
          </a:p>
        </p:txBody>
      </p:sp>
      <p:sp>
        <p:nvSpPr>
          <p:cNvPr id="10138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B6200E14-C524-48C8-8810-75D72F2A49D8}" type="slidenum">
              <a:rPr lang="en-GB" sz="800">
                <a:latin typeface="Arial" charset="0"/>
              </a:rPr>
              <a:pPr algn="r" defTabSz="942975"/>
              <a:t>31</a:t>
            </a:fld>
            <a:endParaRPr lang="en-GB" sz="800">
              <a:latin typeface="Arial" charset="0"/>
            </a:endParaRPr>
          </a:p>
        </p:txBody>
      </p:sp>
      <p:sp>
        <p:nvSpPr>
          <p:cNvPr id="101381"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ln/>
        </p:spPr>
        <p:txBody>
          <a:bodyPr>
            <a:normAutofit fontScale="92500" lnSpcReduction="10000"/>
          </a:bodyPr>
          <a:lstStyle/>
          <a:p>
            <a:pPr eaLnBrk="1" hangingPunct="1">
              <a:lnSpc>
                <a:spcPct val="90000"/>
              </a:lnSpc>
              <a:defRPr/>
            </a:pPr>
            <a:r>
              <a:rPr lang="en-US" b="1" dirty="0" smtClean="0"/>
              <a:t>[</a:t>
            </a:r>
            <a:r>
              <a:rPr lang="ru-RU" b="1" dirty="0" smtClean="0"/>
              <a:t>В русском языке, обычно, слово «</a:t>
            </a:r>
            <a:r>
              <a:rPr lang="ru-RU" b="1" i="1" dirty="0" smtClean="0"/>
              <a:t>реклама</a:t>
            </a:r>
            <a:r>
              <a:rPr lang="ru-RU" b="1" dirty="0" smtClean="0"/>
              <a:t>» используется в коммерческом смысле (ближе к англ. «</a:t>
            </a:r>
            <a:r>
              <a:rPr lang="en-US" b="1" i="1" dirty="0" smtClean="0"/>
              <a:t>advertising</a:t>
            </a:r>
            <a:r>
              <a:rPr lang="ru-RU" b="1" i="1" dirty="0" smtClean="0"/>
              <a:t>» - </a:t>
            </a:r>
            <a:r>
              <a:rPr lang="ru-RU" b="1" dirty="0" smtClean="0"/>
              <a:t>привлечение внимания к товару с целью его продажи</a:t>
            </a:r>
            <a:r>
              <a:rPr lang="en-US" b="1" dirty="0" smtClean="0"/>
              <a:t>)</a:t>
            </a:r>
            <a:r>
              <a:rPr lang="ru-RU" b="1" dirty="0" smtClean="0"/>
              <a:t>.</a:t>
            </a:r>
            <a:r>
              <a:rPr lang="en-US" b="1" dirty="0" smtClean="0"/>
              <a:t> </a:t>
            </a:r>
            <a:r>
              <a:rPr lang="ru-RU" b="1" dirty="0" smtClean="0"/>
              <a:t>Здесь же слово «</a:t>
            </a:r>
            <a:r>
              <a:rPr lang="ru-RU" b="1" i="1" dirty="0" smtClean="0"/>
              <a:t>реклама»</a:t>
            </a:r>
            <a:r>
              <a:rPr lang="ru-RU" b="1" dirty="0" smtClean="0"/>
              <a:t> имеет более широкий смысл – им переведено английское слово «</a:t>
            </a:r>
            <a:r>
              <a:rPr lang="en-US" b="1" i="1" dirty="0" smtClean="0"/>
              <a:t>publicity</a:t>
            </a:r>
            <a:r>
              <a:rPr lang="ru-RU" b="1" i="1" dirty="0" smtClean="0"/>
              <a:t>»</a:t>
            </a:r>
            <a:r>
              <a:rPr lang="en-US" b="1" dirty="0" smtClean="0"/>
              <a:t> – </a:t>
            </a:r>
            <a:r>
              <a:rPr lang="ru-RU" b="1" dirty="0" smtClean="0"/>
              <a:t>привлечение общественного внимания к чему-либо (в данном случае – к соревнованию) с использованием средств массовой информации.</a:t>
            </a:r>
            <a:r>
              <a:rPr lang="en-US" b="1" dirty="0" smtClean="0"/>
              <a:t>]</a:t>
            </a:r>
            <a:endParaRPr lang="ru-RU" b="1" dirty="0" smtClean="0"/>
          </a:p>
          <a:p>
            <a:pPr eaLnBrk="1" hangingPunct="1">
              <a:lnSpc>
                <a:spcPct val="90000"/>
              </a:lnSpc>
              <a:defRPr/>
            </a:pPr>
            <a:endParaRPr lang="ru-RU" b="1" dirty="0" smtClean="0"/>
          </a:p>
          <a:p>
            <a:pPr eaLnBrk="1" hangingPunct="1">
              <a:lnSpc>
                <a:spcPct val="90000"/>
              </a:lnSpc>
              <a:defRPr/>
            </a:pPr>
            <a:r>
              <a:rPr lang="ru-RU" b="1" dirty="0" smtClean="0"/>
              <a:t>Комитет по прессе и рекламе</a:t>
            </a:r>
            <a:endParaRPr lang="en-GB" dirty="0" smtClean="0"/>
          </a:p>
          <a:p>
            <a:pPr eaLnBrk="1" hangingPunct="1">
              <a:lnSpc>
                <a:spcPct val="90000"/>
              </a:lnSpc>
              <a:defRPr/>
            </a:pPr>
            <a:r>
              <a:rPr lang="ru-RU" dirty="0" smtClean="0"/>
              <a:t>Хорошая реклама продвигает классы, клубы и сам спорт. Чтобы достичь эффекта, организаторы должны обеспечить появление информации через серию публикаций и интервью с запланированными интервалами. Для этого может потребоваться персонал, полностью занимающийся рекламой.</a:t>
            </a:r>
          </a:p>
          <a:p>
            <a:pPr eaLnBrk="1" hangingPunct="1">
              <a:lnSpc>
                <a:spcPct val="90000"/>
              </a:lnSpc>
              <a:defRPr/>
            </a:pPr>
            <a:endParaRPr lang="ru-RU" dirty="0" smtClean="0"/>
          </a:p>
          <a:p>
            <a:pPr eaLnBrk="1" hangingPunct="1">
              <a:lnSpc>
                <a:spcPct val="90000"/>
              </a:lnSpc>
              <a:defRPr/>
            </a:pPr>
            <a:r>
              <a:rPr lang="ru-RU" dirty="0" smtClean="0"/>
              <a:t>Создание </a:t>
            </a:r>
            <a:r>
              <a:rPr lang="ru-RU" dirty="0" err="1" smtClean="0"/>
              <a:t>вебсайта</a:t>
            </a:r>
            <a:r>
              <a:rPr lang="ru-RU" dirty="0" smtClean="0"/>
              <a:t> регаты в интернете при первой возможности и публикация его адреса во всех печатных материалах – это необходимое условие для успеха любой кампании по привлечению внимания к соревнованию до регаты, во время и после неё.</a:t>
            </a:r>
          </a:p>
          <a:p>
            <a:pPr eaLnBrk="1" hangingPunct="1">
              <a:lnSpc>
                <a:spcPct val="90000"/>
              </a:lnSpc>
              <a:defRPr/>
            </a:pPr>
            <a:endParaRPr lang="en-GB" dirty="0" smtClean="0"/>
          </a:p>
          <a:p>
            <a:pPr eaLnBrk="1" hangingPunct="1">
              <a:lnSpc>
                <a:spcPct val="90000"/>
              </a:lnSpc>
              <a:defRPr/>
            </a:pPr>
            <a:r>
              <a:rPr lang="ru-RU" b="1" dirty="0" smtClean="0"/>
              <a:t>Перед регатой</a:t>
            </a:r>
            <a:r>
              <a:rPr lang="en-GB" dirty="0" smtClean="0"/>
              <a:t>, </a:t>
            </a:r>
            <a:r>
              <a:rPr lang="ru-RU" dirty="0" smtClean="0"/>
              <a:t>в рассылаемые письма и сообщения в интернете следует включить информацию о классах и краткие сведения о наиболее успешных спортсменах. Также следует включить карту, показывающую все возможные маршруты прибытия, и </a:t>
            </a:r>
            <a:r>
              <a:rPr lang="ru-RU" dirty="0" smtClean="0"/>
              <a:t>положение </a:t>
            </a:r>
            <a:r>
              <a:rPr lang="ru-RU" dirty="0" smtClean="0"/>
              <a:t>о соревновании. За несколько дней до начала регаты полезно установить указатели, направляющие участников, прессу и других в нужное место, особенно, если участвуют несколько классов в разных местах. Согласуйте такую установку с местными властями. Учитывайте, что такие указатели следует делать достаточно большими, чтобы их можно было увидеть с расстояния в 200 м на скорости 80 км/ч. Повысить их читаемость помогут эмблема или вымпел клуба, символы классов, логотип соревнований и т.п. Используйте светоотражающие краски на контрастном фоне для хорошей видимости днем и ночью, убедитесь, что указатели надежно закреплены, и крепления устойчивы к воздействию погоды.</a:t>
            </a:r>
          </a:p>
          <a:p>
            <a:pPr eaLnBrk="1" hangingPunct="1">
              <a:lnSpc>
                <a:spcPct val="90000"/>
              </a:lnSpc>
              <a:defRPr/>
            </a:pPr>
            <a:endParaRPr lang="en-GB" dirty="0" smtClean="0"/>
          </a:p>
          <a:p>
            <a:pPr eaLnBrk="1" hangingPunct="1">
              <a:lnSpc>
                <a:spcPct val="90000"/>
              </a:lnSpc>
              <a:defRPr/>
            </a:pPr>
            <a:r>
              <a:rPr lang="ru-RU" dirty="0" smtClean="0"/>
              <a:t>В месте проведения ясно пометьте отдельные службы, это легко сделать с помощью прикрепления табличек на различные комнаты/здания, занимаемые ГК, службами приема и информации, ПК и т.д. То же самое применимо для раздевалок, медпункта и т.д. Также используйте, если нужно, таблички «Только для гоночного комитета», «Комната подсчета результатов – не входить» и т.п.</a:t>
            </a:r>
          </a:p>
          <a:p>
            <a:pPr eaLnBrk="1" hangingPunct="1">
              <a:lnSpc>
                <a:spcPct val="90000"/>
              </a:lnSpc>
              <a:defRPr/>
            </a:pPr>
            <a:endParaRPr lang="en-GB" dirty="0" smtClean="0"/>
          </a:p>
          <a:p>
            <a:pPr eaLnBrk="1" hangingPunct="1">
              <a:lnSpc>
                <a:spcPct val="90000"/>
              </a:lnSpc>
              <a:defRPr/>
            </a:pPr>
            <a:r>
              <a:rPr lang="ru-RU" b="1" dirty="0" smtClean="0"/>
              <a:t>После начала гонок</a:t>
            </a:r>
            <a:r>
              <a:rPr lang="en-GB" dirty="0" smtClean="0"/>
              <a:t>, </a:t>
            </a:r>
            <a:r>
              <a:rPr lang="ru-RU" dirty="0" smtClean="0"/>
              <a:t>следует писать и публиковать регулярные репортажи, которые могут включать описания инцидентов, перечислять яхты, лидировавшие по ходу гонки, и т.д., цитаты из интервью спортсменов и тренеров, порядок финиша гонки и общие результаты.</a:t>
            </a:r>
          </a:p>
          <a:p>
            <a:pPr eaLnBrk="1" hangingPunct="1">
              <a:lnSpc>
                <a:spcPct val="90000"/>
              </a:lnSpc>
              <a:defRPr/>
            </a:pPr>
            <a:endParaRPr lang="en-GB" dirty="0" smtClean="0"/>
          </a:p>
          <a:p>
            <a:pPr eaLnBrk="1" hangingPunct="1">
              <a:lnSpc>
                <a:spcPct val="90000"/>
              </a:lnSpc>
              <a:defRPr/>
            </a:pPr>
            <a:r>
              <a:rPr lang="ru-RU" b="1" dirty="0" smtClean="0"/>
              <a:t>По окончании регаты</a:t>
            </a:r>
            <a:r>
              <a:rPr lang="en-GB" dirty="0" smtClean="0"/>
              <a:t>, </a:t>
            </a:r>
            <a:r>
              <a:rPr lang="ru-RU" dirty="0" smtClean="0"/>
              <a:t>собранные вместе пресс-релизы, официальные результаты и т.п. следует сделать легко доступными. Хорошие фотографии соревнующихся участников, в особенности лидирующих яхт, следует разместить на </a:t>
            </a:r>
            <a:r>
              <a:rPr lang="ru-RU" dirty="0" err="1" smtClean="0"/>
              <a:t>вебсайте</a:t>
            </a:r>
            <a:r>
              <a:rPr lang="ru-RU" dirty="0" smtClean="0"/>
              <a:t>.</a:t>
            </a:r>
          </a:p>
          <a:p>
            <a:pPr eaLnBrk="1" hangingPunct="1">
              <a:lnSpc>
                <a:spcPct val="90000"/>
              </a:lnSpc>
              <a:defRPr/>
            </a:pPr>
            <a:endParaRPr lang="en-GB" dirty="0" smtClean="0"/>
          </a:p>
          <a:p>
            <a:pPr eaLnBrk="1" hangingPunct="1">
              <a:lnSpc>
                <a:spcPct val="90000"/>
              </a:lnSpc>
              <a:defRPr/>
            </a:pPr>
            <a:r>
              <a:rPr lang="ru-RU" b="1" dirty="0" smtClean="0"/>
              <a:t>Взаимоотношения со средствами массовой информации</a:t>
            </a:r>
          </a:p>
          <a:p>
            <a:pPr eaLnBrk="1" hangingPunct="1">
              <a:lnSpc>
                <a:spcPct val="90000"/>
              </a:lnSpc>
              <a:defRPr/>
            </a:pPr>
            <a:r>
              <a:rPr lang="ru-RU" dirty="0" smtClean="0"/>
              <a:t>Советуем назначить пресс-секретаря, который будет осуществлять связь со всеми средствами массовой информации. Так как он представитель организаторов, его главная цель – добиться максимально возможного распространения информации. </a:t>
            </a:r>
          </a:p>
          <a:p>
            <a:pPr eaLnBrk="1" hangingPunct="1">
              <a:lnSpc>
                <a:spcPct val="90000"/>
              </a:lnSpc>
              <a:defRPr/>
            </a:pPr>
            <a:r>
              <a:rPr lang="ru-RU" dirty="0" smtClean="0"/>
              <a:t>Функции пресс-секретаря могут быть следующими:</a:t>
            </a:r>
          </a:p>
          <a:p>
            <a:pPr eaLnBrk="1" hangingPunct="1">
              <a:lnSpc>
                <a:spcPct val="90000"/>
              </a:lnSpc>
              <a:defRPr/>
            </a:pPr>
            <a:endParaRPr lang="ru-RU" dirty="0" smtClean="0"/>
          </a:p>
          <a:p>
            <a:pPr eaLnBrk="1" hangingPunct="1">
              <a:lnSpc>
                <a:spcPct val="90000"/>
              </a:lnSpc>
              <a:buFontTx/>
              <a:buChar char="•"/>
              <a:defRPr/>
            </a:pPr>
            <a:r>
              <a:rPr lang="ru-RU" dirty="0" smtClean="0"/>
              <a:t>  переговоры с телевидением об освещении соревнования;</a:t>
            </a:r>
          </a:p>
          <a:p>
            <a:pPr eaLnBrk="1" hangingPunct="1">
              <a:lnSpc>
                <a:spcPct val="90000"/>
              </a:lnSpc>
              <a:buFontTx/>
              <a:buChar char="•"/>
              <a:defRPr/>
            </a:pPr>
            <a:r>
              <a:rPr lang="ru-RU" dirty="0" smtClean="0"/>
              <a:t>  подбор команды журналистов;</a:t>
            </a:r>
          </a:p>
          <a:p>
            <a:pPr eaLnBrk="1" hangingPunct="1">
              <a:lnSpc>
                <a:spcPct val="90000"/>
              </a:lnSpc>
              <a:buFontTx/>
              <a:buChar char="•"/>
              <a:defRPr/>
            </a:pPr>
            <a:r>
              <a:rPr lang="ru-RU" dirty="0" smtClean="0"/>
              <a:t>  приглашение профессионального фотографа;</a:t>
            </a:r>
          </a:p>
          <a:p>
            <a:pPr eaLnBrk="1" hangingPunct="1">
              <a:lnSpc>
                <a:spcPct val="90000"/>
              </a:lnSpc>
              <a:buFontTx/>
              <a:buChar char="•"/>
              <a:defRPr/>
            </a:pPr>
            <a:r>
              <a:rPr lang="ru-RU" dirty="0" smtClean="0"/>
              <a:t>  приглашение создателей видеофильма о регате;</a:t>
            </a:r>
          </a:p>
          <a:p>
            <a:pPr eaLnBrk="1" hangingPunct="1">
              <a:lnSpc>
                <a:spcPct val="90000"/>
              </a:lnSpc>
              <a:buFontTx/>
              <a:buChar char="•"/>
              <a:defRPr/>
            </a:pPr>
            <a:r>
              <a:rPr lang="ru-RU" dirty="0" smtClean="0"/>
              <a:t>  выпуск пресс-релизов после каждой гонки;</a:t>
            </a:r>
          </a:p>
          <a:p>
            <a:pPr eaLnBrk="1" hangingPunct="1">
              <a:lnSpc>
                <a:spcPct val="90000"/>
              </a:lnSpc>
              <a:buFontTx/>
              <a:buChar char="•"/>
              <a:defRPr/>
            </a:pPr>
            <a:r>
              <a:rPr lang="ru-RU" dirty="0" smtClean="0"/>
              <a:t>  выпуск заключительного репортажа после регаты для отправки в средства массовой информации.</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D3F3F65-AAE3-44B8-AA89-1A3E1A16D942}" type="slidenum">
              <a:rPr lang="en-GB" smtClean="0"/>
              <a:pPr/>
              <a:t>32</a:t>
            </a:fld>
            <a:endParaRPr lang="en-GB" smtClean="0"/>
          </a:p>
        </p:txBody>
      </p:sp>
      <p:sp>
        <p:nvSpPr>
          <p:cNvPr id="102403" name="Rectangle 6"/>
          <p:cNvSpPr>
            <a:spLocks noGrp="1" noChangeArrowheads="1"/>
          </p:cNvSpPr>
          <p:nvPr>
            <p:ph type="ftr" sz="quarter" idx="4"/>
          </p:nvPr>
        </p:nvSpPr>
        <p:spPr>
          <a:noFill/>
        </p:spPr>
        <p:txBody>
          <a:bodyPr/>
          <a:lstStyle/>
          <a:p>
            <a:r>
              <a:rPr lang="en-GB"/>
              <a:t>February 2006 - Regatta Organisation</a:t>
            </a:r>
          </a:p>
        </p:txBody>
      </p:sp>
      <p:sp>
        <p:nvSpPr>
          <p:cNvPr id="10240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90BBB46B-BED6-4413-A68D-E2032479B176}" type="slidenum">
              <a:rPr lang="en-GB" sz="800">
                <a:latin typeface="Arial" charset="0"/>
              </a:rPr>
              <a:pPr algn="r" defTabSz="942975"/>
              <a:t>32</a:t>
            </a:fld>
            <a:endParaRPr lang="en-GB" sz="800">
              <a:latin typeface="Arial" charset="0"/>
            </a:endParaRPr>
          </a:p>
        </p:txBody>
      </p:sp>
      <p:sp>
        <p:nvSpPr>
          <p:cNvPr id="102405" name="Rectangle 1026"/>
          <p:cNvSpPr>
            <a:spLocks noGrp="1" noRot="1" noChangeAspect="1" noChangeArrowheads="1" noTextEdit="1"/>
          </p:cNvSpPr>
          <p:nvPr>
            <p:ph type="sldImg"/>
          </p:nvPr>
        </p:nvSpPr>
        <p:spPr>
          <a:ln/>
        </p:spPr>
      </p:sp>
      <p:sp>
        <p:nvSpPr>
          <p:cNvPr id="102406" name="Rectangle 1027"/>
          <p:cNvSpPr>
            <a:spLocks noGrp="1" noChangeArrowheads="1"/>
          </p:cNvSpPr>
          <p:nvPr>
            <p:ph type="body" idx="1"/>
          </p:nvPr>
        </p:nvSpPr>
        <p:spPr>
          <a:noFill/>
          <a:ln/>
        </p:spPr>
        <p:txBody>
          <a:bodyPr/>
          <a:lstStyle/>
          <a:p>
            <a:pPr eaLnBrk="1" hangingPunct="1"/>
            <a:r>
              <a:rPr lang="ru-RU" b="1" dirty="0" smtClean="0"/>
              <a:t>Пресс-офис и условия для работы</a:t>
            </a:r>
            <a:endParaRPr lang="en-GB" b="1" dirty="0" smtClean="0"/>
          </a:p>
          <a:p>
            <a:pPr eaLnBrk="1" hangingPunct="1"/>
            <a:r>
              <a:rPr lang="ru-RU" dirty="0" smtClean="0"/>
              <a:t>Потребности определяются размером и уровнем регаты. Для крупных регат условия для работы прессы должны включать:</a:t>
            </a:r>
          </a:p>
          <a:p>
            <a:pPr eaLnBrk="1" hangingPunct="1">
              <a:buFontTx/>
              <a:buChar char="•"/>
            </a:pPr>
            <a:r>
              <a:rPr lang="ru-RU" dirty="0" smtClean="0"/>
              <a:t>  Место для приема и регистрации, обслуживаемое человеком, специально выделенным для этой задачи.</a:t>
            </a:r>
          </a:p>
          <a:p>
            <a:pPr eaLnBrk="1" hangingPunct="1">
              <a:buFontTx/>
              <a:buChar char="•"/>
            </a:pPr>
            <a:r>
              <a:rPr lang="ru-RU" dirty="0" smtClean="0"/>
              <a:t>  Библиотека со свежими газетами, журналами, буклетами, информацией о регате и т.п.</a:t>
            </a:r>
          </a:p>
          <a:p>
            <a:pPr eaLnBrk="1" hangingPunct="1">
              <a:buFontTx/>
              <a:buChar char="•"/>
            </a:pPr>
            <a:r>
              <a:rPr lang="ru-RU" dirty="0" smtClean="0"/>
              <a:t>  Комната прессы (размер и оборудование зависит от ожидаемого количества людей) с креслами, столами, печатными машинками, телексом, факсом, компьютерами, доступом к электронной почте/интернету, отдельными телефонными кабинками, телефонами, копировальными аппаратами, почтовыми ящиками, доской для объявлений, расходными материалами для фото, темной </a:t>
            </a:r>
            <a:r>
              <a:rPr lang="ru-RU" dirty="0" smtClean="0"/>
              <a:t>комнатой</a:t>
            </a:r>
            <a:r>
              <a:rPr lang="ru-RU" baseline="0" dirty="0" smtClean="0"/>
              <a:t> </a:t>
            </a:r>
            <a:r>
              <a:rPr lang="en-US" b="1" baseline="0" dirty="0" smtClean="0"/>
              <a:t>[</a:t>
            </a:r>
            <a:r>
              <a:rPr lang="ru-RU" b="1" baseline="0" dirty="0" smtClean="0"/>
              <a:t>если необходимо</a:t>
            </a:r>
            <a:r>
              <a:rPr lang="en-US" b="1" baseline="0" dirty="0" smtClean="0"/>
              <a:t>]</a:t>
            </a:r>
            <a:r>
              <a:rPr lang="ru-RU" dirty="0" smtClean="0"/>
              <a:t>.</a:t>
            </a:r>
            <a:endParaRPr lang="ru-RU" dirty="0" smtClean="0"/>
          </a:p>
          <a:p>
            <a:pPr eaLnBrk="1" hangingPunct="1">
              <a:buFontTx/>
              <a:buChar char="•"/>
            </a:pPr>
            <a:r>
              <a:rPr lang="ru-RU" dirty="0" smtClean="0"/>
              <a:t>  Также должна быть возможность оплатить услуги телефона и факса.</a:t>
            </a:r>
          </a:p>
          <a:p>
            <a:pPr eaLnBrk="1" hangingPunct="1"/>
            <a:endParaRPr lang="en-GB" dirty="0" smtClean="0"/>
          </a:p>
          <a:p>
            <a:pPr eaLnBrk="1" hangingPunct="1"/>
            <a:r>
              <a:rPr lang="ru-RU" b="1" dirty="0" smtClean="0"/>
              <a:t>Катера для прессы и телевидения</a:t>
            </a:r>
            <a:endParaRPr lang="en-GB" dirty="0" smtClean="0"/>
          </a:p>
          <a:p>
            <a:pPr eaLnBrk="1" hangingPunct="1">
              <a:buFontTx/>
              <a:buChar char="•"/>
            </a:pPr>
            <a:r>
              <a:rPr lang="ru-RU" dirty="0" smtClean="0"/>
              <a:t>  Катера для видео и фото-операторов должны быть длиной 6-7 м. Следует использовать быстрые катера, способные развивать скорость более 20 узлов. Они должны иметь полузакрытую рубку и место для 6 фотографов (максимум).</a:t>
            </a:r>
          </a:p>
          <a:p>
            <a:pPr eaLnBrk="1" hangingPunct="1">
              <a:buFontTx/>
              <a:buChar char="•"/>
            </a:pPr>
            <a:r>
              <a:rPr lang="ru-RU" dirty="0" smtClean="0"/>
              <a:t>  Катер для журналистов (пресса и радио), способный развивать скорость более 20 узлов, вместимостью от 10 до 15 человек. Он должен иметь закрытую рубку.</a:t>
            </a:r>
          </a:p>
          <a:p>
            <a:pPr eaLnBrk="1" hangingPunct="1">
              <a:buFontTx/>
              <a:buChar char="•"/>
            </a:pPr>
            <a:r>
              <a:rPr lang="ru-RU" dirty="0" smtClean="0"/>
              <a:t>  Катер для телевидения такой же, как и для фото-видео прессы. Избегайте размещения на одном катере съемочных групп разных телеканалов. При необходимости можно размещать их на катерах вместе с фото-видео прессой. Катер должен быть оборудован двусторонней связью с пресс-центром. Следует четко обозначить его надписью «ПРЕССА-ТВ». На некоторых регатах на судне гоночного комитета может потребоваться присутствие человека для связи с ТВ. Он сможет информировать ТВ-режиссера о намерениях старшего судьи, времени старта, длине дистанции, силе и направлении ветра и сообщать любую другую информацию, которая улучшит ТВ-трансляцию.</a:t>
            </a:r>
          </a:p>
          <a:p>
            <a:pPr eaLnBrk="1" hangingPunct="1"/>
            <a:endParaRPr lang="en-GB" dirty="0" smtClean="0"/>
          </a:p>
          <a:p>
            <a:pPr eaLnBrk="1" hangingPunct="1"/>
            <a:r>
              <a:rPr lang="ru-RU" b="1" dirty="0" smtClean="0"/>
              <a:t>Аккредитация прессы</a:t>
            </a:r>
            <a:endParaRPr lang="en-GB" b="1" dirty="0" smtClean="0"/>
          </a:p>
          <a:p>
            <a:pPr eaLnBrk="1" hangingPunct="1"/>
            <a:r>
              <a:rPr lang="ru-RU" dirty="0" smtClean="0"/>
              <a:t>На самых крупных соревнованиях использование аккредитации сейчас расширено до идентификации всех лиц, связанных с организацией, и разрешения их доступа в различные зоны. Аккредитация необходима, если оргкомитет намерен:</a:t>
            </a:r>
          </a:p>
          <a:p>
            <a:pPr eaLnBrk="1" hangingPunct="1">
              <a:buFontTx/>
              <a:buChar char="•"/>
            </a:pPr>
            <a:r>
              <a:rPr lang="ru-RU" dirty="0" smtClean="0"/>
              <a:t>  идентифицировать всех, кто имеет отношение к организации;</a:t>
            </a:r>
          </a:p>
          <a:p>
            <a:pPr eaLnBrk="1" hangingPunct="1">
              <a:buFontTx/>
              <a:buChar char="•"/>
            </a:pPr>
            <a:r>
              <a:rPr lang="ru-RU" dirty="0" smtClean="0"/>
              <a:t>  контролировать доступ в различные места и ограничить доступ в определенные зоны, установив </a:t>
            </a:r>
            <a:r>
              <a:rPr lang="ru-RU" dirty="0" smtClean="0"/>
              <a:t>соответствующие </a:t>
            </a:r>
            <a:r>
              <a:rPr lang="ru-RU" dirty="0" smtClean="0"/>
              <a:t>типы аккредитации;</a:t>
            </a:r>
          </a:p>
          <a:p>
            <a:pPr eaLnBrk="1" hangingPunct="1">
              <a:buFontTx/>
              <a:buChar char="•"/>
            </a:pPr>
            <a:r>
              <a:rPr lang="ru-RU" dirty="0" smtClean="0"/>
              <a:t>  предоставлять различные услуги, транспорт и т.п.;</a:t>
            </a:r>
          </a:p>
          <a:p>
            <a:pPr eaLnBrk="1" hangingPunct="1">
              <a:buFontTx/>
              <a:buChar char="•"/>
            </a:pPr>
            <a:r>
              <a:rPr lang="ru-RU" dirty="0" smtClean="0"/>
              <a:t>  давать разные разрешения для разных типов аккредитации.</a:t>
            </a:r>
            <a:endParaRPr lang="en-GB" dirty="0" smtClean="0"/>
          </a:p>
          <a:p>
            <a:pPr eaLnBrk="1" hangingPunct="1"/>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C9FAD46-96B1-46C4-8384-70AC7A71F757}" type="slidenum">
              <a:rPr lang="en-GB" smtClean="0"/>
              <a:pPr/>
              <a:t>33</a:t>
            </a:fld>
            <a:endParaRPr lang="en-GB" smtClean="0"/>
          </a:p>
        </p:txBody>
      </p:sp>
      <p:sp>
        <p:nvSpPr>
          <p:cNvPr id="103427" name="Rectangle 6"/>
          <p:cNvSpPr>
            <a:spLocks noGrp="1" noChangeArrowheads="1"/>
          </p:cNvSpPr>
          <p:nvPr>
            <p:ph type="ftr" sz="quarter" idx="4"/>
          </p:nvPr>
        </p:nvSpPr>
        <p:spPr>
          <a:noFill/>
        </p:spPr>
        <p:txBody>
          <a:bodyPr/>
          <a:lstStyle/>
          <a:p>
            <a:r>
              <a:rPr lang="en-GB"/>
              <a:t>February 2006 - Regatta Organisation</a:t>
            </a:r>
          </a:p>
        </p:txBody>
      </p:sp>
      <p:sp>
        <p:nvSpPr>
          <p:cNvPr id="10342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7CC35B42-60D0-423E-A4B6-C67D608EE889}" type="slidenum">
              <a:rPr lang="en-GB" sz="800">
                <a:latin typeface="Arial" charset="0"/>
              </a:rPr>
              <a:pPr algn="r" defTabSz="942975"/>
              <a:t>33</a:t>
            </a:fld>
            <a:endParaRPr lang="en-GB" sz="800">
              <a:latin typeface="Arial" charset="0"/>
            </a:endParaRPr>
          </a:p>
        </p:txBody>
      </p:sp>
      <p:sp>
        <p:nvSpPr>
          <p:cNvPr id="103429" name="Rectangle 1026"/>
          <p:cNvSpPr>
            <a:spLocks noGrp="1" noRot="1" noChangeAspect="1" noChangeArrowheads="1" noTextEdit="1"/>
          </p:cNvSpPr>
          <p:nvPr>
            <p:ph type="sldImg"/>
          </p:nvPr>
        </p:nvSpPr>
        <p:spPr>
          <a:ln/>
        </p:spPr>
      </p:sp>
      <p:sp>
        <p:nvSpPr>
          <p:cNvPr id="98309" name="Rectangle 1027"/>
          <p:cNvSpPr>
            <a:spLocks noGrp="1" noChangeArrowheads="1"/>
          </p:cNvSpPr>
          <p:nvPr>
            <p:ph type="body" idx="1"/>
          </p:nvPr>
        </p:nvSpPr>
        <p:spPr>
          <a:ln/>
        </p:spPr>
        <p:txBody>
          <a:bodyPr>
            <a:normAutofit lnSpcReduction="10000"/>
          </a:bodyPr>
          <a:lstStyle/>
          <a:p>
            <a:pPr marL="171450" indent="-171450" eaLnBrk="1" hangingPunct="1">
              <a:lnSpc>
                <a:spcPct val="90000"/>
              </a:lnSpc>
              <a:defRPr/>
            </a:pPr>
            <a:r>
              <a:rPr lang="ru-RU" b="1" dirty="0" smtClean="0"/>
              <a:t>Спонсорская помощь</a:t>
            </a:r>
            <a:endParaRPr lang="en-GB" b="1" dirty="0" smtClean="0"/>
          </a:p>
          <a:p>
            <a:pPr marL="171450" eaLnBrk="1" hangingPunct="1">
              <a:defRPr/>
            </a:pPr>
            <a:r>
              <a:rPr lang="ru-RU" dirty="0" smtClean="0"/>
              <a:t>Из-за </a:t>
            </a:r>
            <a:r>
              <a:rPr lang="ru-RU" dirty="0" smtClean="0"/>
              <a:t>роста стоимости организации </a:t>
            </a:r>
            <a:r>
              <a:rPr lang="ru-RU" dirty="0" smtClean="0"/>
              <a:t>соревнования </a:t>
            </a:r>
            <a:r>
              <a:rPr lang="ru-RU" dirty="0" smtClean="0"/>
              <a:t>яхт-клубы и парусные ассоциации ищут спонсорскую помощь извне для покрытия этих расходов. Спонсорская помощь может быть оказана </a:t>
            </a:r>
            <a:r>
              <a:rPr lang="ru-RU" dirty="0" smtClean="0"/>
              <a:t>по-разному – от </a:t>
            </a:r>
            <a:r>
              <a:rPr lang="ru-RU" dirty="0" smtClean="0"/>
              <a:t>передачи оборудования, продукции и запчастей до денежных взносов.</a:t>
            </a:r>
          </a:p>
          <a:p>
            <a:pPr marL="171450" indent="-171450" eaLnBrk="1" hangingPunct="1">
              <a:lnSpc>
                <a:spcPct val="90000"/>
              </a:lnSpc>
              <a:defRPr/>
            </a:pPr>
            <a:endParaRPr lang="en-GB" dirty="0" smtClean="0"/>
          </a:p>
          <a:p>
            <a:pPr marL="171450" indent="-171450" eaLnBrk="1" hangingPunct="1">
              <a:lnSpc>
                <a:spcPct val="90000"/>
              </a:lnSpc>
              <a:defRPr/>
            </a:pPr>
            <a:r>
              <a:rPr lang="ru-RU" b="1" dirty="0" smtClean="0"/>
              <a:t>Размер спонсорской помощи</a:t>
            </a:r>
            <a:endParaRPr lang="en-GB" b="1" dirty="0" smtClean="0"/>
          </a:p>
          <a:p>
            <a:pPr marL="171450" eaLnBrk="1" hangingPunct="1">
              <a:defRPr/>
            </a:pPr>
            <a:r>
              <a:rPr lang="ru-RU" dirty="0" smtClean="0"/>
              <a:t>Существуют два основных </a:t>
            </a:r>
            <a:r>
              <a:rPr lang="ru-RU" dirty="0" smtClean="0"/>
              <a:t>критерия, </a:t>
            </a:r>
            <a:r>
              <a:rPr lang="ru-RU" dirty="0" smtClean="0"/>
              <a:t>которые оргкомитет обязан оценить при поиске спонсорской помощи:</a:t>
            </a:r>
          </a:p>
          <a:p>
            <a:pPr marL="171450" indent="-171450" eaLnBrk="1" hangingPunct="1">
              <a:lnSpc>
                <a:spcPct val="90000"/>
              </a:lnSpc>
              <a:buFontTx/>
              <a:buAutoNum type="arabicPeriod"/>
              <a:defRPr/>
            </a:pPr>
            <a:r>
              <a:rPr lang="ru-RU" dirty="0" smtClean="0"/>
              <a:t>Во-первых, что и на каких условиях нужно проводящему клубу?</a:t>
            </a:r>
          </a:p>
          <a:p>
            <a:pPr marL="171450" indent="-171450" eaLnBrk="1" hangingPunct="1">
              <a:lnSpc>
                <a:spcPct val="90000"/>
              </a:lnSpc>
              <a:buFontTx/>
              <a:buAutoNum type="arabicPeriod"/>
              <a:defRPr/>
            </a:pPr>
            <a:r>
              <a:rPr lang="ru-RU" dirty="0" smtClean="0"/>
              <a:t>И во-вторых, что нужно спонсорам, и способен ли оргкомитет удовлетворить их потребности</a:t>
            </a:r>
            <a:r>
              <a:rPr lang="en-GB" dirty="0" smtClean="0"/>
              <a:t>?</a:t>
            </a:r>
          </a:p>
          <a:p>
            <a:pPr marL="171450" indent="-171450" eaLnBrk="1" hangingPunct="1">
              <a:lnSpc>
                <a:spcPct val="90000"/>
              </a:lnSpc>
              <a:defRPr/>
            </a:pPr>
            <a:endParaRPr lang="pl-PL" dirty="0" smtClean="0"/>
          </a:p>
          <a:p>
            <a:pPr marL="171450" eaLnBrk="1" hangingPunct="1">
              <a:defRPr/>
            </a:pPr>
            <a:r>
              <a:rPr lang="ru-RU" dirty="0" smtClean="0"/>
              <a:t>После принятия решения о поиске коммерческого спонсора для соревнования, оргкомитет регаты должен составить список своих потребностей с соответствующими ценами. </a:t>
            </a:r>
            <a:r>
              <a:rPr lang="ru-RU" dirty="0" smtClean="0"/>
              <a:t>В такой список могут входить</a:t>
            </a:r>
            <a:r>
              <a:rPr lang="ru-RU" baseline="0" dirty="0" smtClean="0"/>
              <a:t> следующие п</a:t>
            </a:r>
            <a:r>
              <a:rPr lang="ru-RU" dirty="0" smtClean="0"/>
              <a:t>ункты:</a:t>
            </a:r>
            <a:endParaRPr lang="ru-RU" dirty="0" smtClean="0"/>
          </a:p>
          <a:p>
            <a:pPr marL="171450" indent="-171450" eaLnBrk="1" hangingPunct="1">
              <a:lnSpc>
                <a:spcPct val="90000"/>
              </a:lnSpc>
              <a:buFontTx/>
              <a:buChar char="•"/>
              <a:defRPr/>
            </a:pPr>
            <a:r>
              <a:rPr lang="ru-RU" dirty="0" smtClean="0"/>
              <a:t>оборудование для работы гоночного комитета (знаки дистанции, флаги, средства связи и другое электронное оборудование);</a:t>
            </a:r>
          </a:p>
          <a:p>
            <a:pPr marL="171450" indent="-171450" eaLnBrk="1" hangingPunct="1">
              <a:lnSpc>
                <a:spcPct val="90000"/>
              </a:lnSpc>
              <a:buFontTx/>
              <a:buChar char="•"/>
              <a:defRPr/>
            </a:pPr>
            <a:r>
              <a:rPr lang="ru-RU" dirty="0" smtClean="0"/>
              <a:t>топливо для судов гоночного комитета;</a:t>
            </a:r>
          </a:p>
          <a:p>
            <a:pPr marL="171450" indent="-171450" eaLnBrk="1" hangingPunct="1">
              <a:lnSpc>
                <a:spcPct val="90000"/>
              </a:lnSpc>
              <a:buFontTx/>
              <a:buChar char="•"/>
              <a:defRPr/>
            </a:pPr>
            <a:r>
              <a:rPr lang="ru-RU" dirty="0" smtClean="0"/>
              <a:t>официальные публикации (положение о соревновании, гоночная инструкция, результаты, программа соревнования);</a:t>
            </a:r>
          </a:p>
          <a:p>
            <a:pPr marL="171450" indent="-171450" eaLnBrk="1" hangingPunct="1">
              <a:lnSpc>
                <a:spcPct val="90000"/>
              </a:lnSpc>
              <a:buFontTx/>
              <a:buChar char="•"/>
              <a:defRPr/>
            </a:pPr>
            <a:r>
              <a:rPr lang="ru-RU" dirty="0" smtClean="0"/>
              <a:t>призы;</a:t>
            </a:r>
          </a:p>
          <a:p>
            <a:pPr marL="171450" indent="-171450" eaLnBrk="1" hangingPunct="1">
              <a:lnSpc>
                <a:spcPct val="90000"/>
              </a:lnSpc>
              <a:buFontTx/>
              <a:buChar char="•"/>
              <a:defRPr/>
            </a:pPr>
            <a:r>
              <a:rPr lang="ru-RU" dirty="0" smtClean="0"/>
              <a:t>сувениры для участников (футболки, кепки, значки и т.п.);</a:t>
            </a:r>
          </a:p>
          <a:p>
            <a:pPr marL="171450" indent="-171450" eaLnBrk="1" hangingPunct="1">
              <a:lnSpc>
                <a:spcPct val="90000"/>
              </a:lnSpc>
              <a:buFontTx/>
              <a:buChar char="•"/>
              <a:defRPr/>
            </a:pPr>
            <a:r>
              <a:rPr lang="ru-RU" dirty="0" smtClean="0"/>
              <a:t>работа пресс-центра;</a:t>
            </a:r>
          </a:p>
          <a:p>
            <a:pPr marL="171450" indent="-171450" eaLnBrk="1" hangingPunct="1">
              <a:lnSpc>
                <a:spcPct val="90000"/>
              </a:lnSpc>
              <a:buFontTx/>
              <a:buChar char="•"/>
              <a:defRPr/>
            </a:pPr>
            <a:r>
              <a:rPr lang="ru-RU" dirty="0" smtClean="0"/>
              <a:t>гостиницы и обслуживание;</a:t>
            </a:r>
          </a:p>
          <a:p>
            <a:pPr marL="171450" indent="-171450" eaLnBrk="1" hangingPunct="1">
              <a:lnSpc>
                <a:spcPct val="90000"/>
              </a:lnSpc>
              <a:buFontTx/>
              <a:buChar char="•"/>
              <a:defRPr/>
            </a:pPr>
            <a:r>
              <a:rPr lang="ru-RU" dirty="0" smtClean="0"/>
              <a:t>питание и напитки;</a:t>
            </a:r>
          </a:p>
          <a:p>
            <a:pPr marL="171450" indent="-171450" eaLnBrk="1" hangingPunct="1">
              <a:lnSpc>
                <a:spcPct val="90000"/>
              </a:lnSpc>
              <a:buFontTx/>
              <a:buChar char="•"/>
              <a:defRPr/>
            </a:pPr>
            <a:r>
              <a:rPr lang="ru-RU" dirty="0" smtClean="0"/>
              <a:t>компьютеры;</a:t>
            </a:r>
          </a:p>
          <a:p>
            <a:pPr marL="171450" indent="-171450" eaLnBrk="1" hangingPunct="1">
              <a:lnSpc>
                <a:spcPct val="90000"/>
              </a:lnSpc>
              <a:buFontTx/>
              <a:buChar char="•"/>
              <a:defRPr/>
            </a:pPr>
            <a:r>
              <a:rPr lang="ru-RU" dirty="0" smtClean="0"/>
              <a:t>транспортные средства;</a:t>
            </a:r>
          </a:p>
          <a:p>
            <a:pPr marL="171450" indent="-171450" eaLnBrk="1" hangingPunct="1">
              <a:lnSpc>
                <a:spcPct val="90000"/>
              </a:lnSpc>
              <a:buFontTx/>
              <a:buChar char="•"/>
              <a:defRPr/>
            </a:pPr>
            <a:r>
              <a:rPr lang="ru-RU" dirty="0" smtClean="0"/>
              <a:t>видео и фото поддержка;</a:t>
            </a:r>
          </a:p>
          <a:p>
            <a:pPr marL="171450" indent="-171450" eaLnBrk="1" hangingPunct="1">
              <a:lnSpc>
                <a:spcPct val="90000"/>
              </a:lnSpc>
              <a:buFontTx/>
              <a:buChar char="•"/>
              <a:defRPr/>
            </a:pPr>
            <a:r>
              <a:rPr lang="ru-RU" dirty="0" smtClean="0"/>
              <a:t>воздушные перевозки;</a:t>
            </a:r>
          </a:p>
          <a:p>
            <a:pPr marL="171450" indent="-171450" eaLnBrk="1" hangingPunct="1">
              <a:lnSpc>
                <a:spcPct val="90000"/>
              </a:lnSpc>
              <a:buFontTx/>
              <a:buChar char="•"/>
              <a:defRPr/>
            </a:pPr>
            <a:r>
              <a:rPr lang="ru-RU" dirty="0" smtClean="0"/>
              <a:t>одежда для гоночного комитета.</a:t>
            </a:r>
            <a:endParaRPr lang="en-GB" dirty="0" smtClean="0"/>
          </a:p>
          <a:p>
            <a:pPr marL="171450" indent="-171450" eaLnBrk="1" hangingPunct="1">
              <a:lnSpc>
                <a:spcPct val="90000"/>
              </a:lnSpc>
              <a:buFontTx/>
              <a:buChar char="•"/>
              <a:defRPr/>
            </a:pPr>
            <a:endParaRPr lang="en-GB" dirty="0" smtClean="0"/>
          </a:p>
          <a:p>
            <a:pPr marL="171450" indent="-171450" eaLnBrk="1" hangingPunct="1">
              <a:lnSpc>
                <a:spcPct val="90000"/>
              </a:lnSpc>
              <a:defRPr/>
            </a:pPr>
            <a:r>
              <a:rPr lang="ru-RU" b="1" dirty="0" smtClean="0"/>
              <a:t>Привлечение спонсоров</a:t>
            </a:r>
            <a:endParaRPr lang="en-GB" b="1" dirty="0" smtClean="0"/>
          </a:p>
          <a:p>
            <a:pPr marL="171450" eaLnBrk="1" hangingPunct="1">
              <a:defRPr/>
            </a:pPr>
            <a:r>
              <a:rPr lang="ru-RU" dirty="0" smtClean="0"/>
              <a:t>В привлечении спонсоров может потребоваться помощь профессионального рекламного агентства. Большинство из них возьмет процент от спонсорских денег, которые они привлекут. Чтобы снабдить такую компанию необходимыми инструментами, подготовьте папку со следующей информацией:</a:t>
            </a:r>
          </a:p>
          <a:p>
            <a:pPr marL="171450" indent="-171450" eaLnBrk="1" hangingPunct="1">
              <a:lnSpc>
                <a:spcPct val="90000"/>
              </a:lnSpc>
              <a:buFontTx/>
              <a:buChar char="•"/>
              <a:defRPr/>
            </a:pPr>
            <a:r>
              <a:rPr lang="ru-RU" dirty="0" smtClean="0"/>
              <a:t>описание предлагаемой регаты;</a:t>
            </a:r>
          </a:p>
          <a:p>
            <a:pPr marL="171450" indent="-171450" eaLnBrk="1" hangingPunct="1">
              <a:lnSpc>
                <a:spcPct val="90000"/>
              </a:lnSpc>
              <a:buFontTx/>
              <a:buChar char="•"/>
              <a:defRPr/>
            </a:pPr>
            <a:r>
              <a:rPr lang="ru-RU" dirty="0" smtClean="0"/>
              <a:t>история соревнования (если оно проводится не в первый раз), включая информационные материалы о предыдущих победителях, пресс-релизы и т.п.;</a:t>
            </a:r>
          </a:p>
          <a:p>
            <a:pPr marL="171450" indent="-171450" eaLnBrk="1" hangingPunct="1">
              <a:lnSpc>
                <a:spcPct val="90000"/>
              </a:lnSpc>
              <a:buFontTx/>
              <a:buChar char="•"/>
              <a:defRPr/>
            </a:pPr>
            <a:r>
              <a:rPr lang="ru-RU" dirty="0" smtClean="0"/>
              <a:t>форма организации, привлеченные человеческие и материальные ресурсы, поддержка клуба, местных властей и т.п.;</a:t>
            </a:r>
          </a:p>
          <a:p>
            <a:pPr marL="171450" indent="-171450" eaLnBrk="1" hangingPunct="1">
              <a:lnSpc>
                <a:spcPct val="90000"/>
              </a:lnSpc>
              <a:buFontTx/>
              <a:buChar char="•"/>
              <a:defRPr/>
            </a:pPr>
            <a:r>
              <a:rPr lang="ru-RU" dirty="0" smtClean="0"/>
              <a:t>подробный бюджет (смета).</a:t>
            </a:r>
          </a:p>
          <a:p>
            <a:pPr marL="171450" eaLnBrk="1" hangingPunct="1">
              <a:defRPr/>
            </a:pPr>
            <a:r>
              <a:rPr lang="ru-RU" dirty="0" smtClean="0"/>
              <a:t>Тот же самый пакет документов может частично соответствовать требованиям для получения значительных пожертвований от общественных организаций.</a:t>
            </a:r>
            <a:endParaRPr lang="en-GB" dirty="0" smtClean="0"/>
          </a:p>
          <a:p>
            <a:pPr marL="171450" indent="-171450" eaLnBrk="1" hangingPunct="1">
              <a:lnSpc>
                <a:spcPct val="90000"/>
              </a:lnSpc>
              <a:defRPr/>
            </a:pPr>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9B47F9A-3BEA-4154-BFBE-D5DB32C6FABB}" type="slidenum">
              <a:rPr lang="en-GB" smtClean="0"/>
              <a:pPr/>
              <a:t>34</a:t>
            </a:fld>
            <a:endParaRPr lang="en-GB" smtClean="0"/>
          </a:p>
        </p:txBody>
      </p:sp>
      <p:sp>
        <p:nvSpPr>
          <p:cNvPr id="104451" name="Rectangle 6"/>
          <p:cNvSpPr>
            <a:spLocks noGrp="1" noChangeArrowheads="1"/>
          </p:cNvSpPr>
          <p:nvPr>
            <p:ph type="ftr" sz="quarter" idx="4"/>
          </p:nvPr>
        </p:nvSpPr>
        <p:spPr>
          <a:noFill/>
        </p:spPr>
        <p:txBody>
          <a:bodyPr/>
          <a:lstStyle/>
          <a:p>
            <a:r>
              <a:rPr lang="en-GB"/>
              <a:t>February 2006 - Regatta Organisation</a:t>
            </a:r>
          </a:p>
        </p:txBody>
      </p:sp>
      <p:sp>
        <p:nvSpPr>
          <p:cNvPr id="10445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361BDB96-560E-47A4-94A4-B966940D077A}" type="slidenum">
              <a:rPr lang="en-GB" sz="800">
                <a:latin typeface="Arial" charset="0"/>
              </a:rPr>
              <a:pPr algn="r" defTabSz="942975"/>
              <a:t>34</a:t>
            </a:fld>
            <a:endParaRPr lang="en-GB" sz="800">
              <a:latin typeface="Arial" charset="0"/>
            </a:endParaRPr>
          </a:p>
        </p:txBody>
      </p:sp>
      <p:sp>
        <p:nvSpPr>
          <p:cNvPr id="104453" name="Rectangle 1026"/>
          <p:cNvSpPr>
            <a:spLocks noGrp="1" noRot="1" noChangeAspect="1" noChangeArrowheads="1" noTextEdit="1"/>
          </p:cNvSpPr>
          <p:nvPr>
            <p:ph type="sldImg"/>
          </p:nvPr>
        </p:nvSpPr>
        <p:spPr>
          <a:ln/>
        </p:spPr>
      </p:sp>
      <p:sp>
        <p:nvSpPr>
          <p:cNvPr id="104454" name="Rectangle 1027"/>
          <p:cNvSpPr>
            <a:spLocks noGrp="1" noChangeArrowheads="1"/>
          </p:cNvSpPr>
          <p:nvPr>
            <p:ph type="body" idx="1"/>
          </p:nvPr>
        </p:nvSpPr>
        <p:spPr>
          <a:noFill/>
          <a:ln/>
        </p:spPr>
        <p:txBody>
          <a:bodyPr/>
          <a:lstStyle/>
          <a:p>
            <a:pPr eaLnBrk="1" hangingPunct="1"/>
            <a:r>
              <a:rPr lang="ru-RU" b="1" dirty="0" smtClean="0"/>
              <a:t>Что вы можете предложить спонсорам</a:t>
            </a:r>
            <a:r>
              <a:rPr lang="en-GB" b="1" dirty="0" smtClean="0"/>
              <a:t>?</a:t>
            </a:r>
          </a:p>
          <a:p>
            <a:pPr eaLnBrk="1" hangingPunct="1"/>
            <a:r>
              <a:rPr lang="ru-RU" dirty="0" smtClean="0"/>
              <a:t>Самые ценное, что вы можете предложить – это имя спонсора в названии соревнования и его право </a:t>
            </a:r>
            <a:r>
              <a:rPr lang="ru-RU" dirty="0" smtClean="0"/>
              <a:t>размещать </a:t>
            </a:r>
            <a:r>
              <a:rPr lang="ru-RU" dirty="0" smtClean="0"/>
              <a:t>коммерческую рекламу как в печатных, так и в электронный средствах массовой информации в качестве «официального спонсора» соревнования.</a:t>
            </a:r>
          </a:p>
          <a:p>
            <a:pPr eaLnBrk="1" hangingPunct="1"/>
            <a:r>
              <a:rPr lang="ru-RU" dirty="0" smtClean="0"/>
              <a:t>Кроме того, п.20 Регламента </a:t>
            </a:r>
            <a:r>
              <a:rPr lang="en-US" dirty="0" smtClean="0"/>
              <a:t>ISAF</a:t>
            </a:r>
            <a:r>
              <a:rPr lang="ru-RU" dirty="0" smtClean="0"/>
              <a:t> «Кодекс по рекламе» разрешает проводящей организации размещать определенную рекламу спонсоров соревнований на участвующих яхтах. Однако есть много других мест, где реклама спонсоров может </a:t>
            </a:r>
            <a:r>
              <a:rPr lang="ru-RU" dirty="0" smtClean="0"/>
              <a:t>размещена на все время</a:t>
            </a:r>
            <a:r>
              <a:rPr lang="ru-RU" dirty="0" smtClean="0"/>
              <a:t>:</a:t>
            </a:r>
          </a:p>
          <a:p>
            <a:pPr eaLnBrk="1" hangingPunct="1">
              <a:buFontTx/>
              <a:buChar char="•"/>
            </a:pPr>
            <a:r>
              <a:rPr lang="ru-RU" dirty="0" smtClean="0"/>
              <a:t>  Нет ограничений </a:t>
            </a:r>
            <a:r>
              <a:rPr lang="en-GB" dirty="0" smtClean="0"/>
              <a:t> </a:t>
            </a:r>
            <a:r>
              <a:rPr lang="ru-RU" dirty="0" smtClean="0"/>
              <a:t>для показа рекламы спонсоров соревнования на судах гоночного комитета, катерах прессы или судах для зрителей. Эта реклама может быть на баннерах, флагах, наклейках, одежде гоночного комитета.</a:t>
            </a:r>
          </a:p>
          <a:p>
            <a:pPr eaLnBrk="1" hangingPunct="1">
              <a:buFontTx/>
              <a:buChar char="•"/>
            </a:pPr>
            <a:r>
              <a:rPr lang="ru-RU" dirty="0" smtClean="0"/>
              <a:t>  Любые другие места на воде, включая логотипы/названия на знаках дистанции.</a:t>
            </a:r>
          </a:p>
          <a:p>
            <a:pPr eaLnBrk="1" hangingPunct="1">
              <a:buFontTx/>
              <a:buChar char="•"/>
            </a:pPr>
            <a:r>
              <a:rPr lang="ru-RU" dirty="0" smtClean="0"/>
              <a:t>  На берегу в форме флагов и баннеров на территории клубов, участвующих в проведении соревнования, и других учреждений, связанных с соревнованиями.</a:t>
            </a:r>
          </a:p>
          <a:p>
            <a:pPr eaLnBrk="1" hangingPunct="1">
              <a:buFontTx/>
              <a:buChar char="•"/>
            </a:pPr>
            <a:r>
              <a:rPr lang="ru-RU" dirty="0" smtClean="0"/>
              <a:t>  Воздушные шары, реклама на шатрах, доске результатов и официальном автотранспорте – тоже возможный вариант.</a:t>
            </a:r>
          </a:p>
          <a:p>
            <a:pPr eaLnBrk="1" hangingPunct="1">
              <a:buFontTx/>
              <a:buChar char="•"/>
            </a:pPr>
            <a:r>
              <a:rPr lang="ru-RU" dirty="0" smtClean="0"/>
              <a:t>  Объявления по громкой связи и на видеоэкранах.</a:t>
            </a:r>
          </a:p>
          <a:p>
            <a:pPr eaLnBrk="1" hangingPunct="1">
              <a:buFontTx/>
              <a:buChar char="•"/>
            </a:pPr>
            <a:r>
              <a:rPr lang="ru-RU" dirty="0" smtClean="0"/>
              <a:t>  Все публикуемые материалы, включая плакаты, положение о соревновании, программу мероприятий, гоночную инструкцию, результаты гонок, подборку для прессы, пресс-релизы, клубные газеты или журналы и официальные информационные сообщения.</a:t>
            </a:r>
          </a:p>
          <a:p>
            <a:pPr eaLnBrk="1" hangingPunct="1">
              <a:buFontTx/>
              <a:buChar char="•"/>
            </a:pPr>
            <a:r>
              <a:rPr lang="ru-RU" dirty="0" smtClean="0"/>
              <a:t>  Сувениры для участников, такие как кепки, футболки, а также призы регаты.</a:t>
            </a:r>
          </a:p>
          <a:p>
            <a:pPr eaLnBrk="1" hangingPunct="1">
              <a:buFontTx/>
              <a:buChar char="•"/>
            </a:pPr>
            <a:r>
              <a:rPr lang="ru-RU" dirty="0" smtClean="0"/>
              <a:t>  На общественных мероприятиях.</a:t>
            </a:r>
          </a:p>
          <a:p>
            <a:pPr eaLnBrk="1" hangingPunct="1">
              <a:buFontTx/>
              <a:buChar char="•"/>
            </a:pPr>
            <a:r>
              <a:rPr lang="ru-RU" dirty="0" smtClean="0"/>
              <a:t>  Оргкомитет регаты должен решить в каких пределах и где будет разрешено спонсору размещать свое название или продукцию.</a:t>
            </a:r>
          </a:p>
          <a:p>
            <a:pPr eaLnBrk="1" hangingPunct="1"/>
            <a:endParaRPr lang="en-GB" dirty="0" smtClean="0"/>
          </a:p>
          <a:p>
            <a:pPr eaLnBrk="1" hangingPunct="1"/>
            <a:r>
              <a:rPr lang="ru-RU" b="1" dirty="0" smtClean="0"/>
              <a:t>Договор</a:t>
            </a:r>
            <a:endParaRPr lang="en-GB" b="1" dirty="0" smtClean="0"/>
          </a:p>
          <a:p>
            <a:pPr eaLnBrk="1" hangingPunct="1"/>
            <a:r>
              <a:rPr lang="ru-RU" dirty="0" smtClean="0"/>
              <a:t>Как только спонсор найден, должен быть заключен официальный договор, определяющий особые требования и ответственность обеих сторон – организатора и спонсора. Каждый пункт договора должен быть подробно прописан </a:t>
            </a:r>
            <a:r>
              <a:rPr lang="ru-RU" dirty="0" smtClean="0"/>
              <a:t>во избежание </a:t>
            </a:r>
            <a:r>
              <a:rPr lang="ru-RU" dirty="0" smtClean="0"/>
              <a:t>конфликтов или различных толкований, в частности в области объема спонсорской помощи. Для подготовки договора и получения правильной информации о налоговых законах и коммерческих </a:t>
            </a:r>
            <a:r>
              <a:rPr lang="ru-RU" dirty="0" smtClean="0"/>
              <a:t>правилах </a:t>
            </a:r>
            <a:r>
              <a:rPr lang="ru-RU" dirty="0" smtClean="0"/>
              <a:t>необходимо привлечь доверенного юридического консультанта.</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D64C2DA-BD53-4F1F-8029-47E55D6BEE99}" type="slidenum">
              <a:rPr lang="en-GB" smtClean="0"/>
              <a:pPr/>
              <a:t>35</a:t>
            </a:fld>
            <a:endParaRPr lang="en-GB" smtClean="0"/>
          </a:p>
        </p:txBody>
      </p:sp>
      <p:sp>
        <p:nvSpPr>
          <p:cNvPr id="105475" name="Rectangle 6"/>
          <p:cNvSpPr>
            <a:spLocks noGrp="1" noChangeArrowheads="1"/>
          </p:cNvSpPr>
          <p:nvPr>
            <p:ph type="ftr" sz="quarter" idx="4"/>
          </p:nvPr>
        </p:nvSpPr>
        <p:spPr>
          <a:noFill/>
        </p:spPr>
        <p:txBody>
          <a:bodyPr/>
          <a:lstStyle/>
          <a:p>
            <a:r>
              <a:rPr lang="en-GB"/>
              <a:t>February 2006 - Regatta Organisation</a:t>
            </a:r>
          </a:p>
        </p:txBody>
      </p:sp>
      <p:sp>
        <p:nvSpPr>
          <p:cNvPr id="10547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2F789746-5BB4-489A-B3B4-48AEEBE7D265}" type="slidenum">
              <a:rPr lang="en-GB" sz="800">
                <a:latin typeface="Arial" charset="0"/>
              </a:rPr>
              <a:pPr algn="r" defTabSz="942975"/>
              <a:t>35</a:t>
            </a:fld>
            <a:endParaRPr lang="en-GB" sz="800">
              <a:latin typeface="Arial" charset="0"/>
            </a:endParaRPr>
          </a:p>
        </p:txBody>
      </p:sp>
      <p:sp>
        <p:nvSpPr>
          <p:cNvPr id="105477"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ln/>
        </p:spPr>
        <p:txBody>
          <a:bodyPr>
            <a:normAutofit lnSpcReduction="10000"/>
          </a:bodyPr>
          <a:lstStyle/>
          <a:p>
            <a:pPr eaLnBrk="1" hangingPunct="1">
              <a:lnSpc>
                <a:spcPct val="90000"/>
              </a:lnSpc>
              <a:defRPr/>
            </a:pPr>
            <a:r>
              <a:rPr lang="ru-RU" b="1" dirty="0" smtClean="0"/>
              <a:t>Офис регаты</a:t>
            </a:r>
            <a:endParaRPr lang="en-GB" b="1" dirty="0" smtClean="0"/>
          </a:p>
          <a:p>
            <a:pPr eaLnBrk="1" hangingPunct="1">
              <a:lnSpc>
                <a:spcPct val="90000"/>
              </a:lnSpc>
              <a:defRPr/>
            </a:pPr>
            <a:r>
              <a:rPr lang="ru-RU" dirty="0" smtClean="0"/>
              <a:t>Офис регаты – это административный центр регаты.</a:t>
            </a:r>
          </a:p>
          <a:p>
            <a:pPr eaLnBrk="1" hangingPunct="1">
              <a:lnSpc>
                <a:spcPct val="90000"/>
              </a:lnSpc>
              <a:defRPr/>
            </a:pPr>
            <a:endParaRPr lang="en-GB" dirty="0" smtClean="0"/>
          </a:p>
          <a:p>
            <a:pPr eaLnBrk="1" hangingPunct="1">
              <a:lnSpc>
                <a:spcPct val="90000"/>
              </a:lnSpc>
              <a:defRPr/>
            </a:pPr>
            <a:r>
              <a:rPr lang="ru-RU" b="1" dirty="0" smtClean="0"/>
              <a:t>«Фронт-офис» </a:t>
            </a:r>
            <a:r>
              <a:rPr lang="ru-RU" dirty="0" smtClean="0"/>
              <a:t> - место общения участников и организаторов. Гоночная инструкция, билеты на общественные мероприятия, первая медицинская помощь; все эти вопросы решаются здесь. </a:t>
            </a:r>
          </a:p>
          <a:p>
            <a:pPr eaLnBrk="1" hangingPunct="1">
              <a:lnSpc>
                <a:spcPct val="90000"/>
              </a:lnSpc>
              <a:defRPr/>
            </a:pPr>
            <a:endParaRPr lang="en-GB" dirty="0" smtClean="0"/>
          </a:p>
          <a:p>
            <a:pPr eaLnBrk="1" hangingPunct="1">
              <a:lnSpc>
                <a:spcPct val="90000"/>
              </a:lnSpc>
              <a:defRPr/>
            </a:pPr>
            <a:r>
              <a:rPr lang="ru-RU" dirty="0" smtClean="0"/>
              <a:t>Также он является местом общения для прессы и ТВ, откуда они получают требуемую информацию. Для очень больших соревнований потребуется отдельный пресс-центр.</a:t>
            </a:r>
          </a:p>
          <a:p>
            <a:pPr eaLnBrk="1" hangingPunct="1">
              <a:lnSpc>
                <a:spcPct val="90000"/>
              </a:lnSpc>
              <a:defRPr/>
            </a:pPr>
            <a:endParaRPr lang="en-GB" dirty="0" smtClean="0"/>
          </a:p>
          <a:p>
            <a:pPr eaLnBrk="1" hangingPunct="1">
              <a:lnSpc>
                <a:spcPct val="90000"/>
              </a:lnSpc>
              <a:defRPr/>
            </a:pPr>
            <a:r>
              <a:rPr lang="ru-RU" dirty="0" smtClean="0"/>
              <a:t>Также офис должен иметь быстрый доступ к экстренным службам.</a:t>
            </a:r>
          </a:p>
          <a:p>
            <a:pPr eaLnBrk="1" hangingPunct="1">
              <a:lnSpc>
                <a:spcPct val="90000"/>
              </a:lnSpc>
              <a:defRPr/>
            </a:pPr>
            <a:endParaRPr lang="en-GB" dirty="0" smtClean="0"/>
          </a:p>
          <a:p>
            <a:pPr eaLnBrk="1" hangingPunct="1">
              <a:lnSpc>
                <a:spcPct val="90000"/>
              </a:lnSpc>
              <a:defRPr/>
            </a:pPr>
            <a:r>
              <a:rPr lang="ru-RU" b="1" dirty="0" smtClean="0"/>
              <a:t>Доска официальных объявлений</a:t>
            </a:r>
            <a:endParaRPr lang="en-GB" b="1" dirty="0" smtClean="0"/>
          </a:p>
          <a:p>
            <a:pPr eaLnBrk="1" hangingPunct="1">
              <a:lnSpc>
                <a:spcPct val="90000"/>
              </a:lnSpc>
              <a:defRPr/>
            </a:pPr>
            <a:r>
              <a:rPr lang="ru-RU" dirty="0" smtClean="0"/>
              <a:t>Предоставьте доску для официальных объявлений со следующими разделами:</a:t>
            </a:r>
          </a:p>
          <a:p>
            <a:pPr eaLnBrk="1" hangingPunct="1">
              <a:lnSpc>
                <a:spcPct val="90000"/>
              </a:lnSpc>
              <a:buFontTx/>
              <a:buChar char="•"/>
              <a:defRPr/>
            </a:pPr>
            <a:r>
              <a:rPr lang="en-GB" dirty="0" smtClean="0"/>
              <a:t>  </a:t>
            </a:r>
            <a:r>
              <a:rPr lang="ru-RU" dirty="0" smtClean="0"/>
              <a:t>Гоночный комитет</a:t>
            </a:r>
          </a:p>
          <a:p>
            <a:pPr eaLnBrk="1" hangingPunct="1">
              <a:lnSpc>
                <a:spcPct val="90000"/>
              </a:lnSpc>
              <a:buFontTx/>
              <a:buChar char="•"/>
              <a:defRPr/>
            </a:pPr>
            <a:r>
              <a:rPr lang="ru-RU" dirty="0" smtClean="0"/>
              <a:t>  Протестовый комитет</a:t>
            </a:r>
          </a:p>
          <a:p>
            <a:pPr eaLnBrk="1" hangingPunct="1">
              <a:lnSpc>
                <a:spcPct val="90000"/>
              </a:lnSpc>
              <a:buFontTx/>
              <a:buChar char="•"/>
              <a:defRPr/>
            </a:pPr>
            <a:r>
              <a:rPr lang="ru-RU" dirty="0" smtClean="0"/>
              <a:t>  Мерительный комитет</a:t>
            </a:r>
          </a:p>
          <a:p>
            <a:pPr eaLnBrk="1" hangingPunct="1">
              <a:lnSpc>
                <a:spcPct val="90000"/>
              </a:lnSpc>
              <a:buFontTx/>
              <a:buChar char="•"/>
              <a:defRPr/>
            </a:pPr>
            <a:r>
              <a:rPr lang="ru-RU" dirty="0" smtClean="0"/>
              <a:t>  Результаты</a:t>
            </a:r>
          </a:p>
          <a:p>
            <a:pPr eaLnBrk="1" hangingPunct="1">
              <a:lnSpc>
                <a:spcPct val="90000"/>
              </a:lnSpc>
              <a:defRPr/>
            </a:pPr>
            <a:r>
              <a:rPr lang="ru-RU" dirty="0" smtClean="0"/>
              <a:t>Доска (доски) должна быть хорошо освещена и располагаться близко к офису регаты. Размещать на ней информацию имеет право только персонал офиса регаты и секретарь ПК.</a:t>
            </a:r>
          </a:p>
          <a:p>
            <a:pPr eaLnBrk="1" hangingPunct="1">
              <a:lnSpc>
                <a:spcPct val="90000"/>
              </a:lnSpc>
              <a:defRPr/>
            </a:pPr>
            <a:r>
              <a:rPr lang="ru-RU" dirty="0" smtClean="0"/>
              <a:t>Вторая информационная доска будет служить для публикации:</a:t>
            </a:r>
          </a:p>
          <a:p>
            <a:pPr eaLnBrk="1" hangingPunct="1">
              <a:lnSpc>
                <a:spcPct val="90000"/>
              </a:lnSpc>
              <a:buFontTx/>
              <a:buChar char="•"/>
              <a:defRPr/>
            </a:pPr>
            <a:r>
              <a:rPr lang="en-GB" dirty="0" smtClean="0"/>
              <a:t> </a:t>
            </a:r>
            <a:r>
              <a:rPr lang="ru-RU" dirty="0" smtClean="0"/>
              <a:t> прогнозов погоды</a:t>
            </a:r>
          </a:p>
          <a:p>
            <a:pPr eaLnBrk="1" hangingPunct="1">
              <a:lnSpc>
                <a:spcPct val="90000"/>
              </a:lnSpc>
              <a:buFontTx/>
              <a:buChar char="•"/>
              <a:defRPr/>
            </a:pPr>
            <a:r>
              <a:rPr lang="ru-RU" dirty="0" smtClean="0"/>
              <a:t>  программы общественных мероприятий</a:t>
            </a:r>
          </a:p>
          <a:p>
            <a:pPr eaLnBrk="1" hangingPunct="1">
              <a:lnSpc>
                <a:spcPct val="90000"/>
              </a:lnSpc>
              <a:buFontTx/>
              <a:buChar char="•"/>
              <a:defRPr/>
            </a:pPr>
            <a:r>
              <a:rPr lang="ru-RU" dirty="0" smtClean="0"/>
              <a:t>  схемы яхт-клуба с указанием расположения нужных участникам объектов</a:t>
            </a:r>
          </a:p>
          <a:p>
            <a:pPr eaLnBrk="1" hangingPunct="1">
              <a:lnSpc>
                <a:spcPct val="90000"/>
              </a:lnSpc>
              <a:buFontTx/>
              <a:buChar char="•"/>
              <a:defRPr/>
            </a:pPr>
            <a:r>
              <a:rPr lang="ru-RU" dirty="0" smtClean="0"/>
              <a:t>  карты города с указанием мест проведения общественных мероприятий и т.п.</a:t>
            </a:r>
            <a:endParaRPr lang="en-GB" dirty="0" smtClean="0"/>
          </a:p>
          <a:p>
            <a:pPr eaLnBrk="1" hangingPunct="1">
              <a:lnSpc>
                <a:spcPct val="90000"/>
              </a:lnSpc>
              <a:defRPr/>
            </a:pPr>
            <a:r>
              <a:rPr lang="ru-RU" dirty="0" smtClean="0"/>
              <a:t>Специально выделенное на доске место может быть использовано участниками для размещения своих частных объявлений. Это предотвратит размещение многочисленных объявлений о продаже на непредназначенных для этого частях доски.</a:t>
            </a:r>
          </a:p>
          <a:p>
            <a:pPr eaLnBrk="1" hangingPunct="1">
              <a:lnSpc>
                <a:spcPct val="90000"/>
              </a:lnSpc>
              <a:defRPr/>
            </a:pPr>
            <a:endParaRPr lang="en-GB" dirty="0" smtClean="0"/>
          </a:p>
          <a:p>
            <a:pPr eaLnBrk="1" hangingPunct="1">
              <a:lnSpc>
                <a:spcPct val="90000"/>
              </a:lnSpc>
              <a:defRPr/>
            </a:pPr>
            <a:r>
              <a:rPr lang="ru-RU" b="1" dirty="0" smtClean="0"/>
              <a:t>Официальный флагшток (сигнальная мачта)</a:t>
            </a:r>
            <a:endParaRPr lang="en-GB" b="1" dirty="0" smtClean="0"/>
          </a:p>
          <a:p>
            <a:pPr eaLnBrk="1" hangingPunct="1">
              <a:lnSpc>
                <a:spcPct val="90000"/>
              </a:lnSpc>
              <a:defRPr/>
            </a:pPr>
            <a:r>
              <a:rPr lang="ru-RU" dirty="0" smtClean="0"/>
              <a:t>Одной из обязанностей персонала офиса регаты является показ зрительных сигналов на официальном флагштоке на берегу с подачей соответствующих звуковых сигналов. Все эти сигналы подаются по распоряжению старшего судьи.</a:t>
            </a:r>
          </a:p>
          <a:p>
            <a:pPr eaLnBrk="1" hangingPunct="1">
              <a:lnSpc>
                <a:spcPct val="90000"/>
              </a:lnSpc>
              <a:defRPr/>
            </a:pPr>
            <a:endParaRPr lang="en-GB" dirty="0" smtClean="0"/>
          </a:p>
          <a:p>
            <a:pPr eaLnBrk="1" hangingPunct="1">
              <a:lnSpc>
                <a:spcPct val="90000"/>
              </a:lnSpc>
              <a:defRPr/>
            </a:pPr>
            <a:r>
              <a:rPr lang="ru-RU" dirty="0" smtClean="0"/>
              <a:t>На многих больших регатах секретариат передает эту работу старшему на берегу. По стандартной практике, только один человек должен заниматься этими сигналами.</a:t>
            </a:r>
          </a:p>
          <a:p>
            <a:pPr eaLnBrk="1" hangingPunct="1">
              <a:lnSpc>
                <a:spcPct val="90000"/>
              </a:lnSpc>
              <a:defRPr/>
            </a:pPr>
            <a:endParaRPr lang="en-GB" dirty="0" smtClean="0"/>
          </a:p>
          <a:p>
            <a:pPr eaLnBrk="1" hangingPunct="1">
              <a:lnSpc>
                <a:spcPct val="90000"/>
              </a:lnSpc>
              <a:defRPr/>
            </a:pPr>
            <a:r>
              <a:rPr lang="ru-RU" dirty="0" smtClean="0"/>
              <a:t>Место расположения официального флагштока должно быть указано в гоночной инструкции и располагаться поблизости от доски официальных объявлений. Желательно иметь в офисе регаты полный набор флагов, но, как минимум, следующие:</a:t>
            </a:r>
          </a:p>
          <a:p>
            <a:pPr eaLnBrk="1" hangingPunct="1">
              <a:lnSpc>
                <a:spcPct val="90000"/>
              </a:lnSpc>
              <a:defRPr/>
            </a:pPr>
            <a:endParaRPr lang="ru-RU" dirty="0" smtClean="0"/>
          </a:p>
          <a:p>
            <a:pPr marL="0" lvl="1" indent="0" eaLnBrk="1" hangingPunct="1">
              <a:lnSpc>
                <a:spcPct val="90000"/>
              </a:lnSpc>
              <a:spcBef>
                <a:spcPts val="0"/>
              </a:spcBef>
              <a:defRPr/>
            </a:pPr>
            <a:r>
              <a:rPr lang="ru-RU" sz="900" dirty="0" smtClean="0">
                <a:latin typeface="Arial" charset="0"/>
              </a:rPr>
              <a:t>Флаги </a:t>
            </a:r>
            <a:r>
              <a:rPr lang="en-GB" sz="900" dirty="0" smtClean="0">
                <a:latin typeface="Arial" charset="0"/>
              </a:rPr>
              <a:t>"A", "H", "L", "N", "Y", "AP", </a:t>
            </a:r>
            <a:r>
              <a:rPr lang="ru-RU" sz="900" dirty="0" smtClean="0">
                <a:latin typeface="Arial" charset="0"/>
              </a:rPr>
              <a:t>цифровые вымпелы </a:t>
            </a:r>
            <a:r>
              <a:rPr lang="en-GB" sz="900" dirty="0" smtClean="0">
                <a:latin typeface="Arial" charset="0"/>
              </a:rPr>
              <a:t>1-6, </a:t>
            </a:r>
            <a:r>
              <a:rPr lang="ru-RU" sz="900" dirty="0" smtClean="0">
                <a:latin typeface="Arial" charset="0"/>
              </a:rPr>
              <a:t>соответствующие флаги классов</a:t>
            </a:r>
            <a:r>
              <a:rPr lang="en-GB" sz="900" dirty="0" smtClean="0">
                <a:latin typeface="Arial" charset="0"/>
              </a:rPr>
              <a:t>; </a:t>
            </a:r>
            <a:r>
              <a:rPr lang="ru-RU" sz="900" dirty="0" smtClean="0">
                <a:latin typeface="Arial" charset="0"/>
              </a:rPr>
              <a:t>устройство для подачи звукового сигнала </a:t>
            </a:r>
            <a:r>
              <a:rPr lang="en-GB" sz="900" dirty="0" smtClean="0">
                <a:latin typeface="Arial" charset="0"/>
              </a:rPr>
              <a:t>(</a:t>
            </a:r>
            <a:r>
              <a:rPr lang="ru-RU" sz="900" dirty="0" smtClean="0">
                <a:latin typeface="Arial" charset="0"/>
              </a:rPr>
              <a:t>горн</a:t>
            </a:r>
            <a:r>
              <a:rPr lang="en-GB" sz="900" dirty="0" smtClean="0">
                <a:latin typeface="Arial" charset="0"/>
              </a:rPr>
              <a:t>)</a:t>
            </a:r>
            <a:r>
              <a:rPr lang="ru-RU" sz="900" dirty="0" smtClean="0">
                <a:latin typeface="Arial" charset="0"/>
              </a:rPr>
              <a:t>.</a:t>
            </a:r>
            <a:endParaRPr lang="en-GB" sz="900"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4CB217E-0992-4AAB-9B54-8FBB91A9E0F0}" type="slidenum">
              <a:rPr lang="en-GB" smtClean="0"/>
              <a:pPr/>
              <a:t>36</a:t>
            </a:fld>
            <a:endParaRPr lang="en-GB" smtClean="0"/>
          </a:p>
        </p:txBody>
      </p:sp>
      <p:sp>
        <p:nvSpPr>
          <p:cNvPr id="106499" name="Rectangle 6"/>
          <p:cNvSpPr>
            <a:spLocks noGrp="1" noChangeArrowheads="1"/>
          </p:cNvSpPr>
          <p:nvPr>
            <p:ph type="ftr" sz="quarter" idx="4"/>
          </p:nvPr>
        </p:nvSpPr>
        <p:spPr>
          <a:noFill/>
        </p:spPr>
        <p:txBody>
          <a:bodyPr/>
          <a:lstStyle/>
          <a:p>
            <a:r>
              <a:rPr lang="en-GB"/>
              <a:t>February 2006 - Regatta Organisation</a:t>
            </a:r>
          </a:p>
        </p:txBody>
      </p:sp>
      <p:sp>
        <p:nvSpPr>
          <p:cNvPr id="10650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199ADFD4-4320-48EA-9E66-67677744B2DB}" type="slidenum">
              <a:rPr lang="en-GB" sz="800">
                <a:latin typeface="Arial" charset="0"/>
              </a:rPr>
              <a:pPr algn="r" defTabSz="942975"/>
              <a:t>36</a:t>
            </a:fld>
            <a:endParaRPr lang="en-GB" sz="800">
              <a:latin typeface="Arial" charset="0"/>
            </a:endParaRPr>
          </a:p>
        </p:txBody>
      </p:sp>
      <p:sp>
        <p:nvSpPr>
          <p:cNvPr id="106501" name="Rectangle 2050"/>
          <p:cNvSpPr>
            <a:spLocks noGrp="1" noRot="1" noChangeAspect="1" noChangeArrowheads="1" noTextEdit="1"/>
          </p:cNvSpPr>
          <p:nvPr>
            <p:ph type="sldImg"/>
          </p:nvPr>
        </p:nvSpPr>
        <p:spPr>
          <a:ln/>
        </p:spPr>
      </p:sp>
      <p:sp>
        <p:nvSpPr>
          <p:cNvPr id="106502" name="Rectangle 2051"/>
          <p:cNvSpPr>
            <a:spLocks noGrp="1" noChangeArrowheads="1"/>
          </p:cNvSpPr>
          <p:nvPr>
            <p:ph type="body" idx="1"/>
          </p:nvPr>
        </p:nvSpPr>
        <p:spPr>
          <a:noFill/>
          <a:ln/>
        </p:spPr>
        <p:txBody>
          <a:bodyPr/>
          <a:lstStyle/>
          <a:p>
            <a:pPr eaLnBrk="1" hangingPunct="1"/>
            <a:r>
              <a:rPr lang="ru-RU" b="1" dirty="0" smtClean="0"/>
              <a:t>«</a:t>
            </a:r>
            <a:r>
              <a:rPr lang="ru-RU" b="1" dirty="0" err="1" smtClean="0"/>
              <a:t>Бэк-офис</a:t>
            </a:r>
            <a:r>
              <a:rPr lang="ru-RU" b="1" dirty="0" smtClean="0"/>
              <a:t>»</a:t>
            </a:r>
            <a:r>
              <a:rPr lang="ru-RU" dirty="0" smtClean="0"/>
              <a:t>, доступ в который следует разрешить только  немногочисленному ключевому персоналу</a:t>
            </a:r>
            <a:r>
              <a:rPr lang="en-GB" dirty="0" smtClean="0"/>
              <a:t>.</a:t>
            </a:r>
            <a:endParaRPr lang="ru-RU" dirty="0" smtClean="0"/>
          </a:p>
          <a:p>
            <a:pPr eaLnBrk="1" hangingPunct="1"/>
            <a:endParaRPr lang="en-GB" dirty="0" smtClean="0"/>
          </a:p>
          <a:p>
            <a:pPr eaLnBrk="1" hangingPunct="1"/>
            <a:r>
              <a:rPr lang="ru-RU" dirty="0" smtClean="0"/>
              <a:t>Здесь, когда требуется, могут совещаться гоночный комитет и представители ассоциаций классов.</a:t>
            </a:r>
          </a:p>
          <a:p>
            <a:pPr eaLnBrk="1" hangingPunct="1"/>
            <a:endParaRPr lang="en-GB" dirty="0" smtClean="0"/>
          </a:p>
          <a:p>
            <a:pPr eaLnBrk="1" hangingPunct="1"/>
            <a:r>
              <a:rPr lang="ru-RU" dirty="0" smtClean="0"/>
              <a:t>Здесь подсчитываются результаты.</a:t>
            </a:r>
          </a:p>
          <a:p>
            <a:pPr eaLnBrk="1" hangingPunct="1"/>
            <a:endParaRPr lang="en-GB" dirty="0" smtClean="0"/>
          </a:p>
          <a:p>
            <a:pPr eaLnBrk="1" hangingPunct="1"/>
            <a:r>
              <a:rPr lang="ru-RU" dirty="0" smtClean="0"/>
              <a:t>Оба офиса следует оборудовать для решения любых административных задач, которые могут возникнуть. В офисе регаты следует иметь всё необходимое, что есть в любом хорошем </a:t>
            </a:r>
            <a:r>
              <a:rPr lang="ru-RU" dirty="0" smtClean="0"/>
              <a:t>офисе: </a:t>
            </a:r>
            <a:r>
              <a:rPr lang="ru-RU" dirty="0" smtClean="0"/>
              <a:t>офисные столы с креслами; компьютеры с офисными программами; шкафы для документов; </a:t>
            </a:r>
            <a:r>
              <a:rPr lang="ru-RU" dirty="0" err="1" smtClean="0"/>
              <a:t>степлеры</a:t>
            </a:r>
            <a:r>
              <a:rPr lang="ru-RU" dirty="0" smtClean="0"/>
              <a:t>; скоросшиватели; дыроколы; карандаши; маркеры; ластики; </a:t>
            </a:r>
            <a:r>
              <a:rPr lang="ru-RU" dirty="0" smtClean="0"/>
              <a:t>линейки; </a:t>
            </a:r>
            <a:r>
              <a:rPr lang="ru-RU" dirty="0" smtClean="0"/>
              <a:t>ножницы; бумагу; клей; блокноты; самоклеящиеся этикетки; папки; сейф; информационную доску; доску для записей и маркеры; кассы для корреспонденции (помеченные буквами алфавита для писем и сообщений); печати и штампы; телефоны; факс; доступ в интернет; телефонный справочник; часы; словари.</a:t>
            </a:r>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6F96A26-EE54-4DBC-9981-39B65357E60E}" type="slidenum">
              <a:rPr lang="en-GB" smtClean="0"/>
              <a:pPr/>
              <a:t>37</a:t>
            </a:fld>
            <a:endParaRPr lang="en-GB" smtClean="0"/>
          </a:p>
        </p:txBody>
      </p:sp>
      <p:sp>
        <p:nvSpPr>
          <p:cNvPr id="107523" name="Rectangle 6"/>
          <p:cNvSpPr>
            <a:spLocks noGrp="1" noChangeArrowheads="1"/>
          </p:cNvSpPr>
          <p:nvPr>
            <p:ph type="ftr" sz="quarter" idx="4"/>
          </p:nvPr>
        </p:nvSpPr>
        <p:spPr>
          <a:noFill/>
        </p:spPr>
        <p:txBody>
          <a:bodyPr/>
          <a:lstStyle/>
          <a:p>
            <a:r>
              <a:rPr lang="en-GB"/>
              <a:t>February 2006 - Regatta Organisation</a:t>
            </a:r>
          </a:p>
        </p:txBody>
      </p:sp>
      <p:sp>
        <p:nvSpPr>
          <p:cNvPr id="10752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AB409950-CC67-4F53-AA37-4B590E63B735}" type="slidenum">
              <a:rPr lang="en-GB" sz="800">
                <a:latin typeface="Arial" charset="0"/>
              </a:rPr>
              <a:pPr algn="r" defTabSz="942975"/>
              <a:t>37</a:t>
            </a:fld>
            <a:endParaRPr lang="en-GB" sz="800">
              <a:latin typeface="Arial" charset="0"/>
            </a:endParaRPr>
          </a:p>
        </p:txBody>
      </p:sp>
      <p:sp>
        <p:nvSpPr>
          <p:cNvPr id="107525" name="Rectangle 1026"/>
          <p:cNvSpPr>
            <a:spLocks noGrp="1" noRot="1" noChangeAspect="1" noChangeArrowheads="1" noTextEdit="1"/>
          </p:cNvSpPr>
          <p:nvPr>
            <p:ph type="sldImg"/>
          </p:nvPr>
        </p:nvSpPr>
        <p:spPr>
          <a:ln/>
        </p:spPr>
      </p:sp>
      <p:sp>
        <p:nvSpPr>
          <p:cNvPr id="102405" name="Rectangle 1027"/>
          <p:cNvSpPr>
            <a:spLocks noGrp="1" noChangeArrowheads="1"/>
          </p:cNvSpPr>
          <p:nvPr>
            <p:ph type="body" idx="1"/>
          </p:nvPr>
        </p:nvSpPr>
        <p:spPr>
          <a:ln/>
        </p:spPr>
        <p:txBody>
          <a:bodyPr>
            <a:normAutofit lnSpcReduction="10000"/>
          </a:bodyPr>
          <a:lstStyle/>
          <a:p>
            <a:pPr eaLnBrk="1" hangingPunct="1">
              <a:defRPr/>
            </a:pPr>
            <a:r>
              <a:rPr lang="ru-RU" sz="900" b="1" dirty="0" smtClean="0"/>
              <a:t>Функции офиса регаты</a:t>
            </a:r>
            <a:endParaRPr lang="en-GB" sz="900" dirty="0" smtClean="0"/>
          </a:p>
          <a:p>
            <a:pPr eaLnBrk="1" hangingPunct="1">
              <a:defRPr/>
            </a:pPr>
            <a:r>
              <a:rPr lang="ru-RU" sz="900" b="1" dirty="0" smtClean="0"/>
              <a:t>Перед регатой</a:t>
            </a:r>
            <a:endParaRPr lang="en-GB" sz="900" b="1" dirty="0" smtClean="0"/>
          </a:p>
          <a:p>
            <a:pPr eaLnBrk="1" hangingPunct="1">
              <a:buFontTx/>
              <a:buChar char="•"/>
              <a:defRPr/>
            </a:pPr>
            <a:r>
              <a:rPr lang="ru-RU" sz="900" dirty="0" smtClean="0"/>
              <a:t>  Прием всех документов, необходимых для регистрации;</a:t>
            </a:r>
            <a:r>
              <a:rPr lang="en-GB" sz="900" dirty="0" smtClean="0"/>
              <a:t> </a:t>
            </a:r>
            <a:r>
              <a:rPr lang="ru-RU" sz="900" dirty="0" smtClean="0"/>
              <a:t>бланки заявок; стартовые взносы.</a:t>
            </a:r>
          </a:p>
          <a:p>
            <a:pPr eaLnBrk="1" hangingPunct="1">
              <a:buFontTx/>
              <a:buChar char="•"/>
              <a:defRPr/>
            </a:pPr>
            <a:r>
              <a:rPr lang="ru-RU" sz="900" dirty="0" smtClean="0"/>
              <a:t>  Подготовка документации, которая должна быть роздана всем сторонам.</a:t>
            </a:r>
          </a:p>
          <a:p>
            <a:pPr eaLnBrk="1" hangingPunct="1">
              <a:buFontTx/>
              <a:buChar char="•"/>
              <a:defRPr/>
            </a:pPr>
            <a:r>
              <a:rPr lang="ru-RU" sz="900" dirty="0" smtClean="0"/>
              <a:t>  Подготовка доски объявлений с официальным разделами для гоночного комитета, протестового комитета, мерительного комитета.</a:t>
            </a:r>
          </a:p>
          <a:p>
            <a:pPr eaLnBrk="1" hangingPunct="1">
              <a:buFontTx/>
              <a:buChar char="•"/>
              <a:defRPr/>
            </a:pPr>
            <a:r>
              <a:rPr lang="ru-RU" sz="900" dirty="0" smtClean="0"/>
              <a:t>  Отдельный раздел для метеорологической информации, общественных мероприятий и других объявлений. </a:t>
            </a:r>
          </a:p>
          <a:p>
            <a:pPr eaLnBrk="1" hangingPunct="1">
              <a:defRPr/>
            </a:pPr>
            <a:endParaRPr lang="en-GB" sz="900" dirty="0" smtClean="0"/>
          </a:p>
          <a:p>
            <a:pPr eaLnBrk="1" hangingPunct="1">
              <a:defRPr/>
            </a:pPr>
            <a:r>
              <a:rPr lang="ru-RU" sz="900" b="1" dirty="0" smtClean="0"/>
              <a:t>В дни, отведенные для обмера и проверки оборудования</a:t>
            </a:r>
            <a:endParaRPr lang="en-GB" sz="900" b="1" dirty="0" smtClean="0"/>
          </a:p>
          <a:p>
            <a:pPr eaLnBrk="1" hangingPunct="1">
              <a:buFontTx/>
              <a:buChar char="•"/>
              <a:defRPr/>
            </a:pPr>
            <a:r>
              <a:rPr lang="ru-RU" sz="900" dirty="0" smtClean="0"/>
              <a:t>  Сделать окончательный список участников; участники обязаны соответствовать всем требованиям и заплатить взносы за участие.</a:t>
            </a:r>
          </a:p>
          <a:p>
            <a:pPr eaLnBrk="1" hangingPunct="1">
              <a:buFontTx/>
              <a:buChar char="•"/>
              <a:defRPr/>
            </a:pPr>
            <a:r>
              <a:rPr lang="ru-RU" sz="900" dirty="0" smtClean="0"/>
              <a:t>  Вывесить на доску официальных объявлений следующие документы: положение о соревновании и гоночную инструкцию; морские карты с указанием зоны дистанции и расстояния до центра этой зоны (зон); изменения гоночной инструкции, если они есть; состав гоночного комитета, протестового комитета, мерительного комитета; список участников; инструкцию по обмеру; расписание контрольного обмера. Регламент использования тренерских катеров, если он применяется.</a:t>
            </a:r>
            <a:r>
              <a:rPr lang="en-GB" sz="900" dirty="0" smtClean="0"/>
              <a:t>  </a:t>
            </a:r>
            <a:endParaRPr lang="ru-RU" sz="900" dirty="0" smtClean="0"/>
          </a:p>
          <a:p>
            <a:pPr eaLnBrk="1" hangingPunct="1">
              <a:defRPr/>
            </a:pPr>
            <a:endParaRPr lang="en-GB" sz="900" dirty="0" smtClean="0"/>
          </a:p>
          <a:p>
            <a:pPr eaLnBrk="1" hangingPunct="1">
              <a:defRPr/>
            </a:pPr>
            <a:r>
              <a:rPr lang="ru-RU" sz="900" b="1" dirty="0" smtClean="0"/>
              <a:t>Аккредитация</a:t>
            </a:r>
            <a:endParaRPr lang="en-GB" sz="900" dirty="0" smtClean="0"/>
          </a:p>
          <a:p>
            <a:pPr eaLnBrk="1" hangingPunct="1">
              <a:buFontTx/>
              <a:buChar char="•"/>
              <a:defRPr/>
            </a:pPr>
            <a:r>
              <a:rPr lang="ru-RU" sz="900" dirty="0" smtClean="0"/>
              <a:t>  Выдать </a:t>
            </a:r>
            <a:r>
              <a:rPr lang="ru-RU" sz="900" dirty="0" err="1" smtClean="0"/>
              <a:t>аккредитационные</a:t>
            </a:r>
            <a:r>
              <a:rPr lang="ru-RU" sz="900" dirty="0" smtClean="0"/>
              <a:t> пропуска всем, кому разрешено находиться в месте проведения соревнования. Могут потребоваться фотографии для пропусков.</a:t>
            </a:r>
            <a:r>
              <a:rPr lang="en-GB" sz="900" dirty="0" smtClean="0"/>
              <a:t>  </a:t>
            </a:r>
            <a:endParaRPr lang="ru-RU" sz="900" dirty="0" smtClean="0"/>
          </a:p>
          <a:p>
            <a:pPr eaLnBrk="1" hangingPunct="1">
              <a:defRPr/>
            </a:pPr>
            <a:endParaRPr lang="en-GB" sz="900" b="1" dirty="0" smtClean="0"/>
          </a:p>
          <a:p>
            <a:pPr eaLnBrk="1" hangingPunct="1">
              <a:defRPr/>
            </a:pPr>
            <a:r>
              <a:rPr lang="ru-RU" sz="900" b="1" dirty="0" smtClean="0"/>
              <a:t>В гоночные дни</a:t>
            </a:r>
            <a:endParaRPr lang="en-GB" sz="900" b="1" dirty="0" smtClean="0"/>
          </a:p>
          <a:p>
            <a:pPr eaLnBrk="1" hangingPunct="1">
              <a:buFontTx/>
              <a:buChar char="•"/>
              <a:defRPr/>
            </a:pPr>
            <a:r>
              <a:rPr lang="ru-RU" sz="900" dirty="0" smtClean="0"/>
              <a:t>  Открывать офис регаты, как минимум за 3,5 часа до первого старта по расписанию.</a:t>
            </a:r>
          </a:p>
          <a:p>
            <a:pPr eaLnBrk="1" hangingPunct="1">
              <a:buFontTx/>
              <a:buChar char="•"/>
              <a:defRPr/>
            </a:pPr>
            <a:r>
              <a:rPr lang="ru-RU" sz="900" dirty="0" smtClean="0"/>
              <a:t>  Вывешивать метеорологическую информацию.</a:t>
            </a:r>
          </a:p>
          <a:p>
            <a:pPr eaLnBrk="1" hangingPunct="1">
              <a:buFontTx/>
              <a:buChar char="•"/>
              <a:defRPr/>
            </a:pPr>
            <a:r>
              <a:rPr lang="ru-RU" sz="900" dirty="0" smtClean="0"/>
              <a:t>  Вывешивать все извещения, изменения и т.п. </a:t>
            </a:r>
            <a:r>
              <a:rPr lang="ru-RU" sz="900" dirty="0" smtClean="0"/>
              <a:t>на </a:t>
            </a:r>
            <a:r>
              <a:rPr lang="ru-RU" sz="900" dirty="0" smtClean="0"/>
              <a:t>доске </a:t>
            </a:r>
            <a:r>
              <a:rPr lang="ru-RU" sz="900" dirty="0" smtClean="0"/>
              <a:t>официальных объявлений</a:t>
            </a:r>
            <a:r>
              <a:rPr lang="ru-RU" sz="900" dirty="0" smtClean="0"/>
              <a:t>.</a:t>
            </a:r>
          </a:p>
          <a:p>
            <a:pPr eaLnBrk="1" hangingPunct="1">
              <a:buFontTx/>
              <a:buChar char="•"/>
              <a:defRPr/>
            </a:pPr>
            <a:r>
              <a:rPr lang="ru-RU" sz="900" dirty="0" smtClean="0"/>
              <a:t>  Подготавливать документацию для гонки, нужную гоночному </a:t>
            </a:r>
            <a:r>
              <a:rPr lang="ru-RU" sz="900" dirty="0" smtClean="0"/>
              <a:t>и </a:t>
            </a:r>
            <a:r>
              <a:rPr lang="ru-RU" sz="900" dirty="0" err="1" smtClean="0"/>
              <a:t>протестовому</a:t>
            </a:r>
            <a:r>
              <a:rPr lang="ru-RU" sz="900" dirty="0" smtClean="0"/>
              <a:t> </a:t>
            </a:r>
            <a:r>
              <a:rPr lang="ru-RU" sz="900" dirty="0" smtClean="0"/>
              <a:t>комитетам.</a:t>
            </a:r>
            <a:endParaRPr lang="ru-RU" sz="900" dirty="0" smtClean="0"/>
          </a:p>
          <a:p>
            <a:pPr eaLnBrk="1" hangingPunct="1">
              <a:buFontTx/>
              <a:buChar char="•"/>
              <a:defRPr/>
            </a:pPr>
            <a:r>
              <a:rPr lang="ru-RU" sz="900" dirty="0" smtClean="0"/>
              <a:t>  Следить за росписями в ведомости о выходе на воду.</a:t>
            </a:r>
          </a:p>
          <a:p>
            <a:pPr eaLnBrk="1" hangingPunct="1">
              <a:buFontTx/>
              <a:buChar char="•"/>
              <a:defRPr/>
            </a:pPr>
            <a:r>
              <a:rPr lang="ru-RU" sz="900" dirty="0" smtClean="0"/>
              <a:t>  Вывешивать предварительные результаты (порядок финиша).</a:t>
            </a:r>
          </a:p>
          <a:p>
            <a:pPr eaLnBrk="1" hangingPunct="1">
              <a:defRPr/>
            </a:pPr>
            <a:endParaRPr lang="en-GB" sz="900" dirty="0" smtClean="0"/>
          </a:p>
          <a:p>
            <a:pPr eaLnBrk="1" hangingPunct="1">
              <a:defRPr/>
            </a:pPr>
            <a:r>
              <a:rPr lang="ru-RU" sz="900" b="1" dirty="0" smtClean="0"/>
              <a:t>По завершении гонок дня</a:t>
            </a:r>
            <a:endParaRPr lang="en-GB" sz="900" b="1" dirty="0" smtClean="0"/>
          </a:p>
          <a:p>
            <a:pPr eaLnBrk="1" hangingPunct="1">
              <a:buFontTx/>
              <a:buChar char="•"/>
              <a:defRPr/>
            </a:pPr>
            <a:r>
              <a:rPr lang="ru-RU" sz="900" dirty="0" smtClean="0"/>
              <a:t>  Вывешивать список </a:t>
            </a:r>
            <a:r>
              <a:rPr lang="ru-RU" sz="900" dirty="0" err="1" smtClean="0"/>
              <a:t>фальстартовавших</a:t>
            </a:r>
            <a:r>
              <a:rPr lang="ru-RU" sz="900" dirty="0" smtClean="0"/>
              <a:t> в каждой гонке каждого класса</a:t>
            </a:r>
          </a:p>
          <a:p>
            <a:pPr eaLnBrk="1" hangingPunct="1">
              <a:buFontTx/>
              <a:buChar char="•"/>
              <a:defRPr/>
            </a:pPr>
            <a:r>
              <a:rPr lang="ru-RU" sz="900" dirty="0" smtClean="0"/>
              <a:t>  Выложить в свободный доступ и принимать (в назначенное время): бланки заявлений о выходе из гонки; бланки заявлений о выполнении штрафных оборотов; бланки протестов; бланки запросов о замене </a:t>
            </a:r>
            <a:r>
              <a:rPr lang="ru-RU" sz="900" dirty="0" err="1" smtClean="0"/>
              <a:t>матчасти</a:t>
            </a:r>
            <a:r>
              <a:rPr lang="ru-RU" sz="900" dirty="0" smtClean="0"/>
              <a:t>.</a:t>
            </a:r>
          </a:p>
          <a:p>
            <a:pPr eaLnBrk="1" hangingPunct="1">
              <a:buFontTx/>
              <a:buChar char="•"/>
              <a:defRPr/>
            </a:pPr>
            <a:r>
              <a:rPr lang="ru-RU" sz="900" dirty="0" smtClean="0"/>
              <a:t>  Следить за росписями в ведомости </a:t>
            </a:r>
            <a:r>
              <a:rPr lang="ru-RU" sz="900" dirty="0" smtClean="0"/>
              <a:t>о</a:t>
            </a:r>
            <a:r>
              <a:rPr lang="ru-RU" sz="900" baseline="0" dirty="0" smtClean="0"/>
              <a:t> </a:t>
            </a:r>
            <a:r>
              <a:rPr lang="ru-RU" sz="900" dirty="0" smtClean="0"/>
              <a:t>возвращении </a:t>
            </a:r>
            <a:r>
              <a:rPr lang="ru-RU" sz="900" dirty="0" smtClean="0"/>
              <a:t>на берег.</a:t>
            </a:r>
          </a:p>
          <a:p>
            <a:pPr eaLnBrk="1" hangingPunct="1">
              <a:buFontTx/>
              <a:buChar char="•"/>
              <a:defRPr/>
            </a:pPr>
            <a:r>
              <a:rPr lang="ru-RU" sz="900" dirty="0" smtClean="0"/>
              <a:t>  Вывешивать расписание рассмотрений протестов.</a:t>
            </a:r>
          </a:p>
          <a:p>
            <a:pPr eaLnBrk="1" hangingPunct="1">
              <a:buFontTx/>
              <a:buChar char="•"/>
              <a:defRPr/>
            </a:pPr>
            <a:r>
              <a:rPr lang="ru-RU" sz="900" dirty="0" smtClean="0"/>
              <a:t>  Подготовить копии протестов для жюри и опротестованных.</a:t>
            </a:r>
          </a:p>
          <a:p>
            <a:pPr eaLnBrk="1" hangingPunct="1">
              <a:buFontTx/>
              <a:buChar char="•"/>
              <a:defRPr/>
            </a:pPr>
            <a:r>
              <a:rPr lang="ru-RU" sz="900" dirty="0" smtClean="0"/>
              <a:t>  Вызывать стороны на рассмотрение, если требуется.</a:t>
            </a:r>
          </a:p>
          <a:p>
            <a:pPr eaLnBrk="1" hangingPunct="1">
              <a:buFontTx/>
              <a:buChar char="•"/>
              <a:defRPr/>
            </a:pPr>
            <a:r>
              <a:rPr lang="ru-RU" sz="900" dirty="0" smtClean="0"/>
              <a:t>  Вывешивать решения по протестам.</a:t>
            </a:r>
          </a:p>
          <a:p>
            <a:pPr eaLnBrk="1" hangingPunct="1">
              <a:buFontTx/>
              <a:buChar char="•"/>
              <a:defRPr/>
            </a:pPr>
            <a:r>
              <a:rPr lang="ru-RU" sz="900" dirty="0" smtClean="0"/>
              <a:t>  Заменять на доске объявлений предварительные результаты исправленными и утвержденными.</a:t>
            </a:r>
          </a:p>
          <a:p>
            <a:pPr eaLnBrk="1" hangingPunct="1">
              <a:buFontTx/>
              <a:buChar char="•"/>
              <a:defRPr/>
            </a:pPr>
            <a:r>
              <a:rPr lang="ru-RU" sz="900" dirty="0" smtClean="0"/>
              <a:t>  Собирать папку с документами по каждой гонке, делать копии для гоночного и протестового комитетов.</a:t>
            </a:r>
          </a:p>
          <a:p>
            <a:pPr eaLnBrk="1" hangingPunct="1">
              <a:buFontTx/>
              <a:buChar char="•"/>
              <a:defRPr/>
            </a:pPr>
            <a:r>
              <a:rPr lang="ru-RU" sz="900" dirty="0" smtClean="0"/>
              <a:t>  Закрывая офис регаты оставлять объявление с указанием времени, когда он будет снова открыт.</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535DF96-AD4D-4E97-A926-1647C18AC804}" type="slidenum">
              <a:rPr lang="en-GB" smtClean="0"/>
              <a:pPr/>
              <a:t>38</a:t>
            </a:fld>
            <a:endParaRPr lang="en-GB" smtClean="0"/>
          </a:p>
        </p:txBody>
      </p:sp>
      <p:sp>
        <p:nvSpPr>
          <p:cNvPr id="108547" name="Rectangle 6"/>
          <p:cNvSpPr>
            <a:spLocks noGrp="1" noChangeArrowheads="1"/>
          </p:cNvSpPr>
          <p:nvPr>
            <p:ph type="ftr" sz="quarter" idx="4"/>
          </p:nvPr>
        </p:nvSpPr>
        <p:spPr>
          <a:noFill/>
        </p:spPr>
        <p:txBody>
          <a:bodyPr/>
          <a:lstStyle/>
          <a:p>
            <a:r>
              <a:rPr lang="en-GB"/>
              <a:t>February 2006 - Regatta Organisation</a:t>
            </a:r>
          </a:p>
        </p:txBody>
      </p:sp>
      <p:sp>
        <p:nvSpPr>
          <p:cNvPr id="10854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E7AA1B0C-F968-448A-B14E-54B895A6F0DB}" type="slidenum">
              <a:rPr lang="en-GB" sz="800">
                <a:latin typeface="Arial" charset="0"/>
              </a:rPr>
              <a:pPr algn="r" defTabSz="942975"/>
              <a:t>38</a:t>
            </a:fld>
            <a:endParaRPr lang="en-GB" sz="800">
              <a:latin typeface="Arial" charset="0"/>
            </a:endParaRPr>
          </a:p>
        </p:txBody>
      </p:sp>
      <p:sp>
        <p:nvSpPr>
          <p:cNvPr id="108549"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ln/>
        </p:spPr>
        <p:txBody>
          <a:bodyPr>
            <a:normAutofit lnSpcReduction="10000"/>
          </a:bodyPr>
          <a:lstStyle/>
          <a:p>
            <a:pPr eaLnBrk="1" hangingPunct="1">
              <a:defRPr/>
            </a:pPr>
            <a:r>
              <a:rPr lang="ru-RU" sz="900" b="1" dirty="0" smtClean="0"/>
              <a:t>Регистрация и информация</a:t>
            </a:r>
            <a:endParaRPr lang="en-GB" sz="900" b="1" dirty="0" smtClean="0"/>
          </a:p>
          <a:p>
            <a:pPr eaLnBrk="1" hangingPunct="1">
              <a:defRPr/>
            </a:pPr>
            <a:r>
              <a:rPr lang="ru-RU" sz="900" dirty="0" smtClean="0"/>
              <a:t>«Фронт-офис» – первое место встречи организаторов и их гостей: участников, тренеров, прессы, зрителей и т.п. Роль работников «</a:t>
            </a:r>
            <a:r>
              <a:rPr lang="ru-RU" sz="900" dirty="0" err="1" smtClean="0"/>
              <a:t>Фронт-офиса</a:t>
            </a:r>
            <a:r>
              <a:rPr lang="ru-RU" sz="900" dirty="0" smtClean="0"/>
              <a:t>» является основополагающей и должна создавать атмосферу профессионализма и доброжелательности. </a:t>
            </a:r>
          </a:p>
          <a:p>
            <a:pPr eaLnBrk="1" hangingPunct="1">
              <a:defRPr/>
            </a:pPr>
            <a:endParaRPr lang="en-GB" sz="900" dirty="0" smtClean="0"/>
          </a:p>
          <a:p>
            <a:pPr eaLnBrk="1" hangingPunct="1">
              <a:defRPr/>
            </a:pPr>
            <a:r>
              <a:rPr lang="ru-RU" sz="900" dirty="0" smtClean="0"/>
              <a:t>Очень важно, чтобы люди, отобранные на эти должности, были по своей природе общительными и дружелюбными.</a:t>
            </a:r>
          </a:p>
          <a:p>
            <a:pPr eaLnBrk="1" hangingPunct="1">
              <a:defRPr/>
            </a:pPr>
            <a:endParaRPr lang="ru-RU" sz="900" dirty="0" smtClean="0"/>
          </a:p>
          <a:p>
            <a:pPr eaLnBrk="1" hangingPunct="1">
              <a:defRPr/>
            </a:pPr>
            <a:r>
              <a:rPr lang="ru-RU" sz="900" dirty="0" smtClean="0"/>
              <a:t>Размер штата зависит от размера и уровня соревнования.</a:t>
            </a:r>
            <a:endParaRPr lang="en-GB" sz="900" dirty="0" smtClean="0"/>
          </a:p>
          <a:p>
            <a:pPr eaLnBrk="1" hangingPunct="1">
              <a:defRPr/>
            </a:pPr>
            <a:endParaRPr lang="en-GB" sz="900" dirty="0" smtClean="0"/>
          </a:p>
          <a:p>
            <a:pPr eaLnBrk="1" hangingPunct="1">
              <a:defRPr/>
            </a:pPr>
            <a:r>
              <a:rPr lang="ru-RU" sz="900" b="1" dirty="0" smtClean="0"/>
              <a:t>Перед регатой</a:t>
            </a:r>
            <a:endParaRPr lang="en-GB" sz="900" b="1" dirty="0" smtClean="0"/>
          </a:p>
          <a:p>
            <a:pPr eaLnBrk="1" hangingPunct="1">
              <a:defRPr/>
            </a:pPr>
            <a:r>
              <a:rPr lang="ru-RU" sz="900" dirty="0" smtClean="0"/>
              <a:t>Соберите следующую информацию:</a:t>
            </a:r>
          </a:p>
          <a:p>
            <a:pPr eaLnBrk="1" hangingPunct="1">
              <a:buFontTx/>
              <a:buChar char="•"/>
              <a:defRPr/>
            </a:pPr>
            <a:r>
              <a:rPr lang="ru-RU" sz="900" dirty="0" smtClean="0"/>
              <a:t>  местные службы: почтовое отделение, отделение милиции (полиции) и т.п. ;</a:t>
            </a:r>
          </a:p>
          <a:p>
            <a:pPr eaLnBrk="1" hangingPunct="1">
              <a:buFontTx/>
              <a:buChar char="•"/>
              <a:defRPr/>
            </a:pPr>
            <a:r>
              <a:rPr lang="ru-RU" sz="900" dirty="0" smtClean="0"/>
              <a:t>  список гостиниц, пансионатов, мотелей, палаточных лагерей (с расценками), ресторанов, баров, дискотек и т.п.;</a:t>
            </a:r>
          </a:p>
          <a:p>
            <a:pPr eaLnBrk="1" hangingPunct="1">
              <a:buFontTx/>
              <a:buChar char="•"/>
              <a:defRPr/>
            </a:pPr>
            <a:r>
              <a:rPr lang="ru-RU" sz="900" dirty="0" smtClean="0"/>
              <a:t>  список сотрудников и участников с контактной информацией (где их можно найти);</a:t>
            </a:r>
          </a:p>
          <a:p>
            <a:pPr eaLnBrk="1" hangingPunct="1">
              <a:buFontTx/>
              <a:buChar char="•"/>
              <a:defRPr/>
            </a:pPr>
            <a:r>
              <a:rPr lang="ru-RU" sz="900" dirty="0" smtClean="0"/>
              <a:t>  список консульств или посольств участвующих стран;</a:t>
            </a:r>
          </a:p>
          <a:p>
            <a:pPr eaLnBrk="1" hangingPunct="1">
              <a:buFontTx/>
              <a:buChar char="•"/>
              <a:defRPr/>
            </a:pPr>
            <a:r>
              <a:rPr lang="ru-RU" sz="900" dirty="0" smtClean="0"/>
              <a:t>  туристические агентства, аренда машин;</a:t>
            </a:r>
          </a:p>
          <a:p>
            <a:pPr eaLnBrk="1" hangingPunct="1">
              <a:buFontTx/>
              <a:buChar char="•"/>
              <a:defRPr/>
            </a:pPr>
            <a:r>
              <a:rPr lang="ru-RU" sz="900" dirty="0" smtClean="0"/>
              <a:t>  таможня;</a:t>
            </a:r>
          </a:p>
          <a:p>
            <a:pPr eaLnBrk="1" hangingPunct="1">
              <a:buFontTx/>
              <a:buChar char="•"/>
              <a:defRPr/>
            </a:pPr>
            <a:r>
              <a:rPr lang="ru-RU" sz="900" dirty="0" smtClean="0"/>
              <a:t>  карта местности с указанием интересующих объектов;</a:t>
            </a:r>
          </a:p>
          <a:p>
            <a:pPr eaLnBrk="1" hangingPunct="1">
              <a:buFontTx/>
              <a:buChar char="•"/>
              <a:defRPr/>
            </a:pPr>
            <a:r>
              <a:rPr lang="ru-RU" sz="900" dirty="0" smtClean="0"/>
              <a:t>  информация о транспорте: аэропорты, вокзалы, автостанции;</a:t>
            </a:r>
          </a:p>
          <a:p>
            <a:pPr eaLnBrk="1" hangingPunct="1">
              <a:buFontTx/>
              <a:buChar char="•"/>
              <a:defRPr/>
            </a:pPr>
            <a:r>
              <a:rPr lang="ru-RU" sz="900" dirty="0" smtClean="0"/>
              <a:t>  телефонные справочники, расписания церковных служб, где купить иностранные газеты, и т.п.</a:t>
            </a:r>
          </a:p>
          <a:p>
            <a:pPr eaLnBrk="1" hangingPunct="1">
              <a:buFontTx/>
              <a:buChar char="-"/>
              <a:defRPr/>
            </a:pPr>
            <a:endParaRPr lang="en-GB" sz="900" dirty="0" smtClean="0"/>
          </a:p>
          <a:p>
            <a:pPr eaLnBrk="1" hangingPunct="1">
              <a:defRPr/>
            </a:pPr>
            <a:r>
              <a:rPr lang="ru-RU" sz="900" b="1" dirty="0" smtClean="0"/>
              <a:t>Для участников</a:t>
            </a:r>
            <a:endParaRPr lang="en-GB" sz="900" b="1" dirty="0" smtClean="0"/>
          </a:p>
          <a:p>
            <a:pPr eaLnBrk="1" hangingPunct="1">
              <a:defRPr/>
            </a:pPr>
            <a:r>
              <a:rPr lang="ru-RU" sz="900" dirty="0" smtClean="0"/>
              <a:t>Подготовьте папки с документацией, </a:t>
            </a:r>
            <a:r>
              <a:rPr lang="ru-RU" sz="900" dirty="0" smtClean="0"/>
              <a:t>включающие </a:t>
            </a:r>
            <a:r>
              <a:rPr lang="ru-RU" sz="900" dirty="0" smtClean="0"/>
              <a:t>следующее:</a:t>
            </a:r>
          </a:p>
          <a:p>
            <a:pPr eaLnBrk="1" hangingPunct="1">
              <a:buFontTx/>
              <a:buChar char="•"/>
              <a:defRPr/>
            </a:pPr>
            <a:r>
              <a:rPr lang="ru-RU" sz="900" dirty="0" smtClean="0"/>
              <a:t>  гоночная инструкция;</a:t>
            </a:r>
          </a:p>
          <a:p>
            <a:pPr eaLnBrk="1" hangingPunct="1">
              <a:buFontTx/>
              <a:buChar char="•"/>
              <a:defRPr/>
            </a:pPr>
            <a:r>
              <a:rPr lang="ru-RU" sz="900" dirty="0" smtClean="0"/>
              <a:t>  информация о погоде и приливах;</a:t>
            </a:r>
          </a:p>
          <a:p>
            <a:pPr eaLnBrk="1" hangingPunct="1">
              <a:buFontTx/>
              <a:buChar char="•"/>
              <a:defRPr/>
            </a:pPr>
            <a:r>
              <a:rPr lang="ru-RU" sz="900" dirty="0" smtClean="0"/>
              <a:t>  почтовые открытки с символикой регаты;</a:t>
            </a:r>
          </a:p>
          <a:p>
            <a:pPr eaLnBrk="1" hangingPunct="1">
              <a:buFontTx/>
              <a:buChar char="•"/>
              <a:defRPr/>
            </a:pPr>
            <a:r>
              <a:rPr lang="ru-RU" sz="900" dirty="0" smtClean="0"/>
              <a:t>  карта местности;</a:t>
            </a:r>
          </a:p>
          <a:p>
            <a:pPr eaLnBrk="1" hangingPunct="1">
              <a:buFontTx/>
              <a:buChar char="•"/>
              <a:defRPr/>
            </a:pPr>
            <a:r>
              <a:rPr lang="ru-RU" sz="900" dirty="0" smtClean="0"/>
              <a:t>  программа общественных мероприятий + билеты на них;</a:t>
            </a:r>
          </a:p>
          <a:p>
            <a:pPr eaLnBrk="1" hangingPunct="1">
              <a:buFontTx/>
              <a:buChar char="•"/>
              <a:defRPr/>
            </a:pPr>
            <a:r>
              <a:rPr lang="ru-RU" sz="900" dirty="0" smtClean="0"/>
              <a:t>  плакат регаты;</a:t>
            </a:r>
          </a:p>
          <a:p>
            <a:pPr eaLnBrk="1" hangingPunct="1">
              <a:buFontTx/>
              <a:buChar char="•"/>
              <a:defRPr/>
            </a:pPr>
            <a:r>
              <a:rPr lang="ru-RU" sz="900" dirty="0" smtClean="0"/>
              <a:t>  талоны на различные услуги;</a:t>
            </a:r>
          </a:p>
          <a:p>
            <a:pPr eaLnBrk="1" hangingPunct="1">
              <a:buFontTx/>
              <a:buChar char="•"/>
              <a:defRPr/>
            </a:pPr>
            <a:r>
              <a:rPr lang="ru-RU" sz="900" dirty="0" smtClean="0"/>
              <a:t>  футболка с символикой регаты;</a:t>
            </a:r>
          </a:p>
          <a:p>
            <a:pPr eaLnBrk="1" hangingPunct="1">
              <a:buFontTx/>
              <a:buChar char="•"/>
              <a:defRPr/>
            </a:pPr>
            <a:r>
              <a:rPr lang="ru-RU" sz="900" dirty="0" smtClean="0"/>
              <a:t>  рекламные материалы.</a:t>
            </a:r>
          </a:p>
          <a:p>
            <a:pPr eaLnBrk="1" hangingPunct="1">
              <a:defRPr/>
            </a:pPr>
            <a:endParaRPr lang="en-GB" sz="900" b="1" dirty="0" smtClean="0"/>
          </a:p>
          <a:p>
            <a:pPr eaLnBrk="1" hangingPunct="1">
              <a:defRPr/>
            </a:pPr>
            <a:r>
              <a:rPr lang="ru-RU" sz="900" b="1" dirty="0" smtClean="0"/>
              <a:t>Для тренеров и руководителей команд</a:t>
            </a:r>
            <a:endParaRPr lang="en-GB" sz="900" b="1" dirty="0" smtClean="0"/>
          </a:p>
          <a:p>
            <a:pPr eaLnBrk="1" hangingPunct="1">
              <a:defRPr/>
            </a:pPr>
            <a:r>
              <a:rPr lang="ru-RU" sz="900" dirty="0" smtClean="0"/>
              <a:t>В дополнение к документации для участников:</a:t>
            </a:r>
          </a:p>
          <a:p>
            <a:pPr eaLnBrk="1" hangingPunct="1">
              <a:buFontTx/>
              <a:buChar char="•"/>
              <a:defRPr/>
            </a:pPr>
            <a:r>
              <a:rPr lang="ru-RU" sz="900" dirty="0" smtClean="0"/>
              <a:t>  расписание собраний;</a:t>
            </a:r>
          </a:p>
          <a:p>
            <a:pPr eaLnBrk="1" hangingPunct="1">
              <a:buFontTx/>
              <a:buChar char="•"/>
              <a:defRPr/>
            </a:pPr>
            <a:r>
              <a:rPr lang="ru-RU" sz="900" dirty="0" smtClean="0"/>
              <a:t>  инструкция по использованию предоставляемых услуг;</a:t>
            </a:r>
          </a:p>
          <a:p>
            <a:pPr eaLnBrk="1" hangingPunct="1">
              <a:buFontTx/>
              <a:buChar char="•"/>
              <a:defRPr/>
            </a:pPr>
            <a:r>
              <a:rPr lang="ru-RU" sz="900" dirty="0" smtClean="0"/>
              <a:t>  карта </a:t>
            </a:r>
            <a:r>
              <a:rPr lang="ru-RU" sz="900" dirty="0" smtClean="0"/>
              <a:t>зоны </a:t>
            </a:r>
            <a:r>
              <a:rPr lang="ru-RU" sz="900" dirty="0" smtClean="0"/>
              <a:t>гонок;</a:t>
            </a:r>
          </a:p>
          <a:p>
            <a:pPr eaLnBrk="1" hangingPunct="1">
              <a:buFontTx/>
              <a:buChar char="•"/>
              <a:defRPr/>
            </a:pPr>
            <a:r>
              <a:rPr lang="ru-RU" sz="900" dirty="0" smtClean="0"/>
              <a:t>  список участников, плюс любая сопутствующая информация.</a:t>
            </a:r>
            <a:r>
              <a:rPr lang="en-GB" sz="900" dirty="0" smtClean="0"/>
              <a:t>  </a:t>
            </a:r>
            <a:endParaRPr lang="ru-RU" sz="9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C3B86D1-F619-4F15-B401-ACF962173461}" type="slidenum">
              <a:rPr lang="en-GB" smtClean="0"/>
              <a:pPr/>
              <a:t>39</a:t>
            </a:fld>
            <a:endParaRPr lang="en-GB" smtClean="0"/>
          </a:p>
        </p:txBody>
      </p:sp>
      <p:sp>
        <p:nvSpPr>
          <p:cNvPr id="109571" name="Rectangle 6"/>
          <p:cNvSpPr>
            <a:spLocks noGrp="1" noChangeArrowheads="1"/>
          </p:cNvSpPr>
          <p:nvPr>
            <p:ph type="ftr" sz="quarter" idx="4"/>
          </p:nvPr>
        </p:nvSpPr>
        <p:spPr>
          <a:noFill/>
        </p:spPr>
        <p:txBody>
          <a:bodyPr/>
          <a:lstStyle/>
          <a:p>
            <a:r>
              <a:rPr lang="en-GB"/>
              <a:t>February 2006 - Regatta Organisation</a:t>
            </a:r>
          </a:p>
        </p:txBody>
      </p:sp>
      <p:sp>
        <p:nvSpPr>
          <p:cNvPr id="10957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CD1E941-AFE2-4FD0-948F-EE1A2E821255}" type="slidenum">
              <a:rPr lang="en-GB" sz="800">
                <a:latin typeface="Arial" charset="0"/>
              </a:rPr>
              <a:pPr algn="r" defTabSz="942975"/>
              <a:t>39</a:t>
            </a:fld>
            <a:endParaRPr lang="en-GB" sz="800">
              <a:latin typeface="Arial" charset="0"/>
            </a:endParaRPr>
          </a:p>
        </p:txBody>
      </p:sp>
      <p:sp>
        <p:nvSpPr>
          <p:cNvPr id="109573"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ln/>
        </p:spPr>
        <p:txBody>
          <a:bodyPr>
            <a:normAutofit fontScale="92500"/>
          </a:bodyPr>
          <a:lstStyle/>
          <a:p>
            <a:pPr eaLnBrk="1" hangingPunct="1">
              <a:defRPr/>
            </a:pPr>
            <a:r>
              <a:rPr lang="ru-RU" b="1" dirty="0" smtClean="0"/>
              <a:t>Метеорология и сводки погоды</a:t>
            </a:r>
            <a:endParaRPr lang="en-GB" b="1" dirty="0" smtClean="0"/>
          </a:p>
          <a:p>
            <a:pPr eaLnBrk="1" hangingPunct="1">
              <a:defRPr/>
            </a:pPr>
            <a:r>
              <a:rPr lang="ru-RU" dirty="0" smtClean="0"/>
              <a:t>Важность этого раздела зависит от типа и уровня соревнования и типа зоны (зон) гонок. Это в основном относится к зонам гонок, которые не очень хорошо известны и опробованы, когда участникам требуется помощь организаторов в виде подробной информацией о местных погодных условиях.</a:t>
            </a:r>
          </a:p>
          <a:p>
            <a:pPr eaLnBrk="1" hangingPunct="1">
              <a:defRPr/>
            </a:pPr>
            <a:endParaRPr lang="en-GB" dirty="0" smtClean="0"/>
          </a:p>
          <a:p>
            <a:pPr eaLnBrk="1" hangingPunct="1">
              <a:defRPr/>
            </a:pPr>
            <a:r>
              <a:rPr lang="ru-RU" dirty="0" smtClean="0"/>
              <a:t>Рекомендуется включать метеорологические данные в положение о соревнованиях.</a:t>
            </a:r>
          </a:p>
          <a:p>
            <a:pPr eaLnBrk="1" hangingPunct="1">
              <a:defRPr/>
            </a:pPr>
            <a:endParaRPr lang="en-GB" dirty="0" smtClean="0"/>
          </a:p>
          <a:p>
            <a:pPr eaLnBrk="1" hangingPunct="1">
              <a:defRPr/>
            </a:pPr>
            <a:r>
              <a:rPr lang="ru-RU" b="1" dirty="0" smtClean="0"/>
              <a:t>Во время соревнования</a:t>
            </a:r>
            <a:r>
              <a:rPr lang="ru-RU" dirty="0" smtClean="0"/>
              <a:t> следует привлекать для составления ежедневных сводок погоды специалиста-метеоролога либо местную или национальную метеослужбу. Такие ежедневные метеосводки должны вывешиваться в соответствующем разделе доски официальных объявлений, как </a:t>
            </a:r>
            <a:r>
              <a:rPr lang="ru-RU" dirty="0" smtClean="0"/>
              <a:t>минимум, </a:t>
            </a:r>
            <a:r>
              <a:rPr lang="ru-RU" dirty="0" smtClean="0"/>
              <a:t>за три часа до </a:t>
            </a:r>
            <a:r>
              <a:rPr lang="ru-RU" dirty="0" smtClean="0"/>
              <a:t>сигнала «Подготовительный». </a:t>
            </a:r>
            <a:r>
              <a:rPr lang="ru-RU" dirty="0" smtClean="0"/>
              <a:t>Важно сохранять на доске сводки за предыдущие дни, чтобы можно было отслеживать, как минимум, изменения атмосферного давления.</a:t>
            </a:r>
          </a:p>
          <a:p>
            <a:pPr eaLnBrk="1" hangingPunct="1">
              <a:defRPr/>
            </a:pPr>
            <a:endParaRPr lang="en-GB" dirty="0" smtClean="0"/>
          </a:p>
          <a:p>
            <a:pPr eaLnBrk="1" hangingPunct="1">
              <a:defRPr/>
            </a:pPr>
            <a:r>
              <a:rPr lang="ru-RU" b="1" dirty="0" smtClean="0"/>
              <a:t>Инструктажи</a:t>
            </a:r>
            <a:endParaRPr lang="en-GB" b="1" dirty="0" smtClean="0"/>
          </a:p>
          <a:p>
            <a:pPr eaLnBrk="1" hangingPunct="1">
              <a:defRPr/>
            </a:pPr>
            <a:r>
              <a:rPr lang="ru-RU" dirty="0" smtClean="0"/>
              <a:t>На крупных соревнованиях рекомендуется проводить два ежедневных коротких инструктажа (брифинга):</a:t>
            </a:r>
          </a:p>
          <a:p>
            <a:pPr marL="228600" indent="-228600" eaLnBrk="1" hangingPunct="1">
              <a:buFontTx/>
              <a:buAutoNum type="arabicPeriod"/>
              <a:defRPr/>
            </a:pPr>
            <a:r>
              <a:rPr lang="ru-RU" dirty="0" smtClean="0"/>
              <a:t>Один для гоночного комитета перед выходом на воду, давая подробный прогноз для района гонок.</a:t>
            </a:r>
          </a:p>
          <a:p>
            <a:pPr marL="228600" indent="-228600" eaLnBrk="1" hangingPunct="1">
              <a:buFontTx/>
              <a:buAutoNum type="arabicPeriod"/>
              <a:defRPr/>
            </a:pPr>
            <a:r>
              <a:rPr lang="ru-RU" dirty="0" smtClean="0"/>
              <a:t>Второй, такого же содержания, для участников и/или тренеров, как минимум за 2 часа до старта.</a:t>
            </a:r>
            <a:endParaRPr lang="en-GB" dirty="0" smtClean="0"/>
          </a:p>
          <a:p>
            <a:pPr eaLnBrk="1" hangingPunct="1">
              <a:defRPr/>
            </a:pPr>
            <a:endParaRPr lang="en-GB" dirty="0" smtClean="0"/>
          </a:p>
          <a:p>
            <a:pPr eaLnBrk="1" hangingPunct="1">
              <a:defRPr/>
            </a:pPr>
            <a:r>
              <a:rPr lang="ru-RU" dirty="0" smtClean="0"/>
              <a:t>Характер информации, сообщаемой на инструктаже, зависит от типа гонок и типа участвующих яхт. Первый набор данных показывает, что должны заблаговременно знать национальная организация или ассоциация класса, желательно включать эти данные в положение о соревновании. Во втором списке указаны данные, которые следует предоставлять ежедневно с начала регаты.</a:t>
            </a:r>
          </a:p>
          <a:p>
            <a:pPr eaLnBrk="1" hangingPunct="1">
              <a:defRPr/>
            </a:pPr>
            <a:endParaRPr lang="en-GB" dirty="0" smtClean="0"/>
          </a:p>
          <a:p>
            <a:pPr eaLnBrk="1" hangingPunct="1">
              <a:defRPr/>
            </a:pPr>
            <a:r>
              <a:rPr lang="ru-RU" u="sng" dirty="0" smtClean="0"/>
              <a:t>Данные, которые следует предоставить заранее:</a:t>
            </a:r>
          </a:p>
          <a:p>
            <a:pPr eaLnBrk="1" hangingPunct="1">
              <a:defRPr/>
            </a:pPr>
            <a:endParaRPr lang="ru-RU" dirty="0" smtClean="0"/>
          </a:p>
          <a:p>
            <a:pPr eaLnBrk="1" hangingPunct="1">
              <a:defRPr/>
            </a:pPr>
            <a:r>
              <a:rPr lang="ru-RU" dirty="0" smtClean="0"/>
              <a:t>ознакомительное описание;	климатические данные;</a:t>
            </a:r>
          </a:p>
          <a:p>
            <a:pPr eaLnBrk="1" hangingPunct="1">
              <a:defRPr/>
            </a:pPr>
            <a:r>
              <a:rPr lang="ru-RU" dirty="0" smtClean="0"/>
              <a:t>ежедневные температуры, макс., мин. и средняя;	сезонность осадков;</a:t>
            </a:r>
          </a:p>
          <a:p>
            <a:pPr eaLnBrk="1" hangingPunct="1">
              <a:defRPr/>
            </a:pPr>
            <a:r>
              <a:rPr lang="ru-RU" dirty="0" smtClean="0"/>
              <a:t>осадки - видимость;	влажность – атм. давление;</a:t>
            </a:r>
          </a:p>
          <a:p>
            <a:pPr eaLnBrk="1" hangingPunct="1">
              <a:defRPr/>
            </a:pPr>
            <a:r>
              <a:rPr lang="ru-RU" dirty="0" smtClean="0"/>
              <a:t>солнечные дни – интенсивность излучения;	температура;</a:t>
            </a:r>
          </a:p>
          <a:p>
            <a:pPr eaLnBrk="1" hangingPunct="1">
              <a:defRPr/>
            </a:pPr>
            <a:r>
              <a:rPr lang="ru-RU" dirty="0" smtClean="0"/>
              <a:t>видимость при тумане;	местные ветра;</a:t>
            </a:r>
          </a:p>
          <a:p>
            <a:pPr eaLnBrk="1" hangingPunct="1">
              <a:defRPr/>
            </a:pPr>
            <a:r>
              <a:rPr lang="ru-RU" dirty="0" smtClean="0"/>
              <a:t>динамика господствующих ветров – частота и продолжительность, распределение по направлениям.	</a:t>
            </a:r>
          </a:p>
          <a:p>
            <a:pPr eaLnBrk="1" hangingPunct="1">
              <a:defRPr/>
            </a:pPr>
            <a:endParaRPr lang="en-GB" dirty="0" smtClean="0"/>
          </a:p>
          <a:p>
            <a:pPr eaLnBrk="1" hangingPunct="1">
              <a:defRPr/>
            </a:pPr>
            <a:r>
              <a:rPr lang="ru-RU" u="sng" dirty="0" smtClean="0"/>
              <a:t>Данные, которые следует предоставлять в течение регаты:</a:t>
            </a:r>
          </a:p>
          <a:p>
            <a:pPr eaLnBrk="1" hangingPunct="1">
              <a:defRPr/>
            </a:pPr>
            <a:r>
              <a:rPr lang="ru-RU" dirty="0" smtClean="0"/>
              <a:t>(свежая информация может быть доступна на местном погодном сайте)</a:t>
            </a:r>
          </a:p>
          <a:p>
            <a:pPr eaLnBrk="1" hangingPunct="1">
              <a:defRPr/>
            </a:pPr>
            <a:endParaRPr lang="en-GB" dirty="0" smtClean="0"/>
          </a:p>
          <a:p>
            <a:pPr eaLnBrk="1" hangingPunct="1">
              <a:defRPr/>
            </a:pPr>
            <a:r>
              <a:rPr lang="ru-RU" dirty="0" smtClean="0"/>
              <a:t>температура;		относительная  влажность;</a:t>
            </a:r>
          </a:p>
          <a:p>
            <a:pPr eaLnBrk="1" hangingPunct="1">
              <a:defRPr/>
            </a:pPr>
            <a:r>
              <a:rPr lang="ru-RU" dirty="0" smtClean="0"/>
              <a:t>видимость;		ветер, направление и сила;</a:t>
            </a:r>
          </a:p>
          <a:p>
            <a:pPr eaLnBrk="1" hangingPunct="1">
              <a:defRPr/>
            </a:pPr>
            <a:r>
              <a:rPr lang="ru-RU" dirty="0" smtClean="0"/>
              <a:t>карта атм. давления на уровне моря и на высоте 500 м</a:t>
            </a:r>
            <a:r>
              <a:rPr lang="en-GB" dirty="0" smtClean="0"/>
              <a:t>;</a:t>
            </a:r>
          </a:p>
          <a:p>
            <a:pPr eaLnBrk="1" hangingPunct="1">
              <a:defRPr/>
            </a:pPr>
            <a:r>
              <a:rPr lang="ru-RU" dirty="0" smtClean="0"/>
              <a:t>ежедневный прогноз погоды</a:t>
            </a:r>
            <a:r>
              <a:rPr lang="en-GB" dirty="0" smtClean="0"/>
              <a:t>.</a:t>
            </a:r>
          </a:p>
          <a:p>
            <a:pPr eaLnBrk="1" hangingPunct="1">
              <a:defRPr/>
            </a:pPr>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496C7EA-D5C7-43EB-A8EF-71FBAE97C55A}" type="slidenum">
              <a:rPr lang="en-GB" smtClean="0"/>
              <a:pPr/>
              <a:t>4</a:t>
            </a:fld>
            <a:endParaRPr lang="en-GB" smtClean="0"/>
          </a:p>
        </p:txBody>
      </p:sp>
      <p:sp>
        <p:nvSpPr>
          <p:cNvPr id="73731" name="Rectangle 6"/>
          <p:cNvSpPr>
            <a:spLocks noGrp="1" noChangeArrowheads="1"/>
          </p:cNvSpPr>
          <p:nvPr>
            <p:ph type="ftr" sz="quarter" idx="4"/>
          </p:nvPr>
        </p:nvSpPr>
        <p:spPr>
          <a:noFill/>
        </p:spPr>
        <p:txBody>
          <a:bodyPr/>
          <a:lstStyle/>
          <a:p>
            <a:r>
              <a:rPr lang="en-GB"/>
              <a:t>February 2006 - Regatta Organisation</a:t>
            </a:r>
          </a:p>
        </p:txBody>
      </p:sp>
      <p:sp>
        <p:nvSpPr>
          <p:cNvPr id="7373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84877FC5-B222-41F0-B8BD-A7DA1EC7ECA5}" type="slidenum">
              <a:rPr lang="en-GB" sz="800">
                <a:latin typeface="Arial" charset="0"/>
              </a:rPr>
              <a:pPr algn="r" defTabSz="942975"/>
              <a:t>4</a:t>
            </a:fld>
            <a:endParaRPr lang="en-GB" sz="800">
              <a:latin typeface="Arial" charset="0"/>
            </a:endParaRPr>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r>
              <a:rPr lang="ru-RU" b="1" dirty="0" smtClean="0"/>
              <a:t>Четыре вопроса</a:t>
            </a:r>
            <a:endParaRPr lang="en-GB" dirty="0" smtClean="0"/>
          </a:p>
          <a:p>
            <a:pPr eaLnBrk="1" hangingPunct="1"/>
            <a:r>
              <a:rPr lang="ru-RU" dirty="0" smtClean="0"/>
              <a:t>Перед принятием решения о проведении </a:t>
            </a:r>
            <a:r>
              <a:rPr lang="ru-RU" dirty="0" smtClean="0"/>
              <a:t>соревнования </a:t>
            </a:r>
            <a:r>
              <a:rPr lang="ru-RU" dirty="0" smtClean="0"/>
              <a:t>клубу, который организует регату, требуется некоторая информация. На основании этой информации клуб решает – способен он провести эту регату или нет. </a:t>
            </a:r>
            <a:endParaRPr lang="en-GB" dirty="0" smtClean="0"/>
          </a:p>
          <a:p>
            <a:pPr eaLnBrk="1" hangingPunct="1"/>
            <a:endParaRPr lang="ru-RU" dirty="0" smtClean="0"/>
          </a:p>
          <a:p>
            <a:pPr eaLnBrk="1" hangingPunct="1"/>
            <a:r>
              <a:rPr lang="ru-RU" dirty="0" smtClean="0"/>
              <a:t>Необходимо ответить на четыре вопроса</a:t>
            </a:r>
            <a:r>
              <a:rPr lang="en-GB" dirty="0" smtClean="0"/>
              <a:t>:</a:t>
            </a:r>
          </a:p>
          <a:p>
            <a:pPr eaLnBrk="1" hangingPunct="1"/>
            <a:endParaRPr lang="en-GB" dirty="0" smtClean="0"/>
          </a:p>
          <a:p>
            <a:pPr eaLnBrk="1" hangingPunct="1"/>
            <a:r>
              <a:rPr lang="ru-RU" b="1" dirty="0" smtClean="0"/>
              <a:t>Что </a:t>
            </a:r>
            <a:r>
              <a:rPr lang="ru-RU" dirty="0" smtClean="0"/>
              <a:t>это за соревнование</a:t>
            </a:r>
            <a:r>
              <a:rPr lang="en-GB" dirty="0" smtClean="0"/>
              <a:t>?</a:t>
            </a:r>
          </a:p>
          <a:p>
            <a:pPr eaLnBrk="1" hangingPunct="1"/>
            <a:r>
              <a:rPr lang="ru-RU" dirty="0" smtClean="0"/>
              <a:t>Его статус, количество участников</a:t>
            </a:r>
            <a:r>
              <a:rPr lang="en-GB" dirty="0" smtClean="0"/>
              <a:t>, </a:t>
            </a:r>
            <a:r>
              <a:rPr lang="ru-RU" dirty="0" smtClean="0"/>
              <a:t>продолжительность</a:t>
            </a:r>
            <a:r>
              <a:rPr lang="en-GB" dirty="0" smtClean="0"/>
              <a:t>.</a:t>
            </a:r>
          </a:p>
          <a:p>
            <a:pPr eaLnBrk="1" hangingPunct="1"/>
            <a:endParaRPr lang="en-GB" dirty="0" smtClean="0"/>
          </a:p>
          <a:p>
            <a:pPr eaLnBrk="1" hangingPunct="1"/>
            <a:r>
              <a:rPr lang="ru-RU" b="1" dirty="0" smtClean="0"/>
              <a:t>Где </a:t>
            </a:r>
            <a:r>
              <a:rPr lang="ru-RU" dirty="0" smtClean="0"/>
              <a:t>оно проводится</a:t>
            </a:r>
            <a:r>
              <a:rPr lang="en-GB" dirty="0" smtClean="0"/>
              <a:t>?</a:t>
            </a:r>
          </a:p>
          <a:p>
            <a:pPr eaLnBrk="1" hangingPunct="1"/>
            <a:r>
              <a:rPr lang="ru-RU" dirty="0" smtClean="0"/>
              <a:t>Установив статус регаты</a:t>
            </a:r>
            <a:r>
              <a:rPr lang="en-GB" dirty="0" smtClean="0"/>
              <a:t>, </a:t>
            </a:r>
            <a:r>
              <a:rPr lang="ru-RU" dirty="0" smtClean="0"/>
              <a:t>можно начать </a:t>
            </a:r>
            <a:r>
              <a:rPr lang="ru-RU" dirty="0" smtClean="0"/>
              <a:t>поиск подходящего места с соответствующей береговой инфраструктурой и достаточным размером акватории</a:t>
            </a:r>
            <a:r>
              <a:rPr lang="en-GB" dirty="0" smtClean="0"/>
              <a:t>.</a:t>
            </a:r>
          </a:p>
          <a:p>
            <a:pPr eaLnBrk="1" hangingPunct="1"/>
            <a:endParaRPr lang="en-GB" dirty="0" smtClean="0"/>
          </a:p>
          <a:p>
            <a:pPr eaLnBrk="1" hangingPunct="1"/>
            <a:r>
              <a:rPr lang="ru-RU" b="1" dirty="0" smtClean="0"/>
              <a:t>Когда </a:t>
            </a:r>
            <a:r>
              <a:rPr lang="ru-RU" dirty="0" smtClean="0"/>
              <a:t>оно проводится</a:t>
            </a:r>
            <a:r>
              <a:rPr lang="en-GB" dirty="0" smtClean="0"/>
              <a:t>?</a:t>
            </a:r>
          </a:p>
          <a:p>
            <a:pPr eaLnBrk="1" hangingPunct="1"/>
            <a:r>
              <a:rPr lang="ru-RU" dirty="0" smtClean="0"/>
              <a:t>Время проведения соревнования может сильно зависеть от ветровых условий, приливов и ограниченных условий на берегу</a:t>
            </a:r>
            <a:r>
              <a:rPr lang="en-GB" dirty="0" smtClean="0"/>
              <a:t>.</a:t>
            </a:r>
          </a:p>
          <a:p>
            <a:pPr eaLnBrk="1" hangingPunct="1"/>
            <a:endParaRPr lang="en-GB" dirty="0" smtClean="0"/>
          </a:p>
          <a:p>
            <a:pPr eaLnBrk="1" hangingPunct="1"/>
            <a:r>
              <a:rPr lang="ru-RU" b="1" dirty="0" smtClean="0"/>
              <a:t>Как </a:t>
            </a:r>
            <a:r>
              <a:rPr lang="ru-RU" dirty="0" smtClean="0"/>
              <a:t>организовано соревнование</a:t>
            </a:r>
            <a:r>
              <a:rPr lang="en-GB" dirty="0" smtClean="0"/>
              <a:t>?</a:t>
            </a:r>
          </a:p>
          <a:p>
            <a:pPr eaLnBrk="1" hangingPunct="1"/>
            <a:r>
              <a:rPr lang="ru-RU" dirty="0" smtClean="0"/>
              <a:t>Ответив на указанные выше три вопроса, становится возможным собрать Оргкомитет и направить его усилия на организацию и проведение соревнования.</a:t>
            </a:r>
            <a:endParaRPr lang="en-GB"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4EA281A-5E2B-44EF-BEBA-9BADE55482B6}" type="slidenum">
              <a:rPr lang="en-GB" smtClean="0"/>
              <a:pPr/>
              <a:t>40</a:t>
            </a:fld>
            <a:endParaRPr lang="en-GB" smtClean="0"/>
          </a:p>
        </p:txBody>
      </p:sp>
      <p:sp>
        <p:nvSpPr>
          <p:cNvPr id="110595" name="Rectangle 6"/>
          <p:cNvSpPr>
            <a:spLocks noGrp="1" noChangeArrowheads="1"/>
          </p:cNvSpPr>
          <p:nvPr>
            <p:ph type="ftr" sz="quarter" idx="4"/>
          </p:nvPr>
        </p:nvSpPr>
        <p:spPr>
          <a:noFill/>
        </p:spPr>
        <p:txBody>
          <a:bodyPr/>
          <a:lstStyle/>
          <a:p>
            <a:r>
              <a:rPr lang="en-GB"/>
              <a:t>February 2006 - Regatta Organisation</a:t>
            </a:r>
          </a:p>
        </p:txBody>
      </p:sp>
      <p:sp>
        <p:nvSpPr>
          <p:cNvPr id="11059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26B18882-527A-4B4A-8F98-7FE10E791EF9}" type="slidenum">
              <a:rPr lang="en-GB" sz="800">
                <a:latin typeface="Arial" charset="0"/>
              </a:rPr>
              <a:pPr algn="r" defTabSz="942975"/>
              <a:t>40</a:t>
            </a:fld>
            <a:endParaRPr lang="en-GB" sz="800">
              <a:latin typeface="Arial" charset="0"/>
            </a:endParaRPr>
          </a:p>
        </p:txBody>
      </p:sp>
      <p:sp>
        <p:nvSpPr>
          <p:cNvPr id="110597" name="Rectangle 2"/>
          <p:cNvSpPr>
            <a:spLocks noGrp="1" noRot="1" noChangeAspect="1" noChangeArrowheads="1" noTextEdit="1"/>
          </p:cNvSpPr>
          <p:nvPr>
            <p:ph type="sldImg"/>
          </p:nvPr>
        </p:nvSpPr>
        <p:spPr>
          <a:ln/>
        </p:spPr>
      </p:sp>
      <p:sp>
        <p:nvSpPr>
          <p:cNvPr id="110598" name="Rectangle 3"/>
          <p:cNvSpPr>
            <a:spLocks noGrp="1" noChangeArrowheads="1"/>
          </p:cNvSpPr>
          <p:nvPr>
            <p:ph type="body" idx="1"/>
          </p:nvPr>
        </p:nvSpPr>
        <p:spPr>
          <a:noFill/>
          <a:ln/>
        </p:spPr>
        <p:txBody>
          <a:bodyPr/>
          <a:lstStyle/>
          <a:p>
            <a:pPr eaLnBrk="1" hangingPunct="1"/>
            <a:r>
              <a:rPr lang="ru-RU" b="1" dirty="0" smtClean="0"/>
              <a:t>Зона гонок </a:t>
            </a:r>
            <a:r>
              <a:rPr lang="en-GB" b="1" dirty="0" smtClean="0"/>
              <a:t>– </a:t>
            </a:r>
            <a:r>
              <a:rPr lang="ru-RU" dirty="0" smtClean="0"/>
              <a:t>морские данные</a:t>
            </a:r>
            <a:endParaRPr lang="en-GB" dirty="0" smtClean="0"/>
          </a:p>
          <a:p>
            <a:pPr eaLnBrk="1" hangingPunct="1"/>
            <a:endParaRPr lang="en-GB" b="1" dirty="0" smtClean="0"/>
          </a:p>
          <a:p>
            <a:pPr eaLnBrk="1" hangingPunct="1"/>
            <a:r>
              <a:rPr lang="ru-RU" dirty="0" smtClean="0"/>
              <a:t>Очень важно предоставить местную карту или схему, показывающую зоны дистанции.</a:t>
            </a:r>
          </a:p>
          <a:p>
            <a:pPr eaLnBrk="1" hangingPunct="1"/>
            <a:endParaRPr lang="ru-RU" dirty="0" smtClean="0"/>
          </a:p>
          <a:p>
            <a:pPr eaLnBrk="1" hangingPunct="1"/>
            <a:r>
              <a:rPr lang="ru-RU" dirty="0" smtClean="0"/>
              <a:t>Также следует заранее опубликовать таблицы приливов, если они применимы, включающие время полной и малой воды и </a:t>
            </a:r>
            <a:r>
              <a:rPr lang="ru-RU" dirty="0" err="1" smtClean="0"/>
              <a:t>выс</a:t>
            </a:r>
            <a:r>
              <a:rPr lang="el-GR" dirty="0" smtClean="0"/>
              <a:t>ό</a:t>
            </a:r>
            <a:r>
              <a:rPr lang="ru-RU" dirty="0" smtClean="0"/>
              <a:t>ты приливов.</a:t>
            </a:r>
            <a:endParaRPr lang="en-GB" dirty="0" smtClean="0"/>
          </a:p>
          <a:p>
            <a:pPr eaLnBrk="1" hangingPunct="1"/>
            <a:endParaRPr lang="en-GB" dirty="0" smtClean="0"/>
          </a:p>
          <a:p>
            <a:pPr eaLnBrk="1" hangingPunct="1"/>
            <a:r>
              <a:rPr lang="ru-RU" dirty="0" smtClean="0"/>
              <a:t>Если есть соответствующая информация, то следует указать на карте силу и направление течений.</a:t>
            </a:r>
          </a:p>
          <a:p>
            <a:pPr eaLnBrk="1" hangingPunct="1"/>
            <a:endParaRPr lang="en-GB" dirty="0" smtClean="0"/>
          </a:p>
          <a:p>
            <a:pPr eaLnBrk="1" hangingPunct="1"/>
            <a:r>
              <a:rPr lang="ru-RU" dirty="0" smtClean="0"/>
              <a:t>Температура воды является важным фактором для участников. Эта информация позволяет им правильно подобрать одежду, подходящую к гоночным условиям.</a:t>
            </a:r>
          </a:p>
          <a:p>
            <a:pPr eaLnBrk="1" hangingPunct="1"/>
            <a:endParaRPr lang="en-GB" dirty="0" smtClean="0"/>
          </a:p>
          <a:p>
            <a:pPr eaLnBrk="1" hangingPunct="1"/>
            <a:r>
              <a:rPr lang="ru-RU" dirty="0" smtClean="0"/>
              <a:t>Также помогут участникам советы о том, какое состояние моря наиболее вероятно при определенных направлениях ветра.</a:t>
            </a:r>
          </a:p>
          <a:p>
            <a:pPr eaLnBrk="1" hangingPunct="1"/>
            <a:endParaRPr lang="en-GB" dirty="0" smtClean="0"/>
          </a:p>
          <a:p>
            <a:pPr eaLnBrk="1" hangingPunct="1"/>
            <a:r>
              <a:rPr lang="ru-RU" dirty="0" smtClean="0"/>
              <a:t>Большая часть этой информации понадобится главному судье заблаговременно, особенно, как это часто случается, по п.25 Регламента </a:t>
            </a:r>
            <a:r>
              <a:rPr lang="en-US" dirty="0" smtClean="0"/>
              <a:t>ISAF</a:t>
            </a:r>
            <a:r>
              <a:rPr lang="ru-RU" dirty="0" smtClean="0"/>
              <a:t>, </a:t>
            </a:r>
            <a:r>
              <a:rPr lang="ru-RU" dirty="0" smtClean="0"/>
              <a:t>когда назначенный главный судья не является местным жителем.</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6A2C806-A984-4F4E-AB26-6384ED02C925}" type="slidenum">
              <a:rPr lang="en-GB" smtClean="0"/>
              <a:pPr/>
              <a:t>41</a:t>
            </a:fld>
            <a:endParaRPr lang="en-GB" smtClean="0"/>
          </a:p>
        </p:txBody>
      </p:sp>
      <p:sp>
        <p:nvSpPr>
          <p:cNvPr id="111619" name="Rectangle 6"/>
          <p:cNvSpPr>
            <a:spLocks noGrp="1" noChangeArrowheads="1"/>
          </p:cNvSpPr>
          <p:nvPr>
            <p:ph type="ftr" sz="quarter" idx="4"/>
          </p:nvPr>
        </p:nvSpPr>
        <p:spPr>
          <a:noFill/>
        </p:spPr>
        <p:txBody>
          <a:bodyPr/>
          <a:lstStyle/>
          <a:p>
            <a:r>
              <a:rPr lang="en-GB"/>
              <a:t>February 2006 - Regatta Organisation</a:t>
            </a:r>
          </a:p>
        </p:txBody>
      </p:sp>
      <p:sp>
        <p:nvSpPr>
          <p:cNvPr id="11162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BD6E822-E457-4050-BF02-6220092C86CC}" type="slidenum">
              <a:rPr lang="en-GB" sz="800">
                <a:latin typeface="Arial" charset="0"/>
              </a:rPr>
              <a:pPr algn="r" defTabSz="942975"/>
              <a:t>41</a:t>
            </a:fld>
            <a:endParaRPr lang="en-GB" sz="800">
              <a:latin typeface="Arial" charset="0"/>
            </a:endParaRPr>
          </a:p>
        </p:txBody>
      </p:sp>
      <p:sp>
        <p:nvSpPr>
          <p:cNvPr id="111621" name="Rectangle 2"/>
          <p:cNvSpPr>
            <a:spLocks noGrp="1" noRot="1" noChangeAspect="1" noChangeArrowheads="1" noTextEdit="1"/>
          </p:cNvSpPr>
          <p:nvPr>
            <p:ph type="sldImg"/>
          </p:nvPr>
        </p:nvSpPr>
        <p:spPr>
          <a:ln/>
        </p:spPr>
      </p:sp>
      <p:sp>
        <p:nvSpPr>
          <p:cNvPr id="111622" name="Rectangle 3"/>
          <p:cNvSpPr>
            <a:spLocks noGrp="1" noChangeArrowheads="1"/>
          </p:cNvSpPr>
          <p:nvPr>
            <p:ph type="body" idx="1"/>
          </p:nvPr>
        </p:nvSpPr>
        <p:spPr>
          <a:noFill/>
          <a:ln/>
        </p:spPr>
        <p:txBody>
          <a:bodyPr/>
          <a:lstStyle/>
          <a:p>
            <a:pPr eaLnBrk="1" hangingPunct="1"/>
            <a:r>
              <a:rPr lang="ru-RU" b="1" smtClean="0"/>
              <a:t>Перед первой гонкой регаты</a:t>
            </a:r>
            <a:endParaRPr lang="en-GB" b="1" smtClean="0"/>
          </a:p>
          <a:p>
            <a:pPr eaLnBrk="1" hangingPunct="1"/>
            <a:r>
              <a:rPr lang="ru-RU" smtClean="0"/>
              <a:t>Соберите все возможные данные: бланки заявок, ведомость стартовых взносов, контактные данные участников (места размещения и телефоны) и т.д., чтобы по окончании периода регистрации можно было сформировать и, если нужно, обработать на компьютере следующие документы:</a:t>
            </a:r>
          </a:p>
          <a:p>
            <a:pPr eaLnBrk="1" hangingPunct="1"/>
            <a:endParaRPr lang="ru-RU" smtClean="0"/>
          </a:p>
          <a:p>
            <a:pPr eaLnBrk="1" hangingPunct="1">
              <a:buFontTx/>
              <a:buChar char="•"/>
            </a:pPr>
            <a:r>
              <a:rPr lang="ru-RU" smtClean="0"/>
              <a:t>  список участников (по странам, по номерам на парусе или по фамилиям);</a:t>
            </a:r>
          </a:p>
          <a:p>
            <a:pPr eaLnBrk="1" hangingPunct="1">
              <a:buFontTx/>
              <a:buChar char="•"/>
            </a:pPr>
            <a:r>
              <a:rPr lang="ru-RU" smtClean="0"/>
              <a:t>  список задолженностей - требований, пока еще не выполненных отдельными участниками (стартовый взнос, мерительный сертификат и т.п.);</a:t>
            </a:r>
          </a:p>
          <a:p>
            <a:pPr eaLnBrk="1" hangingPunct="1">
              <a:buFontTx/>
              <a:buChar char="•"/>
            </a:pPr>
            <a:r>
              <a:rPr lang="ru-RU" smtClean="0"/>
              <a:t>  индивидуальные карточки участников (национальные буквы, номер на парусе, бортовой номер, имя и фамилия, дата рождения, рост, вес, группа крови, последние результаты, и т.п.); данные для изготовления аккредитационных карточек участников.</a:t>
            </a:r>
          </a:p>
          <a:p>
            <a:pPr eaLnBrk="1" hangingPunct="1">
              <a:buFontTx/>
              <a:buChar char="-"/>
            </a:pPr>
            <a:endParaRPr lang="en-GB" smtClean="0"/>
          </a:p>
          <a:p>
            <a:pPr eaLnBrk="1" hangingPunct="1"/>
            <a:r>
              <a:rPr lang="ru-RU" b="1" smtClean="0"/>
              <a:t>После обмера</a:t>
            </a:r>
            <a:endParaRPr lang="en-GB" b="1" smtClean="0"/>
          </a:p>
          <a:p>
            <a:pPr eaLnBrk="1" hangingPunct="1"/>
            <a:r>
              <a:rPr lang="ru-RU" smtClean="0"/>
              <a:t>Должны быть доступны следующие данные:</a:t>
            </a:r>
          </a:p>
          <a:p>
            <a:pPr eaLnBrk="1" hangingPunct="1">
              <a:buFontTx/>
              <a:buChar char="•"/>
            </a:pPr>
            <a:endParaRPr lang="ru-RU" smtClean="0"/>
          </a:p>
          <a:p>
            <a:pPr eaLnBrk="1" hangingPunct="1">
              <a:buFontTx/>
              <a:buChar char="•"/>
            </a:pPr>
            <a:r>
              <a:rPr lang="en-GB" smtClean="0"/>
              <a:t> </a:t>
            </a:r>
            <a:r>
              <a:rPr lang="ru-RU" smtClean="0"/>
              <a:t> список яхт, которые пока не выполнили все требования контрольного обмера;</a:t>
            </a:r>
          </a:p>
          <a:p>
            <a:pPr eaLnBrk="1" hangingPunct="1">
              <a:buFontTx/>
              <a:buChar char="•"/>
            </a:pPr>
            <a:r>
              <a:rPr lang="ru-RU" smtClean="0"/>
              <a:t>  данные об обмеренном оборудовании (изготовители корпуса, паруса, мачты и т.д.);</a:t>
            </a:r>
          </a:p>
          <a:p>
            <a:pPr eaLnBrk="1" hangingPunct="1">
              <a:buFontTx/>
              <a:buChar char="•"/>
            </a:pPr>
            <a:r>
              <a:rPr lang="ru-RU" smtClean="0"/>
              <a:t>  технические данные (балансировочный тест, корректирующие грузы. и т.д.); сводные графики (диаграммы) используемого оборудования, диаграммы (линейного типа) технических данных обмера, возраста, профессионального уровня, и т.п.</a:t>
            </a:r>
          </a:p>
          <a:p>
            <a:pPr eaLnBrk="1" hangingPunct="1"/>
            <a:endParaRPr lang="en-GB" smtClean="0"/>
          </a:p>
          <a:p>
            <a:pPr eaLnBrk="1" hangingPunct="1"/>
            <a:r>
              <a:rPr lang="ru-RU" b="1" smtClean="0"/>
              <a:t>После каждой гонки</a:t>
            </a:r>
            <a:endParaRPr lang="en-GB" b="1" smtClean="0"/>
          </a:p>
          <a:p>
            <a:pPr eaLnBrk="1" hangingPunct="1"/>
            <a:r>
              <a:rPr lang="ru-RU" smtClean="0"/>
              <a:t>Выпускать все документы, связанные с результатами гонки:</a:t>
            </a:r>
          </a:p>
          <a:p>
            <a:pPr eaLnBrk="1" hangingPunct="1"/>
            <a:endParaRPr lang="en-GB" smtClean="0"/>
          </a:p>
          <a:p>
            <a:pPr eaLnBrk="1" hangingPunct="1">
              <a:buFontTx/>
              <a:buChar char="•"/>
            </a:pPr>
            <a:r>
              <a:rPr lang="ru-RU" smtClean="0"/>
              <a:t>  предварительный порядок финиша каждой гонки и общие результаты на данный момент;</a:t>
            </a:r>
          </a:p>
          <a:p>
            <a:pPr eaLnBrk="1" hangingPunct="1">
              <a:buFontTx/>
              <a:buChar char="•"/>
            </a:pPr>
            <a:r>
              <a:rPr lang="ru-RU" smtClean="0"/>
              <a:t>  порядок огибания знаков и графики изменения позиций на каждом огибании;</a:t>
            </a:r>
          </a:p>
          <a:p>
            <a:pPr eaLnBrk="1" hangingPunct="1">
              <a:buFontTx/>
              <a:buChar char="•"/>
            </a:pPr>
            <a:r>
              <a:rPr lang="ru-RU" smtClean="0"/>
              <a:t>  окончательные результаты каждой гонки после решений протестового комитета и общие результаты на данный момент;</a:t>
            </a:r>
          </a:p>
          <a:p>
            <a:pPr eaLnBrk="1" hangingPunct="1">
              <a:buFontTx/>
              <a:buChar char="•"/>
            </a:pPr>
            <a:r>
              <a:rPr lang="ru-RU" smtClean="0"/>
              <a:t>  протоколы гоночного комитета: класс, гонка, количество участников, судья на старте, судья на финише, длина дистанции, время старта, контрольное время, компасный курс на наветренный знак, скорость ветра, атм. давление, высота волны, видимость, температура воздуха и т.п.</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7F4AA60-9A07-419E-BB2B-4AB22F95D7E9}" type="slidenum">
              <a:rPr lang="en-GB" smtClean="0"/>
              <a:pPr/>
              <a:t>42</a:t>
            </a:fld>
            <a:endParaRPr lang="en-GB" smtClean="0"/>
          </a:p>
        </p:txBody>
      </p:sp>
      <p:sp>
        <p:nvSpPr>
          <p:cNvPr id="112643" name="Rectangle 6"/>
          <p:cNvSpPr>
            <a:spLocks noGrp="1" noChangeArrowheads="1"/>
          </p:cNvSpPr>
          <p:nvPr>
            <p:ph type="ftr" sz="quarter" idx="4"/>
          </p:nvPr>
        </p:nvSpPr>
        <p:spPr>
          <a:noFill/>
        </p:spPr>
        <p:txBody>
          <a:bodyPr/>
          <a:lstStyle/>
          <a:p>
            <a:r>
              <a:rPr lang="en-GB"/>
              <a:t>February 2006 - Regatta Organisation</a:t>
            </a:r>
          </a:p>
        </p:txBody>
      </p:sp>
      <p:sp>
        <p:nvSpPr>
          <p:cNvPr id="11264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D83E1B7-11BA-47EE-9261-F6B5E5D14514}" type="slidenum">
              <a:rPr lang="en-GB" sz="800">
                <a:latin typeface="Arial" charset="0"/>
              </a:rPr>
              <a:pPr algn="r" defTabSz="942975"/>
              <a:t>42</a:t>
            </a:fld>
            <a:endParaRPr lang="en-GB" sz="800">
              <a:latin typeface="Arial" charset="0"/>
            </a:endParaRPr>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ln/>
        </p:spPr>
        <p:txBody>
          <a:bodyPr/>
          <a:lstStyle/>
          <a:p>
            <a:pPr eaLnBrk="1" hangingPunct="1"/>
            <a:r>
              <a:rPr lang="ru-RU" b="1" dirty="0" smtClean="0"/>
              <a:t>Офис регаты на</a:t>
            </a:r>
            <a:r>
              <a:rPr lang="en-GB" b="1" dirty="0" smtClean="0"/>
              <a:t> </a:t>
            </a:r>
            <a:r>
              <a:rPr lang="ru-RU" b="1" dirty="0" smtClean="0"/>
              <a:t>крупных соревнованиях</a:t>
            </a:r>
            <a:endParaRPr lang="en-GB" b="1" dirty="0" smtClean="0"/>
          </a:p>
          <a:p>
            <a:pPr eaLnBrk="1" hangingPunct="1"/>
            <a:r>
              <a:rPr lang="ru-RU" dirty="0" smtClean="0"/>
              <a:t>Во время больших соревнований с несколькими зонами дистанций и большим количеством участников важно знать текущее состояние всего, что происходит на дистанциях и на соревновании в целом. Это можно сделать, организовав согласованную сеть связи (радио или телефонной) и назначив специальный персонал, находящийся в центральном офисе регаты. Этот персонал работает под руководством главного судьи и называется «</a:t>
            </a:r>
            <a:r>
              <a:rPr lang="ru-RU" i="1" dirty="0" smtClean="0"/>
              <a:t>группой по проведению гонок</a:t>
            </a:r>
            <a:r>
              <a:rPr lang="ru-RU" dirty="0" smtClean="0"/>
              <a:t>».</a:t>
            </a:r>
            <a:endParaRPr lang="ru-RU" dirty="0" smtClean="0"/>
          </a:p>
          <a:p>
            <a:pPr eaLnBrk="1" hangingPunct="1"/>
            <a:endParaRPr lang="en-GB" dirty="0" smtClean="0"/>
          </a:p>
          <a:p>
            <a:pPr eaLnBrk="1" hangingPunct="1"/>
            <a:r>
              <a:rPr lang="ru-RU" dirty="0" smtClean="0"/>
              <a:t>Причины для создания такого центра:</a:t>
            </a:r>
            <a:endParaRPr lang="en-GB" dirty="0" smtClean="0"/>
          </a:p>
          <a:p>
            <a:pPr eaLnBrk="1" hangingPunct="1"/>
            <a:endParaRPr lang="pl-PL" b="1" dirty="0" smtClean="0"/>
          </a:p>
          <a:p>
            <a:pPr eaLnBrk="1" hangingPunct="1"/>
            <a:r>
              <a:rPr lang="ru-RU" b="1" dirty="0" smtClean="0"/>
              <a:t>Общая координация</a:t>
            </a:r>
            <a:endParaRPr lang="en-GB" b="1" dirty="0" smtClean="0"/>
          </a:p>
          <a:p>
            <a:pPr eaLnBrk="1" hangingPunct="1"/>
            <a:r>
              <a:rPr lang="ru-RU" dirty="0" smtClean="0"/>
              <a:t>Соревнование в целом контролируется главным судьей из этого офиса для централизации всей информации, связанной с соревнованием. Главному судье следует консультироваться со старшими судьями всех дистанций, чтобы обеспечить одинаковость решений для всех дистанций и дать необходимые советы, поддержку и помощь резервами старшим судьям, когда они в них нуждаются. </a:t>
            </a:r>
          </a:p>
          <a:p>
            <a:pPr eaLnBrk="1" hangingPunct="1"/>
            <a:endParaRPr lang="en-GB" dirty="0" smtClean="0"/>
          </a:p>
          <a:p>
            <a:pPr eaLnBrk="1" hangingPunct="1"/>
            <a:r>
              <a:rPr lang="ru-RU" b="1" dirty="0" smtClean="0"/>
              <a:t>Безопасность на воде</a:t>
            </a:r>
            <a:endParaRPr lang="en-GB" b="1" dirty="0" smtClean="0"/>
          </a:p>
          <a:p>
            <a:pPr eaLnBrk="1" hangingPunct="1"/>
            <a:r>
              <a:rPr lang="ru-RU" dirty="0" smtClean="0"/>
              <a:t>Офис регаты должен быть центром получения информации о погоде, прогнозов и обновлений и гарантировать, что эта информация передана всем старшим судьям, и что они всегда владеют свежей информацией о погоде. В офисе регаты главный судья после консультации со старшими судьями принимает решение идти или не идти на воду, отложить или прекратить гонку для каждого класса или зоны дистанции. Следуя этому решению, офис регаты координирует все флажные сигналы на берегу, тогда как, если решено дать гонку, последующие решения на воде обычно принимают старшие судьи на дистанциях. Если во время соревнования случился инцидент или какое-то происшествие, офис регаты должен предпринять и координировать соответствующие ответные меры и </a:t>
            </a:r>
            <a:r>
              <a:rPr lang="ru-RU" dirty="0" smtClean="0"/>
              <a:t>оказать помощь</a:t>
            </a:r>
            <a:r>
              <a:rPr lang="ru-RU" dirty="0" smtClean="0"/>
              <a:t>. В случае серьезных проблем важно, чтобы офис регаты охранялся и был изолирован так, чтобы любые необходимые действия могли быть выполнены, не прерывая его работу и не влияя на его деятельность.</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A50D1A5-BD3C-483B-AF08-3EF293D75ABD}" type="slidenum">
              <a:rPr lang="en-GB" smtClean="0"/>
              <a:pPr/>
              <a:t>43</a:t>
            </a:fld>
            <a:endParaRPr lang="en-GB" smtClean="0"/>
          </a:p>
        </p:txBody>
      </p:sp>
      <p:sp>
        <p:nvSpPr>
          <p:cNvPr id="113667" name="Rectangle 6"/>
          <p:cNvSpPr>
            <a:spLocks noGrp="1" noChangeArrowheads="1"/>
          </p:cNvSpPr>
          <p:nvPr>
            <p:ph type="ftr" sz="quarter" idx="4"/>
          </p:nvPr>
        </p:nvSpPr>
        <p:spPr>
          <a:noFill/>
        </p:spPr>
        <p:txBody>
          <a:bodyPr/>
          <a:lstStyle/>
          <a:p>
            <a:r>
              <a:rPr lang="en-GB"/>
              <a:t>February 2006 - Regatta Organisation</a:t>
            </a:r>
          </a:p>
        </p:txBody>
      </p:sp>
      <p:sp>
        <p:nvSpPr>
          <p:cNvPr id="11366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837EF79-5B9E-46A2-873A-82E74B411D71}" type="slidenum">
              <a:rPr lang="en-GB" sz="800">
                <a:latin typeface="Arial" charset="0"/>
              </a:rPr>
              <a:pPr algn="r" defTabSz="942975"/>
              <a:t>43</a:t>
            </a:fld>
            <a:endParaRPr lang="en-GB" sz="800">
              <a:latin typeface="Arial" charset="0"/>
            </a:endParaRPr>
          </a:p>
        </p:txBody>
      </p:sp>
      <p:sp>
        <p:nvSpPr>
          <p:cNvPr id="113669"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ln/>
        </p:spPr>
        <p:txBody>
          <a:bodyPr>
            <a:normAutofit lnSpcReduction="10000"/>
          </a:bodyPr>
          <a:lstStyle/>
          <a:p>
            <a:pPr eaLnBrk="1" hangingPunct="1">
              <a:defRPr/>
            </a:pPr>
            <a:r>
              <a:rPr lang="ru-RU" b="1" dirty="0" smtClean="0"/>
              <a:t>Информация</a:t>
            </a:r>
            <a:endParaRPr lang="en-GB" b="1" dirty="0" smtClean="0"/>
          </a:p>
          <a:p>
            <a:pPr eaLnBrk="1" hangingPunct="1">
              <a:defRPr/>
            </a:pPr>
            <a:r>
              <a:rPr lang="ru-RU" dirty="0" smtClean="0"/>
              <a:t>При организации офиса, журналисты должны быть размещены в своем помещении, отдельно от офиса регаты, и следует периодически убедительно напоминать, что им не нужно заходить в офис регаты и донимать судей расспросами.</a:t>
            </a:r>
          </a:p>
          <a:p>
            <a:pPr eaLnBrk="1" hangingPunct="1">
              <a:defRPr/>
            </a:pPr>
            <a:endParaRPr lang="en-GB" dirty="0" smtClean="0"/>
          </a:p>
          <a:p>
            <a:pPr eaLnBrk="1" hangingPunct="1">
              <a:defRPr/>
            </a:pPr>
            <a:r>
              <a:rPr lang="ru-RU" dirty="0" smtClean="0"/>
              <a:t>Должна быть доступна следующая информация:</a:t>
            </a:r>
          </a:p>
          <a:p>
            <a:pPr eaLnBrk="1" hangingPunct="1">
              <a:defRPr/>
            </a:pPr>
            <a:endParaRPr lang="ru-RU" dirty="0" smtClean="0"/>
          </a:p>
          <a:p>
            <a:pPr eaLnBrk="1" hangingPunct="1">
              <a:defRPr/>
            </a:pPr>
            <a:r>
              <a:rPr lang="ru-RU" dirty="0" smtClean="0"/>
              <a:t>На каких дистанциях будут гонки	Время стартов</a:t>
            </a:r>
          </a:p>
          <a:p>
            <a:pPr eaLnBrk="1" hangingPunct="1">
              <a:defRPr/>
            </a:pPr>
            <a:r>
              <a:rPr lang="ru-RU" dirty="0" smtClean="0"/>
              <a:t>Направление и сила ветра</a:t>
            </a:r>
          </a:p>
          <a:p>
            <a:pPr eaLnBrk="1" hangingPunct="1">
              <a:defRPr/>
            </a:pPr>
            <a:r>
              <a:rPr lang="ru-RU" dirty="0" smtClean="0"/>
              <a:t>Количество индивидуальных отзывов (включая номера на парусах и вернулись ли они)</a:t>
            </a:r>
          </a:p>
          <a:p>
            <a:pPr eaLnBrk="1" hangingPunct="1">
              <a:defRPr/>
            </a:pPr>
            <a:r>
              <a:rPr lang="ru-RU" dirty="0" smtClean="0"/>
              <a:t>Общие отзывы	Черные флаги и номера на парусах наказанных яхт</a:t>
            </a:r>
          </a:p>
          <a:p>
            <a:pPr eaLnBrk="1" hangingPunct="1">
              <a:defRPr/>
            </a:pPr>
            <a:r>
              <a:rPr lang="ru-RU" dirty="0" smtClean="0"/>
              <a:t>Действительное время стартов	Порядок и время огибания знаков</a:t>
            </a:r>
          </a:p>
          <a:p>
            <a:pPr eaLnBrk="1" hangingPunct="1">
              <a:defRPr/>
            </a:pPr>
            <a:r>
              <a:rPr lang="ru-RU" dirty="0" smtClean="0"/>
              <a:t>Подробности инцидентов	Порядок и время финиша	</a:t>
            </a:r>
          </a:p>
          <a:p>
            <a:pPr eaLnBrk="1" hangingPunct="1">
              <a:defRPr/>
            </a:pPr>
            <a:r>
              <a:rPr lang="ru-RU" dirty="0" smtClean="0"/>
              <a:t>Время подачи протестов	Расписание рассмотрений и решения по протестам</a:t>
            </a:r>
          </a:p>
          <a:p>
            <a:pPr eaLnBrk="1" hangingPunct="1">
              <a:defRPr/>
            </a:pPr>
            <a:r>
              <a:rPr lang="ru-RU" dirty="0" smtClean="0"/>
              <a:t>Результаты отдельных гонок и общие результаты.</a:t>
            </a:r>
          </a:p>
          <a:p>
            <a:pPr eaLnBrk="1" hangingPunct="1">
              <a:defRPr/>
            </a:pPr>
            <a:endParaRPr lang="ru-RU" dirty="0" smtClean="0"/>
          </a:p>
          <a:p>
            <a:pPr eaLnBrk="1" hangingPunct="1">
              <a:defRPr/>
            </a:pPr>
            <a:r>
              <a:rPr lang="ru-RU" dirty="0" smtClean="0"/>
              <a:t>Эта информация может быть представлена на общедоступном экране, на сайте в интернете, в печатном виде.</a:t>
            </a:r>
          </a:p>
          <a:p>
            <a:pPr eaLnBrk="1" hangingPunct="1">
              <a:defRPr/>
            </a:pPr>
            <a:endParaRPr lang="ru-RU" dirty="0" smtClean="0"/>
          </a:p>
          <a:p>
            <a:pPr eaLnBrk="1" hangingPunct="1">
              <a:defRPr/>
            </a:pPr>
            <a:r>
              <a:rPr lang="ru-RU" b="1" dirty="0" smtClean="0"/>
              <a:t>Офис регаты</a:t>
            </a:r>
            <a:endParaRPr lang="en-GB" b="1" dirty="0" smtClean="0"/>
          </a:p>
          <a:p>
            <a:pPr eaLnBrk="1" hangingPunct="1">
              <a:defRPr/>
            </a:pPr>
            <a:r>
              <a:rPr lang="ru-RU" dirty="0" smtClean="0"/>
              <a:t>В идеале из офиса регаты видно зону спуска яхт и зоны гонок.  Он должен быть достаточно большим для размещения всего персонала и необходимого оборудования, также он должен иметь хорошую вентиляцию и максимально возможную </a:t>
            </a:r>
            <a:r>
              <a:rPr lang="ru-RU" dirty="0" err="1" smtClean="0"/>
              <a:t>шумоизоляцию</a:t>
            </a:r>
            <a:r>
              <a:rPr lang="ru-RU" dirty="0" smtClean="0"/>
              <a:t>.</a:t>
            </a:r>
          </a:p>
          <a:p>
            <a:pPr eaLnBrk="1" hangingPunct="1">
              <a:defRPr/>
            </a:pPr>
            <a:endParaRPr lang="pl-PL" dirty="0" smtClean="0"/>
          </a:p>
          <a:p>
            <a:pPr eaLnBrk="1" hangingPunct="1">
              <a:defRPr/>
            </a:pPr>
            <a:r>
              <a:rPr lang="ru-RU" b="1" dirty="0" smtClean="0"/>
              <a:t>Оборудование</a:t>
            </a:r>
            <a:endParaRPr lang="en-GB" b="1" dirty="0" smtClean="0"/>
          </a:p>
          <a:p>
            <a:pPr eaLnBrk="1" hangingPunct="1">
              <a:defRPr/>
            </a:pPr>
            <a:r>
              <a:rPr lang="ru-RU" dirty="0" smtClean="0"/>
              <a:t>Оборудование должно включать минимум одну рацию в каждой зоне гонок, работающую на </a:t>
            </a:r>
            <a:r>
              <a:rPr lang="ru-RU" dirty="0" smtClean="0"/>
              <a:t>отдельно </a:t>
            </a:r>
            <a:r>
              <a:rPr lang="ru-RU" dirty="0" smtClean="0"/>
              <a:t>выделенном канале для прямой связи с офисом регаты, где главный судья имеет свою собственную рацию, настроенную на этот канал (в офисе может быть еще одна рация для общего пользования), это позволит избежать конфликта с обычными переговорами в зоне гонок, которые будут вестись на другом канале. Также может быть полезно использование мобильных телефонов. Большая офисная белая доска или нечто подобное для сохранения заметок о ситуации, также очень удобна, пока информация не введена в компьютер и не размножена для журналистов, сотрудников и остальных. Разумеется, следует установить соответствующее компьютерное оборудование.</a:t>
            </a:r>
          </a:p>
          <a:p>
            <a:pPr eaLnBrk="1" hangingPunct="1">
              <a:defRPr/>
            </a:pPr>
            <a:endParaRPr lang="en-GB" dirty="0" smtClean="0"/>
          </a:p>
          <a:p>
            <a:pPr eaLnBrk="1" hangingPunct="1">
              <a:defRPr/>
            </a:pPr>
            <a:r>
              <a:rPr lang="ru-RU" b="1" dirty="0" smtClean="0"/>
              <a:t>Персонал</a:t>
            </a:r>
            <a:endParaRPr lang="en-GB" dirty="0" smtClean="0"/>
          </a:p>
          <a:p>
            <a:pPr eaLnBrk="1" hangingPunct="1">
              <a:defRPr/>
            </a:pPr>
            <a:r>
              <a:rPr lang="ru-RU" i="1" dirty="0" smtClean="0"/>
              <a:t>Группа проведения гонок </a:t>
            </a:r>
            <a:r>
              <a:rPr lang="ru-RU" dirty="0" smtClean="0"/>
              <a:t>должна состоять из опытных работников, которые обладают хорошими знаниями в области проведения гонок и соревнования в целом, и поэтому пользуются доверием старших судей. Им следует также знать пределы своих полномочий по принятию решений без привлечения главного судьи.</a:t>
            </a:r>
            <a:endParaRPr lang="en-GB" dirty="0" smtClean="0"/>
          </a:p>
          <a:p>
            <a:pPr eaLnBrk="1" hangingPunct="1">
              <a:defRPr/>
            </a:pPr>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C21D201-FBB7-4EC3-9358-447E42578834}" type="slidenum">
              <a:rPr lang="en-GB" smtClean="0"/>
              <a:pPr/>
              <a:t>44</a:t>
            </a:fld>
            <a:endParaRPr lang="en-GB" smtClean="0"/>
          </a:p>
        </p:txBody>
      </p:sp>
      <p:sp>
        <p:nvSpPr>
          <p:cNvPr id="114691" name="Rectangle 6"/>
          <p:cNvSpPr>
            <a:spLocks noGrp="1" noChangeArrowheads="1"/>
          </p:cNvSpPr>
          <p:nvPr>
            <p:ph type="ftr" sz="quarter" idx="4"/>
          </p:nvPr>
        </p:nvSpPr>
        <p:spPr>
          <a:noFill/>
        </p:spPr>
        <p:txBody>
          <a:bodyPr/>
          <a:lstStyle/>
          <a:p>
            <a:r>
              <a:rPr lang="en-GB"/>
              <a:t>February 2006 - Regatta Organisation</a:t>
            </a:r>
          </a:p>
        </p:txBody>
      </p:sp>
      <p:sp>
        <p:nvSpPr>
          <p:cNvPr id="11469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F8E42B40-5698-4DE0-8521-F741A3C07C32}" type="slidenum">
              <a:rPr lang="en-GB" sz="800">
                <a:latin typeface="Arial" charset="0"/>
              </a:rPr>
              <a:pPr algn="r" defTabSz="942975"/>
              <a:t>44</a:t>
            </a:fld>
            <a:endParaRPr lang="en-GB" sz="800">
              <a:latin typeface="Arial" charset="0"/>
            </a:endParaRPr>
          </a:p>
        </p:txBody>
      </p:sp>
      <p:sp>
        <p:nvSpPr>
          <p:cNvPr id="114693" name="Rectangle 2"/>
          <p:cNvSpPr>
            <a:spLocks noGrp="1" noRot="1" noChangeAspect="1" noChangeArrowheads="1" noTextEdit="1"/>
          </p:cNvSpPr>
          <p:nvPr>
            <p:ph type="sldImg"/>
          </p:nvPr>
        </p:nvSpPr>
        <p:spPr>
          <a:xfrm>
            <a:off x="1570038" y="79375"/>
            <a:ext cx="3451225" cy="2379663"/>
          </a:xfrm>
          <a:ln/>
        </p:spPr>
      </p:sp>
      <p:sp>
        <p:nvSpPr>
          <p:cNvPr id="114694" name="Rectangle 3"/>
          <p:cNvSpPr>
            <a:spLocks noGrp="1" noChangeArrowheads="1"/>
          </p:cNvSpPr>
          <p:nvPr>
            <p:ph type="body" idx="1"/>
          </p:nvPr>
        </p:nvSpPr>
        <p:spPr>
          <a:xfrm>
            <a:off x="708025" y="2538413"/>
            <a:ext cx="5976938" cy="7059612"/>
          </a:xfrm>
          <a:noFill/>
          <a:ln/>
        </p:spPr>
        <p:txBody>
          <a:bodyPr/>
          <a:lstStyle/>
          <a:p>
            <a:pPr eaLnBrk="1" hangingPunct="1"/>
            <a:r>
              <a:rPr lang="ru-RU" sz="950" b="1" dirty="0" smtClean="0"/>
              <a:t>Средства обслуживания яхт</a:t>
            </a:r>
            <a:endParaRPr lang="en-GB" sz="950" b="1" dirty="0" smtClean="0"/>
          </a:p>
          <a:p>
            <a:pPr eaLnBrk="1" hangingPunct="1"/>
            <a:r>
              <a:rPr lang="ru-RU" sz="950" b="1" dirty="0" smtClean="0"/>
              <a:t>Краны</a:t>
            </a:r>
            <a:endParaRPr lang="en-GB" sz="950" b="1" dirty="0" smtClean="0"/>
          </a:p>
          <a:p>
            <a:pPr eaLnBrk="1" hangingPunct="1"/>
            <a:r>
              <a:rPr lang="ru-RU" sz="950" dirty="0" smtClean="0"/>
              <a:t>Краны необходимы для спуска на воду и подъема килевых яхт, тренерских катеров и т.п. Подъемный механизм должен быть способен поднимать килевые яхты современных олимпийских классов</a:t>
            </a:r>
            <a:r>
              <a:rPr lang="en-GB" sz="950" dirty="0" smtClean="0"/>
              <a:t>. </a:t>
            </a:r>
            <a:r>
              <a:rPr lang="ru-RU" sz="950" dirty="0" smtClean="0"/>
              <a:t>Если правила класса или гоночная инструкция позволяют поднимать яхты участников в конце каждого гоночного дня, возможно понадобится расширить возможности, используя передвижные подъемники</a:t>
            </a:r>
            <a:r>
              <a:rPr lang="en-GB" sz="950" dirty="0" smtClean="0"/>
              <a:t>.</a:t>
            </a:r>
          </a:p>
          <a:p>
            <a:pPr eaLnBrk="1" hangingPunct="1"/>
            <a:endParaRPr lang="en-GB" sz="950" dirty="0" smtClean="0"/>
          </a:p>
          <a:p>
            <a:pPr eaLnBrk="1" hangingPunct="1"/>
            <a:r>
              <a:rPr lang="ru-RU" sz="950" dirty="0" smtClean="0"/>
              <a:t>Старший на берегу или его представитель отвечает за это оборудование.</a:t>
            </a:r>
            <a:r>
              <a:rPr lang="en-GB" sz="950" dirty="0" smtClean="0"/>
              <a:t> </a:t>
            </a:r>
          </a:p>
          <a:p>
            <a:pPr eaLnBrk="1" hangingPunct="1"/>
            <a:endParaRPr lang="en-GB" sz="950" dirty="0" smtClean="0"/>
          </a:p>
          <a:p>
            <a:pPr eaLnBrk="1" hangingPunct="1"/>
            <a:r>
              <a:rPr lang="ru-RU" sz="950" b="1" dirty="0" smtClean="0"/>
              <a:t>Стоянка швертботов</a:t>
            </a:r>
            <a:endParaRPr lang="en-GB" sz="950" b="1" dirty="0" smtClean="0"/>
          </a:p>
          <a:p>
            <a:pPr eaLnBrk="1" hangingPunct="1"/>
            <a:r>
              <a:rPr lang="ru-RU" sz="950" dirty="0" smtClean="0"/>
              <a:t>В случае большого количества участников, рекомендуется определить должным образом обозначенные места для класса и/или страны и предоставить идентификационные бирки для прикрепления к тележкам/трейлерам</a:t>
            </a:r>
            <a:r>
              <a:rPr lang="en-GB" sz="950" dirty="0" smtClean="0"/>
              <a:t>. </a:t>
            </a:r>
            <a:r>
              <a:rPr lang="ru-RU" sz="950" dirty="0" smtClean="0"/>
              <a:t>Это также поможет обслуживающему персоналу на берегу принести и унести соответствующее оборудование, когда участники приходят с воды или уходят на воду.</a:t>
            </a:r>
            <a:endParaRPr lang="en-GB" sz="950" dirty="0" smtClean="0"/>
          </a:p>
          <a:p>
            <a:pPr eaLnBrk="1" hangingPunct="1"/>
            <a:endParaRPr lang="en-GB" sz="950" dirty="0" smtClean="0"/>
          </a:p>
          <a:p>
            <a:pPr eaLnBrk="1" hangingPunct="1"/>
            <a:r>
              <a:rPr lang="ru-RU" sz="950" dirty="0" smtClean="0"/>
              <a:t>В местах, где ветер может усиливаться ночью, может возникнуть необходимость в целях безопасности обеспечить крепление яхт к площадке стоянки</a:t>
            </a:r>
            <a:r>
              <a:rPr lang="en-GB" sz="950" dirty="0" smtClean="0"/>
              <a:t>.</a:t>
            </a:r>
            <a:r>
              <a:rPr lang="ru-RU" sz="950" dirty="0" smtClean="0"/>
              <a:t> Это может быть сделано с помощью системы колец, прикрепленных к поверхности площадки</a:t>
            </a:r>
            <a:r>
              <a:rPr lang="en-GB" sz="950" dirty="0" smtClean="0"/>
              <a:t>. </a:t>
            </a:r>
            <a:r>
              <a:rPr lang="ru-RU" sz="950" dirty="0" smtClean="0"/>
              <a:t>Этот способ подходит, если есть достаточно места для яхт, однако</a:t>
            </a:r>
            <a:r>
              <a:rPr lang="en-US" sz="950" dirty="0" smtClean="0"/>
              <a:t> </a:t>
            </a:r>
            <a:r>
              <a:rPr lang="ru-RU" sz="950" dirty="0" smtClean="0"/>
              <a:t>он неудобен в случае различных типов швертботов</a:t>
            </a:r>
            <a:r>
              <a:rPr lang="en-GB" sz="950" dirty="0" smtClean="0"/>
              <a:t>. </a:t>
            </a:r>
            <a:r>
              <a:rPr lang="ru-RU" sz="950" dirty="0" smtClean="0"/>
              <a:t>Крепежные кольца не должны выступать над поверхностью площадки во избежание несчастных случаев</a:t>
            </a:r>
            <a:r>
              <a:rPr lang="en-GB" sz="950" dirty="0" smtClean="0"/>
              <a:t>. </a:t>
            </a:r>
            <a:r>
              <a:rPr lang="ru-RU" sz="950" dirty="0" smtClean="0"/>
              <a:t>Другой более гибкой системой, которая подходит для размещения различных типов яхт, может быть использование старых шин, заполненных бетоном с крепежными кольцами. В клубе может быть своя постоянная система для своего флота, а для размещения других яхт, участвующих в регатах, могут использоваться заполненные бетоном шины с прикрепленными к ним кольцами.  </a:t>
            </a:r>
          </a:p>
          <a:p>
            <a:pPr eaLnBrk="1" hangingPunct="1"/>
            <a:endParaRPr lang="en-GB" sz="950" dirty="0" smtClean="0"/>
          </a:p>
          <a:p>
            <a:pPr eaLnBrk="1" hangingPunct="1"/>
            <a:r>
              <a:rPr lang="ru-RU" sz="950" b="1" dirty="0" smtClean="0"/>
              <a:t>Швартовка</a:t>
            </a:r>
            <a:endParaRPr lang="en-GB" sz="950" b="1" dirty="0" smtClean="0"/>
          </a:p>
          <a:p>
            <a:pPr eaLnBrk="1" hangingPunct="1"/>
            <a:r>
              <a:rPr lang="ru-RU" sz="950" b="1" dirty="0" smtClean="0"/>
              <a:t>Швартовка яхт участников</a:t>
            </a:r>
            <a:endParaRPr lang="en-GB" sz="950" b="1" dirty="0" smtClean="0"/>
          </a:p>
          <a:p>
            <a:pPr eaLnBrk="1" hangingPunct="1"/>
            <a:r>
              <a:rPr lang="ru-RU" sz="950" dirty="0" smtClean="0"/>
              <a:t>Если это разрешено, большинство флота самостоятельно используют подъемные устройства для ежедневного спуска на воду, но правила класса или гоночная инструкция теперь нередко требуют, чтобы яхты оставались в воде во время соревнования. </a:t>
            </a:r>
            <a:r>
              <a:rPr lang="ru-RU" sz="950" dirty="0" smtClean="0"/>
              <a:t>В этом случае для </a:t>
            </a:r>
            <a:r>
              <a:rPr lang="ru-RU" sz="950" dirty="0" smtClean="0"/>
              <a:t>всего флота должно быть обеспечено место швартовки</a:t>
            </a:r>
            <a:r>
              <a:rPr lang="en-GB" sz="950" dirty="0" smtClean="0"/>
              <a:t>.</a:t>
            </a:r>
          </a:p>
          <a:p>
            <a:pPr eaLnBrk="1" hangingPunct="1"/>
            <a:endParaRPr lang="en-GB" sz="950" dirty="0" smtClean="0"/>
          </a:p>
          <a:p>
            <a:pPr eaLnBrk="1" hangingPunct="1"/>
            <a:r>
              <a:rPr lang="ru-RU" sz="950" b="1" dirty="0" smtClean="0"/>
              <a:t>Швартовка  тренерских катеров</a:t>
            </a:r>
            <a:endParaRPr lang="en-GB" sz="950" b="1" dirty="0" smtClean="0"/>
          </a:p>
          <a:p>
            <a:pPr eaLnBrk="1" hangingPunct="1"/>
            <a:r>
              <a:rPr lang="ru-RU" sz="950" dirty="0" smtClean="0"/>
              <a:t>У большинства экипажей тренеры привозят свои катера, обычно надувные лодки с жестким днищем.</a:t>
            </a:r>
            <a:r>
              <a:rPr lang="en-GB" sz="950" dirty="0" smtClean="0"/>
              <a:t> </a:t>
            </a:r>
            <a:r>
              <a:rPr lang="ru-RU" sz="950" dirty="0" smtClean="0"/>
              <a:t>Для их спуска на воду необходим кран или слип, либо швартовка в определенном месте</a:t>
            </a:r>
            <a:r>
              <a:rPr lang="en-GB" sz="950" dirty="0" smtClean="0"/>
              <a:t>.</a:t>
            </a:r>
          </a:p>
          <a:p>
            <a:pPr eaLnBrk="1" hangingPunct="1"/>
            <a:endParaRPr lang="en-GB" sz="950" dirty="0" smtClean="0"/>
          </a:p>
          <a:p>
            <a:pPr eaLnBrk="1" hangingPunct="1"/>
            <a:r>
              <a:rPr lang="ru-RU" sz="950" b="1" dirty="0" smtClean="0"/>
              <a:t>Швартовка судов гоночного комитета</a:t>
            </a:r>
            <a:endParaRPr lang="en-GB" sz="950" b="1" dirty="0" smtClean="0"/>
          </a:p>
          <a:p>
            <a:pPr eaLnBrk="1" hangingPunct="1"/>
            <a:r>
              <a:rPr lang="ru-RU" sz="950" dirty="0" smtClean="0"/>
              <a:t>Рекомендуется располагать все служебные суда вместе или расставлять по их специализации: ГК, спасательные и т.д. Это намного облегчает погрузку на борт материалов и продовольствия</a:t>
            </a:r>
            <a:r>
              <a:rPr lang="en-GB" sz="950" dirty="0" smtClean="0"/>
              <a:t>. </a:t>
            </a:r>
            <a:r>
              <a:rPr lang="ru-RU" sz="950" dirty="0" smtClean="0"/>
              <a:t>Это также </a:t>
            </a:r>
            <a:r>
              <a:rPr lang="ru-RU" sz="950" dirty="0" smtClean="0"/>
              <a:t>дает </a:t>
            </a:r>
            <a:r>
              <a:rPr lang="ru-RU" sz="950" dirty="0" smtClean="0"/>
              <a:t>старшему судье (судьям) хорошую возможность все осмотреть перед тем, как выйти на воду</a:t>
            </a:r>
            <a:r>
              <a:rPr lang="en-GB" sz="950" dirty="0" smtClean="0"/>
              <a:t>, </a:t>
            </a:r>
            <a:r>
              <a:rPr lang="ru-RU" sz="950" dirty="0" smtClean="0"/>
              <a:t>и, </a:t>
            </a:r>
            <a:r>
              <a:rPr lang="ru-RU" sz="950" dirty="0" smtClean="0"/>
              <a:t>в </a:t>
            </a:r>
            <a:r>
              <a:rPr lang="ru-RU" sz="950" dirty="0" smtClean="0"/>
              <a:t>целом, </a:t>
            </a:r>
            <a:r>
              <a:rPr lang="ru-RU" sz="950" dirty="0" smtClean="0"/>
              <a:t>облегчает его связь со своей судейской бригадой</a:t>
            </a:r>
            <a:r>
              <a:rPr lang="en-GB" sz="950" dirty="0" smtClean="0"/>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89013FB-928B-4F41-BC8F-D7433360FCD4}" type="slidenum">
              <a:rPr lang="en-GB" smtClean="0"/>
              <a:pPr/>
              <a:t>45</a:t>
            </a:fld>
            <a:endParaRPr lang="en-GB" smtClean="0"/>
          </a:p>
        </p:txBody>
      </p:sp>
      <p:sp>
        <p:nvSpPr>
          <p:cNvPr id="115715" name="Rectangle 6"/>
          <p:cNvSpPr>
            <a:spLocks noGrp="1" noChangeArrowheads="1"/>
          </p:cNvSpPr>
          <p:nvPr>
            <p:ph type="ftr" sz="quarter" idx="4"/>
          </p:nvPr>
        </p:nvSpPr>
        <p:spPr>
          <a:noFill/>
        </p:spPr>
        <p:txBody>
          <a:bodyPr/>
          <a:lstStyle/>
          <a:p>
            <a:r>
              <a:rPr lang="en-GB"/>
              <a:t>February 2006 - Regatta Organisation</a:t>
            </a:r>
          </a:p>
        </p:txBody>
      </p:sp>
      <p:sp>
        <p:nvSpPr>
          <p:cNvPr id="11571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EEDB319-5547-467F-A403-C964FFFD9934}" type="slidenum">
              <a:rPr lang="en-GB" sz="800">
                <a:latin typeface="Arial" charset="0"/>
              </a:rPr>
              <a:pPr algn="r" defTabSz="942975"/>
              <a:t>45</a:t>
            </a:fld>
            <a:endParaRPr lang="en-GB" sz="800">
              <a:latin typeface="Arial" charset="0"/>
            </a:endParaRPr>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a:noFill/>
          <a:ln/>
        </p:spPr>
        <p:txBody>
          <a:bodyPr/>
          <a:lstStyle/>
          <a:p>
            <a:pPr eaLnBrk="1" hangingPunct="1"/>
            <a:r>
              <a:rPr lang="ru-RU" b="1" dirty="0" smtClean="0"/>
              <a:t>Контейнеры экипажей</a:t>
            </a:r>
            <a:endParaRPr lang="en-GB" b="1" dirty="0" smtClean="0"/>
          </a:p>
          <a:p>
            <a:pPr eaLnBrk="1" hangingPunct="1"/>
            <a:r>
              <a:rPr lang="ru-RU" dirty="0" smtClean="0"/>
              <a:t>Многие экипажи сейчас привозят свои яхты в контейнерах</a:t>
            </a:r>
            <a:r>
              <a:rPr lang="en-GB" dirty="0" smtClean="0"/>
              <a:t>. </a:t>
            </a:r>
            <a:r>
              <a:rPr lang="ru-RU" dirty="0" smtClean="0"/>
              <a:t>Эти контейнеры затем приспосабливают под мастерские для ремонта и техобслуживания яхт</a:t>
            </a:r>
            <a:r>
              <a:rPr lang="en-GB" dirty="0" smtClean="0"/>
              <a:t>. </a:t>
            </a:r>
            <a:r>
              <a:rPr lang="ru-RU" dirty="0" smtClean="0"/>
              <a:t>Предполагается, что организаторы предоставят подходящее место для нескольких контейнеров</a:t>
            </a:r>
            <a:r>
              <a:rPr lang="en-GB" dirty="0" smtClean="0"/>
              <a:t>.</a:t>
            </a:r>
          </a:p>
          <a:p>
            <a:pPr eaLnBrk="1" hangingPunct="1"/>
            <a:endParaRPr lang="en-GB" dirty="0" smtClean="0"/>
          </a:p>
          <a:p>
            <a:pPr eaLnBrk="1" hangingPunct="1"/>
            <a:r>
              <a:rPr lang="ru-RU" dirty="0" smtClean="0"/>
              <a:t>Некоторые команды могут привезти несколько яхт, а также тренерский катер, на одном трейлере</a:t>
            </a:r>
            <a:r>
              <a:rPr lang="en-GB" dirty="0" smtClean="0"/>
              <a:t>. </a:t>
            </a:r>
            <a:r>
              <a:rPr lang="ru-RU" dirty="0" smtClean="0"/>
              <a:t>Необходимо найти место для парковки этих трейлеров во время соревнования</a:t>
            </a:r>
            <a:r>
              <a:rPr lang="en-GB" dirty="0" smtClean="0"/>
              <a:t>.</a:t>
            </a:r>
          </a:p>
          <a:p>
            <a:pPr eaLnBrk="1" hangingPunct="1"/>
            <a:endParaRPr lang="en-GB" dirty="0" smtClean="0"/>
          </a:p>
          <a:p>
            <a:pPr eaLnBrk="1" hangingPunct="1"/>
            <a:r>
              <a:rPr lang="ru-RU" b="1" dirty="0" smtClean="0"/>
              <a:t>Помещения для переодевания</a:t>
            </a:r>
          </a:p>
          <a:p>
            <a:pPr eaLnBrk="1" hangingPunct="1"/>
            <a:r>
              <a:rPr lang="ru-RU" dirty="0" smtClean="0"/>
              <a:t>Соответствующие возможности для переодевания и принятия душа должны быть предоставлены и для мужчин, и для женщин</a:t>
            </a:r>
            <a:r>
              <a:rPr lang="en-GB" dirty="0" smtClean="0"/>
              <a:t>. </a:t>
            </a:r>
            <a:r>
              <a:rPr lang="ru-RU" dirty="0" smtClean="0"/>
              <a:t>Если необходимы дополнительные временные туалеты, их необходимо установить</a:t>
            </a:r>
            <a:r>
              <a:rPr lang="en-GB" dirty="0" smtClean="0"/>
              <a:t>.</a:t>
            </a:r>
            <a:r>
              <a:rPr lang="ru-RU" dirty="0" smtClean="0"/>
              <a:t> Всякий раз, когда среди участников много женщин, необходимо рассмотреть возможность предоставить дополнительные туалеты</a:t>
            </a:r>
            <a:r>
              <a:rPr lang="en-GB" dirty="0" smtClean="0"/>
              <a:t>.</a:t>
            </a:r>
          </a:p>
          <a:p>
            <a:pPr eaLnBrk="1" hangingPunct="1"/>
            <a:endParaRPr lang="en-GB" dirty="0" smtClean="0"/>
          </a:p>
          <a:p>
            <a:pPr eaLnBrk="1" hangingPunct="1"/>
            <a:r>
              <a:rPr lang="ru-RU" b="1" dirty="0" smtClean="0"/>
              <a:t>Помещения для собраний </a:t>
            </a:r>
            <a:endParaRPr lang="en-GB" b="1" dirty="0" smtClean="0"/>
          </a:p>
          <a:p>
            <a:pPr eaLnBrk="1" hangingPunct="1"/>
            <a:r>
              <a:rPr lang="ru-RU" dirty="0" smtClean="0"/>
              <a:t>На крупных соревнованиях требуется несколько помещений для собраний в дополнение к необходимым для работы протестового комитета, хотя при продуманном расписании одни и те же помещения могут использоваться для разных целей</a:t>
            </a:r>
            <a:r>
              <a:rPr lang="en-GB" dirty="0" smtClean="0"/>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C4950B7-76AF-43F9-BC3E-CB019F8C4A75}" type="slidenum">
              <a:rPr lang="en-GB" smtClean="0"/>
              <a:pPr/>
              <a:t>46</a:t>
            </a:fld>
            <a:endParaRPr lang="en-GB" smtClean="0"/>
          </a:p>
        </p:txBody>
      </p:sp>
      <p:sp>
        <p:nvSpPr>
          <p:cNvPr id="116739" name="Rectangle 6"/>
          <p:cNvSpPr>
            <a:spLocks noGrp="1" noChangeArrowheads="1"/>
          </p:cNvSpPr>
          <p:nvPr>
            <p:ph type="ftr" sz="quarter" idx="4"/>
          </p:nvPr>
        </p:nvSpPr>
        <p:spPr>
          <a:noFill/>
        </p:spPr>
        <p:txBody>
          <a:bodyPr/>
          <a:lstStyle/>
          <a:p>
            <a:r>
              <a:rPr lang="en-GB"/>
              <a:t>February 2006 - Regatta Organisation</a:t>
            </a:r>
          </a:p>
        </p:txBody>
      </p:sp>
      <p:sp>
        <p:nvSpPr>
          <p:cNvPr id="11674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CB923624-02B3-4AD2-BF63-35393AC8953B}" type="slidenum">
              <a:rPr lang="en-GB" sz="800">
                <a:latin typeface="Arial" charset="0"/>
              </a:rPr>
              <a:pPr algn="r" defTabSz="942975"/>
              <a:t>46</a:t>
            </a:fld>
            <a:endParaRPr lang="en-GB" sz="800">
              <a:latin typeface="Arial" charset="0"/>
            </a:endParaRPr>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a:ln/>
        </p:spPr>
        <p:txBody>
          <a:bodyPr/>
          <a:lstStyle/>
          <a:p>
            <a:pPr eaLnBrk="1" hangingPunct="1"/>
            <a:r>
              <a:rPr lang="ru-RU" b="1" dirty="0" smtClean="0"/>
              <a:t>Центр связи</a:t>
            </a:r>
            <a:endParaRPr lang="en-GB" dirty="0" smtClean="0"/>
          </a:p>
          <a:p>
            <a:pPr eaLnBrk="1" hangingPunct="1"/>
            <a:r>
              <a:rPr lang="ru-RU" dirty="0" smtClean="0"/>
              <a:t>становится необходимым на всех крупных соревнованиях</a:t>
            </a:r>
            <a:r>
              <a:rPr lang="en-GB" dirty="0" smtClean="0"/>
              <a:t>.</a:t>
            </a:r>
            <a:r>
              <a:rPr lang="ru-RU" dirty="0" smtClean="0"/>
              <a:t> Должны быть предоставлены минимум 6 компьютеров, подсоединенных к  интернету, для того чтобы и участники и тренеры могли связываться со своими семьями и, что более важно, со своими национальными организациями и спонсорами</a:t>
            </a:r>
            <a:r>
              <a:rPr lang="en-GB" dirty="0" smtClean="0"/>
              <a:t>.</a:t>
            </a:r>
          </a:p>
          <a:p>
            <a:pPr eaLnBrk="1" hangingPunct="1"/>
            <a:endParaRPr lang="en-GB" dirty="0" smtClean="0"/>
          </a:p>
          <a:p>
            <a:pPr eaLnBrk="1" hangingPunct="1"/>
            <a:r>
              <a:rPr lang="ru-RU" dirty="0" smtClean="0"/>
              <a:t>Многие судьи ГК и ПК – волонтеры. Им также необходимо иметь возможность быть на связи со своими семьями, а также, во многих случаях, со своей работой</a:t>
            </a:r>
            <a:r>
              <a:rPr lang="en-GB" dirty="0" smtClean="0"/>
              <a:t>. </a:t>
            </a:r>
            <a:r>
              <a:rPr lang="ru-RU" dirty="0" smtClean="0"/>
              <a:t>Предоставление беспроводной связи </a:t>
            </a:r>
            <a:r>
              <a:rPr lang="en-US" dirty="0" smtClean="0"/>
              <a:t>(</a:t>
            </a:r>
            <a:r>
              <a:rPr lang="en-US" dirty="0" err="1" smtClean="0"/>
              <a:t>WiFi</a:t>
            </a:r>
            <a:r>
              <a:rPr lang="en-US" dirty="0" smtClean="0"/>
              <a:t>) </a:t>
            </a:r>
            <a:r>
              <a:rPr lang="ru-RU" dirty="0" smtClean="0"/>
              <a:t>может дать возможность многим людям выходить в интернет со своих ноутбуков, таким образом, компьютеры, предоставленные проводящей организацией, используются в меньшей степени</a:t>
            </a:r>
            <a:r>
              <a:rPr lang="en-GB" dirty="0" smtClean="0"/>
              <a:t>.</a:t>
            </a:r>
          </a:p>
          <a:p>
            <a:pPr eaLnBrk="1" hangingPunct="1"/>
            <a:endParaRPr lang="en-GB" dirty="0" smtClean="0"/>
          </a:p>
          <a:p>
            <a:pPr eaLnBrk="1" hangingPunct="1"/>
            <a:r>
              <a:rPr lang="ru-RU" b="1" dirty="0" smtClean="0"/>
              <a:t>Пресс-центр</a:t>
            </a:r>
            <a:endParaRPr lang="en-GB" dirty="0" smtClean="0"/>
          </a:p>
          <a:p>
            <a:pPr eaLnBrk="1" hangingPunct="1"/>
            <a:r>
              <a:rPr lang="ru-RU" dirty="0" smtClean="0"/>
              <a:t>Освещение регаты в СМИ - движущая сила любой регаты</a:t>
            </a:r>
            <a:r>
              <a:rPr lang="en-GB" dirty="0" smtClean="0"/>
              <a:t>. </a:t>
            </a:r>
            <a:r>
              <a:rPr lang="ru-RU" dirty="0" smtClean="0"/>
              <a:t>Это неотъемлемая черта каждого</a:t>
            </a:r>
            <a:r>
              <a:rPr lang="ru-RU" baseline="0" dirty="0" smtClean="0"/>
              <a:t> соревнования</a:t>
            </a:r>
            <a:r>
              <a:rPr lang="en-GB" dirty="0" smtClean="0"/>
              <a:t>. </a:t>
            </a:r>
            <a:r>
              <a:rPr lang="ru-RU" dirty="0" smtClean="0"/>
              <a:t>Поэтому предоставление подходящего оборудования для прессы и СМИ является важнейшей задачей оргкомитета</a:t>
            </a:r>
            <a:r>
              <a:rPr lang="en-GB" dirty="0" smtClean="0"/>
              <a:t>.</a:t>
            </a:r>
          </a:p>
          <a:p>
            <a:pPr eaLnBrk="1" hangingPunct="1"/>
            <a:endParaRPr lang="en-GB" dirty="0" smtClean="0"/>
          </a:p>
          <a:p>
            <a:pPr eaLnBrk="1" hangingPunct="1"/>
            <a:r>
              <a:rPr lang="ru-RU" dirty="0" smtClean="0"/>
              <a:t>Пресса ограничена сроками подготовки новостей, которые должны быть опубликованы в самых последних выпусках своих изданий</a:t>
            </a:r>
            <a:r>
              <a:rPr lang="en-GB" dirty="0" smtClean="0"/>
              <a:t>.</a:t>
            </a:r>
          </a:p>
          <a:p>
            <a:pPr eaLnBrk="1" hangingPunct="1"/>
            <a:endParaRPr lang="en-GB" dirty="0" smtClean="0"/>
          </a:p>
          <a:p>
            <a:pPr eaLnBrk="1" hangingPunct="1"/>
            <a:r>
              <a:rPr lang="ru-RU" dirty="0" smtClean="0"/>
              <a:t>СМИ требуется возможность передачи изображений в свои студии как в прямом эфире, так и в записи. Поэтому в обоих случаях требуется хорошее качество связи</a:t>
            </a:r>
            <a:r>
              <a:rPr lang="en-GB" dirty="0" smtClean="0"/>
              <a:t>. </a:t>
            </a:r>
            <a:r>
              <a:rPr lang="ru-RU" dirty="0" smtClean="0"/>
              <a:t>Чем выше статус соревнования, тем выше</a:t>
            </a:r>
            <a:r>
              <a:rPr lang="ru-RU" baseline="0" dirty="0" smtClean="0"/>
              <a:t> требования к</a:t>
            </a:r>
            <a:r>
              <a:rPr lang="ru-RU" dirty="0" smtClean="0"/>
              <a:t> проводящей организации по обеспечению соответствующим оборудованием</a:t>
            </a:r>
            <a:r>
              <a:rPr lang="en-GB" dirty="0" smtClean="0"/>
              <a:t>.</a:t>
            </a:r>
          </a:p>
          <a:p>
            <a:pPr eaLnBrk="1" hangingPunct="1"/>
            <a:endParaRPr lang="en-GB" dirty="0" smtClean="0"/>
          </a:p>
          <a:p>
            <a:pPr eaLnBrk="1" hangingPunct="1"/>
            <a:r>
              <a:rPr lang="ru-RU" dirty="0" smtClean="0"/>
              <a:t>В этом руководстве невозможно предоставить точный список того, что необходимо для хорошего пресс-центра</a:t>
            </a:r>
            <a:r>
              <a:rPr lang="en-GB" dirty="0" smtClean="0"/>
              <a:t>. </a:t>
            </a:r>
            <a:r>
              <a:rPr lang="ru-RU" dirty="0" smtClean="0"/>
              <a:t>При постоянно развивающихся современных </a:t>
            </a:r>
            <a:r>
              <a:rPr lang="ru-RU" dirty="0" smtClean="0"/>
              <a:t>технологиях </a:t>
            </a:r>
            <a:r>
              <a:rPr lang="ru-RU" dirty="0" smtClean="0"/>
              <a:t>можно только посоветовать учитывать последние разработки и бюджет, соответственно</a:t>
            </a:r>
            <a:r>
              <a:rPr lang="en-GB" dirty="0" smtClean="0"/>
              <a:t>.</a:t>
            </a:r>
          </a:p>
          <a:p>
            <a:pPr eaLnBrk="1" hangingPunct="1"/>
            <a:endParaRPr lang="en-GB" dirty="0" smtClean="0"/>
          </a:p>
          <a:p>
            <a:pPr eaLnBrk="1" hangingPunct="1"/>
            <a:r>
              <a:rPr lang="ru-RU" b="1" dirty="0" smtClean="0"/>
              <a:t>Проверка на допинг</a:t>
            </a:r>
            <a:endParaRPr lang="en-GB" b="1" dirty="0" smtClean="0"/>
          </a:p>
          <a:p>
            <a:pPr eaLnBrk="1" hangingPunct="1"/>
            <a:r>
              <a:rPr lang="ru-RU" dirty="0" smtClean="0"/>
              <a:t>Печальным фактом является то, что сильнейшие спортсмены во многих видах спорта улучшают свои результаты с помощью допинга</a:t>
            </a:r>
            <a:r>
              <a:rPr lang="en-GB" dirty="0" smtClean="0"/>
              <a:t>. </a:t>
            </a:r>
            <a:r>
              <a:rPr lang="ru-RU" dirty="0" smtClean="0"/>
              <a:t>На многих соревнованиях проверка на допинг стала обычным делом</a:t>
            </a:r>
            <a:r>
              <a:rPr lang="en-GB" dirty="0" smtClean="0"/>
              <a:t>. </a:t>
            </a:r>
            <a:r>
              <a:rPr lang="ru-RU" dirty="0" smtClean="0"/>
              <a:t>От проводящей организации может потребоваться создать соответствующие условия для такой проверки</a:t>
            </a:r>
            <a:r>
              <a:rPr lang="en-GB" dirty="0" smtClean="0"/>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BD355D7-4442-48FB-8758-5045A2C65CBD}" type="slidenum">
              <a:rPr lang="en-GB" smtClean="0"/>
              <a:pPr/>
              <a:t>47</a:t>
            </a:fld>
            <a:endParaRPr lang="en-GB" smtClean="0"/>
          </a:p>
        </p:txBody>
      </p:sp>
      <p:sp>
        <p:nvSpPr>
          <p:cNvPr id="117763" name="Rectangle 6"/>
          <p:cNvSpPr>
            <a:spLocks noGrp="1" noChangeArrowheads="1"/>
          </p:cNvSpPr>
          <p:nvPr>
            <p:ph type="ftr" sz="quarter" idx="4"/>
          </p:nvPr>
        </p:nvSpPr>
        <p:spPr>
          <a:noFill/>
        </p:spPr>
        <p:txBody>
          <a:bodyPr/>
          <a:lstStyle/>
          <a:p>
            <a:r>
              <a:rPr lang="en-GB"/>
              <a:t>February 2006 - Regatta Organisation</a:t>
            </a:r>
          </a:p>
        </p:txBody>
      </p:sp>
      <p:sp>
        <p:nvSpPr>
          <p:cNvPr id="11776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0087DF92-45CA-4F34-9767-20277B5719AE}" type="slidenum">
              <a:rPr lang="en-GB" sz="800">
                <a:latin typeface="Arial" charset="0"/>
              </a:rPr>
              <a:pPr algn="r" defTabSz="942975"/>
              <a:t>47</a:t>
            </a:fld>
            <a:endParaRPr lang="en-GB" sz="800">
              <a:latin typeface="Arial" charset="0"/>
            </a:endParaRPr>
          </a:p>
        </p:txBody>
      </p:sp>
      <p:sp>
        <p:nvSpPr>
          <p:cNvPr id="117765" name="Rectangle 4"/>
          <p:cNvSpPr>
            <a:spLocks noGrp="1" noRot="1" noChangeAspect="1" noChangeArrowheads="1" noTextEdit="1"/>
          </p:cNvSpPr>
          <p:nvPr>
            <p:ph type="sldImg"/>
          </p:nvPr>
        </p:nvSpPr>
        <p:spPr>
          <a:ln/>
        </p:spPr>
      </p:sp>
      <p:sp>
        <p:nvSpPr>
          <p:cNvPr id="117766" name="Rectangle 5"/>
          <p:cNvSpPr>
            <a:spLocks noGrp="1" noChangeArrowheads="1"/>
          </p:cNvSpPr>
          <p:nvPr>
            <p:ph type="body" idx="1"/>
          </p:nvPr>
        </p:nvSpPr>
        <p:spPr>
          <a:noFill/>
          <a:ln/>
        </p:spPr>
        <p:txBody>
          <a:bodyPr/>
          <a:lstStyle/>
          <a:p>
            <a:pPr eaLnBrk="1" hangingPunct="1"/>
            <a:r>
              <a:rPr lang="ru-RU" b="1" dirty="0" smtClean="0"/>
              <a:t>Удобства на берегу</a:t>
            </a:r>
            <a:endParaRPr lang="en-GB" b="1" dirty="0" smtClean="0"/>
          </a:p>
          <a:p>
            <a:pPr eaLnBrk="1" hangingPunct="1"/>
            <a:r>
              <a:rPr lang="ru-RU" b="1" dirty="0" smtClean="0"/>
              <a:t>Мойка яхт</a:t>
            </a:r>
            <a:endParaRPr lang="en-GB" b="1" dirty="0" smtClean="0"/>
          </a:p>
          <a:p>
            <a:pPr eaLnBrk="1" hangingPunct="1"/>
            <a:r>
              <a:rPr lang="ru-RU" dirty="0" smtClean="0"/>
              <a:t>Если соревнование проводится на море</a:t>
            </a:r>
            <a:r>
              <a:rPr lang="en-GB" dirty="0" smtClean="0"/>
              <a:t>, </a:t>
            </a:r>
            <a:r>
              <a:rPr lang="ru-RU" dirty="0" smtClean="0"/>
              <a:t>необходимо обеспечить шланги с пресной водой для того, чтобы участники могли смыть соль со своих яхт и оборудования</a:t>
            </a:r>
            <a:r>
              <a:rPr lang="en-GB" dirty="0" smtClean="0"/>
              <a:t>. </a:t>
            </a:r>
            <a:r>
              <a:rPr lang="ru-RU" dirty="0" smtClean="0"/>
              <a:t>В зависимости от количества участников должно быть предоставлено соответствующее количество шлангов</a:t>
            </a:r>
            <a:r>
              <a:rPr lang="en-GB" dirty="0" smtClean="0"/>
              <a:t>.</a:t>
            </a:r>
          </a:p>
          <a:p>
            <a:pPr eaLnBrk="1" hangingPunct="1"/>
            <a:endParaRPr lang="en-GB" dirty="0" smtClean="0"/>
          </a:p>
          <a:p>
            <a:pPr eaLnBrk="1" hangingPunct="1"/>
            <a:r>
              <a:rPr lang="ru-RU" b="1" dirty="0" smtClean="0"/>
              <a:t>Стоянка</a:t>
            </a:r>
            <a:endParaRPr lang="en-GB" b="1" dirty="0" smtClean="0"/>
          </a:p>
          <a:p>
            <a:pPr eaLnBrk="1" hangingPunct="1"/>
            <a:r>
              <a:rPr lang="ru-RU" dirty="0" smtClean="0"/>
              <a:t>Очень важна соответствующая стоянка для автомобилей и трейлеров, желательно в непосредственной близости от стоянки швертботов или спуска яхт на воду</a:t>
            </a:r>
            <a:r>
              <a:rPr lang="en-GB" dirty="0" smtClean="0"/>
              <a:t>.</a:t>
            </a:r>
          </a:p>
          <a:p>
            <a:pPr eaLnBrk="1" hangingPunct="1"/>
            <a:endParaRPr lang="en-GB" dirty="0" smtClean="0"/>
          </a:p>
          <a:p>
            <a:pPr eaLnBrk="1" hangingPunct="1"/>
            <a:r>
              <a:rPr lang="ru-RU" b="1" dirty="0" smtClean="0"/>
              <a:t>Снабжение топливом</a:t>
            </a:r>
            <a:endParaRPr lang="en-GB" b="1" dirty="0" smtClean="0"/>
          </a:p>
          <a:p>
            <a:pPr eaLnBrk="1" hangingPunct="1"/>
            <a:r>
              <a:rPr lang="ru-RU" dirty="0" smtClean="0"/>
              <a:t>Расход топлива на крупных соревнованиях довольно существенно увеличился</a:t>
            </a:r>
            <a:r>
              <a:rPr lang="ru-RU" baseline="0" dirty="0" smtClean="0"/>
              <a:t> из-за использования </a:t>
            </a:r>
            <a:r>
              <a:rPr lang="ru-RU" dirty="0" smtClean="0"/>
              <a:t>современных </a:t>
            </a:r>
            <a:r>
              <a:rPr lang="ru-RU" dirty="0" err="1" smtClean="0"/>
              <a:t>РИБов</a:t>
            </a:r>
            <a:r>
              <a:rPr lang="ru-RU" dirty="0" smtClean="0"/>
              <a:t> с их мощными двигателями</a:t>
            </a:r>
            <a:r>
              <a:rPr lang="en-GB" dirty="0" smtClean="0"/>
              <a:t>.</a:t>
            </a:r>
            <a:r>
              <a:rPr lang="ru-RU" dirty="0" smtClean="0"/>
              <a:t> Очень важно наличие соответствующего топлива и возможность быстрой заправки</a:t>
            </a:r>
            <a:r>
              <a:rPr lang="en-GB" dirty="0" smtClean="0"/>
              <a:t>. </a:t>
            </a:r>
            <a:r>
              <a:rPr lang="ru-RU" dirty="0" smtClean="0"/>
              <a:t>В марине или в порту это достаточно простая процедура. Но если катера спускаются на воду с пляжа, возможно потребуются специальные меры</a:t>
            </a:r>
            <a:r>
              <a:rPr lang="en-GB" dirty="0" smtClean="0"/>
              <a:t>.</a:t>
            </a:r>
          </a:p>
          <a:p>
            <a:pPr eaLnBrk="1" hangingPunct="1"/>
            <a:endParaRPr lang="en-GB" dirty="0" smtClean="0"/>
          </a:p>
          <a:p>
            <a:pPr eaLnBrk="1" hangingPunct="1"/>
            <a:r>
              <a:rPr lang="ru-RU" b="1" dirty="0" smtClean="0"/>
              <a:t>Запчасти для</a:t>
            </a:r>
            <a:r>
              <a:rPr lang="ru-RU" b="1" baseline="0" dirty="0" smtClean="0"/>
              <a:t> ремонта</a:t>
            </a:r>
            <a:r>
              <a:rPr lang="ru-RU" b="1" dirty="0" smtClean="0"/>
              <a:t> яхт</a:t>
            </a:r>
            <a:endParaRPr lang="en-GB" b="1" dirty="0" smtClean="0"/>
          </a:p>
          <a:p>
            <a:pPr eaLnBrk="1" hangingPunct="1"/>
            <a:r>
              <a:rPr lang="ru-RU" dirty="0" smtClean="0"/>
              <a:t>Необходимо иметь агента по снабжению, у которого участники могут купить запасное оборудование для своих яхт</a:t>
            </a:r>
            <a:r>
              <a:rPr lang="en-GB" dirty="0" smtClean="0"/>
              <a:t>. </a:t>
            </a:r>
            <a:r>
              <a:rPr lang="ru-RU" dirty="0" smtClean="0"/>
              <a:t>Следует договориться с местной мастерской по ремонту яхт, чтобы у них на складе были необходимые запчасти для яхт тех классов, которые участвуют в регате</a:t>
            </a:r>
            <a:r>
              <a:rPr lang="en-GB" dirty="0" smtClean="0"/>
              <a:t>. </a:t>
            </a:r>
            <a:r>
              <a:rPr lang="ru-RU" dirty="0" smtClean="0"/>
              <a:t>Часто это может быть в виде спонсорской поддержки</a:t>
            </a:r>
            <a:r>
              <a:rPr lang="en-GB" dirty="0" smtClean="0"/>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C61F3A0-BB50-46EF-9BAC-887791D368CC}" type="slidenum">
              <a:rPr lang="en-GB" smtClean="0"/>
              <a:pPr/>
              <a:t>48</a:t>
            </a:fld>
            <a:endParaRPr lang="en-GB" smtClean="0"/>
          </a:p>
        </p:txBody>
      </p:sp>
      <p:sp>
        <p:nvSpPr>
          <p:cNvPr id="118787" name="Rectangle 6"/>
          <p:cNvSpPr>
            <a:spLocks noGrp="1" noChangeArrowheads="1"/>
          </p:cNvSpPr>
          <p:nvPr>
            <p:ph type="ftr" sz="quarter" idx="4"/>
          </p:nvPr>
        </p:nvSpPr>
        <p:spPr>
          <a:noFill/>
        </p:spPr>
        <p:txBody>
          <a:bodyPr/>
          <a:lstStyle/>
          <a:p>
            <a:r>
              <a:rPr lang="en-GB"/>
              <a:t>February 2006 - Regatta Organisation</a:t>
            </a:r>
          </a:p>
        </p:txBody>
      </p:sp>
      <p:sp>
        <p:nvSpPr>
          <p:cNvPr id="11878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1A2A1F75-B46B-485C-8D49-2C037A0FC0C2}" type="slidenum">
              <a:rPr lang="en-GB" sz="800">
                <a:latin typeface="Arial" charset="0"/>
              </a:rPr>
              <a:pPr algn="r" defTabSz="942975"/>
              <a:t>48</a:t>
            </a:fld>
            <a:endParaRPr lang="en-GB" sz="800">
              <a:latin typeface="Arial" charset="0"/>
            </a:endParaRPr>
          </a:p>
        </p:txBody>
      </p:sp>
      <p:sp>
        <p:nvSpPr>
          <p:cNvPr id="118789" name="Rectangle 4"/>
          <p:cNvSpPr>
            <a:spLocks noGrp="1" noRot="1" noChangeAspect="1" noChangeArrowheads="1" noTextEdit="1"/>
          </p:cNvSpPr>
          <p:nvPr>
            <p:ph type="sldImg"/>
          </p:nvPr>
        </p:nvSpPr>
        <p:spPr>
          <a:ln/>
        </p:spPr>
      </p:sp>
      <p:sp>
        <p:nvSpPr>
          <p:cNvPr id="118790" name="Rectangle 5"/>
          <p:cNvSpPr>
            <a:spLocks noGrp="1" noChangeArrowheads="1"/>
          </p:cNvSpPr>
          <p:nvPr>
            <p:ph type="body" idx="1"/>
          </p:nvPr>
        </p:nvSpPr>
        <p:spPr>
          <a:noFill/>
          <a:ln/>
        </p:spPr>
        <p:txBody>
          <a:bodyPr/>
          <a:lstStyle/>
          <a:p>
            <a:pPr eaLnBrk="1" hangingPunct="1">
              <a:lnSpc>
                <a:spcPct val="90000"/>
              </a:lnSpc>
            </a:pPr>
            <a:r>
              <a:rPr lang="ru-RU" b="1" dirty="0" smtClean="0"/>
              <a:t>Пресса</a:t>
            </a:r>
            <a:r>
              <a:rPr lang="en-GB" b="1" dirty="0" smtClean="0"/>
              <a:t>, </a:t>
            </a:r>
            <a:r>
              <a:rPr lang="ru-RU" b="1" dirty="0" smtClean="0"/>
              <a:t>СМИ</a:t>
            </a:r>
            <a:r>
              <a:rPr lang="en-GB" b="1" dirty="0" smtClean="0"/>
              <a:t>, </a:t>
            </a:r>
            <a:r>
              <a:rPr lang="ru-RU" b="1" dirty="0" smtClean="0"/>
              <a:t>спонсоры</a:t>
            </a:r>
            <a:r>
              <a:rPr lang="en-GB" b="1" dirty="0" smtClean="0"/>
              <a:t>, </a:t>
            </a:r>
            <a:r>
              <a:rPr lang="ru-RU" b="1" dirty="0" err="1" smtClean="0"/>
              <a:t>ВИПы</a:t>
            </a:r>
            <a:endParaRPr lang="ru-RU" b="1" dirty="0" smtClean="0"/>
          </a:p>
          <a:p>
            <a:pPr eaLnBrk="1" hangingPunct="1">
              <a:lnSpc>
                <a:spcPct val="90000"/>
              </a:lnSpc>
            </a:pPr>
            <a:r>
              <a:rPr lang="ru-RU" dirty="0" smtClean="0"/>
              <a:t>Это напоминание о важности этих людей для успеха регаты</a:t>
            </a:r>
            <a:r>
              <a:rPr lang="en-GB" dirty="0" smtClean="0"/>
              <a:t>.</a:t>
            </a:r>
          </a:p>
          <a:p>
            <a:pPr eaLnBrk="1" hangingPunct="1">
              <a:lnSpc>
                <a:spcPct val="90000"/>
              </a:lnSpc>
            </a:pPr>
            <a:endParaRPr lang="en-GB" dirty="0" smtClean="0"/>
          </a:p>
          <a:p>
            <a:pPr eaLnBrk="1" hangingPunct="1">
              <a:lnSpc>
                <a:spcPct val="90000"/>
              </a:lnSpc>
            </a:pPr>
            <a:r>
              <a:rPr lang="ru-RU" b="1" dirty="0" smtClean="0"/>
              <a:t>Пресса</a:t>
            </a:r>
            <a:endParaRPr lang="en-GB" b="1" dirty="0" smtClean="0"/>
          </a:p>
          <a:p>
            <a:pPr eaLnBrk="1" hangingPunct="1">
              <a:lnSpc>
                <a:spcPct val="90000"/>
              </a:lnSpc>
            </a:pPr>
            <a:r>
              <a:rPr lang="ru-RU" dirty="0" smtClean="0"/>
              <a:t>Фронт-офис  предоставляет представителям прессы список участников и </a:t>
            </a:r>
            <a:r>
              <a:rPr lang="ru-RU" dirty="0" smtClean="0"/>
              <a:t>информацию, </a:t>
            </a:r>
            <a:r>
              <a:rPr lang="ru-RU" dirty="0" smtClean="0"/>
              <a:t>где их можно найти в месте проведения</a:t>
            </a:r>
            <a:r>
              <a:rPr lang="en-GB" dirty="0" smtClean="0"/>
              <a:t>.</a:t>
            </a:r>
          </a:p>
          <a:p>
            <a:pPr eaLnBrk="1" hangingPunct="1">
              <a:lnSpc>
                <a:spcPct val="90000"/>
              </a:lnSpc>
            </a:pPr>
            <a:endParaRPr lang="en-GB" dirty="0" smtClean="0"/>
          </a:p>
          <a:p>
            <a:pPr eaLnBrk="1" hangingPunct="1">
              <a:lnSpc>
                <a:spcPct val="90000"/>
              </a:lnSpc>
            </a:pPr>
            <a:r>
              <a:rPr lang="ru-RU" dirty="0" smtClean="0"/>
              <a:t>Пресс-центр, из которого журналисты могут отправлять материалы в свои головные офисы для своевременной публикации, сейчас рассматривается как необходимый элемент любого крупного соревнования</a:t>
            </a:r>
            <a:r>
              <a:rPr lang="en-GB" dirty="0" smtClean="0"/>
              <a:t>. </a:t>
            </a:r>
            <a:r>
              <a:rPr lang="ru-RU" dirty="0" smtClean="0"/>
              <a:t>Интернет-связь в этом месте крайне важна</a:t>
            </a:r>
            <a:r>
              <a:rPr lang="en-GB" dirty="0" smtClean="0"/>
              <a:t>.</a:t>
            </a:r>
          </a:p>
          <a:p>
            <a:pPr eaLnBrk="1" hangingPunct="1">
              <a:lnSpc>
                <a:spcPct val="90000"/>
              </a:lnSpc>
            </a:pPr>
            <a:endParaRPr lang="en-GB" dirty="0" smtClean="0"/>
          </a:p>
          <a:p>
            <a:pPr eaLnBrk="1" hangingPunct="1">
              <a:lnSpc>
                <a:spcPct val="90000"/>
              </a:lnSpc>
            </a:pPr>
            <a:r>
              <a:rPr lang="ru-RU" dirty="0" smtClean="0"/>
              <a:t>Журналистам, особенно фотографам, необходимы катера, на которых они могут работать близко к соревнующимся яхтам.</a:t>
            </a:r>
            <a:r>
              <a:rPr lang="en-GB" dirty="0" smtClean="0"/>
              <a:t> </a:t>
            </a:r>
            <a:r>
              <a:rPr lang="ru-RU" dirty="0" smtClean="0"/>
              <a:t>Очень важно, чтобы водители этих катеров осознавали проблемы, которые они могут создавать участникам неудачным позиционированием своих катеров</a:t>
            </a:r>
            <a:r>
              <a:rPr lang="en-GB" dirty="0" smtClean="0"/>
              <a:t>.</a:t>
            </a:r>
          </a:p>
          <a:p>
            <a:pPr eaLnBrk="1" hangingPunct="1">
              <a:lnSpc>
                <a:spcPct val="90000"/>
              </a:lnSpc>
            </a:pPr>
            <a:endParaRPr lang="en-GB" dirty="0" smtClean="0"/>
          </a:p>
          <a:p>
            <a:pPr eaLnBrk="1" hangingPunct="1">
              <a:lnSpc>
                <a:spcPct val="90000"/>
              </a:lnSpc>
            </a:pPr>
            <a:r>
              <a:rPr lang="ru-RU" b="1" dirty="0" smtClean="0"/>
              <a:t>СМИ</a:t>
            </a:r>
            <a:endParaRPr lang="en-GB" b="1" dirty="0" smtClean="0"/>
          </a:p>
          <a:p>
            <a:pPr eaLnBrk="1" hangingPunct="1">
              <a:lnSpc>
                <a:spcPct val="90000"/>
              </a:lnSpc>
            </a:pPr>
            <a:r>
              <a:rPr lang="ru-RU" dirty="0" smtClean="0"/>
              <a:t>Телевидение на крупном соревновании может быть представлено в двух </a:t>
            </a:r>
            <a:r>
              <a:rPr lang="ru-RU" dirty="0" smtClean="0"/>
              <a:t>формах:</a:t>
            </a:r>
            <a:r>
              <a:rPr lang="en-GB" dirty="0" smtClean="0"/>
              <a:t> </a:t>
            </a:r>
            <a:r>
              <a:rPr lang="ru-RU" dirty="0" smtClean="0"/>
              <a:t>прямая </a:t>
            </a:r>
            <a:r>
              <a:rPr lang="ru-RU" dirty="0" smtClean="0"/>
              <a:t>трансляция и записанные репортажи</a:t>
            </a:r>
            <a:r>
              <a:rPr lang="en-GB" dirty="0" smtClean="0"/>
              <a:t>. </a:t>
            </a:r>
            <a:r>
              <a:rPr lang="ru-RU" dirty="0" smtClean="0"/>
              <a:t>Прямая трансляция может создавать проблемы для проведения гонок</a:t>
            </a:r>
            <a:r>
              <a:rPr lang="en-GB" dirty="0" smtClean="0"/>
              <a:t>. </a:t>
            </a:r>
            <a:r>
              <a:rPr lang="ru-RU" dirty="0" smtClean="0"/>
              <a:t>Они могут быть решены путем ежедневных подробных обсуждений с продюсером ТВ</a:t>
            </a:r>
            <a:r>
              <a:rPr lang="en-GB" dirty="0" smtClean="0"/>
              <a:t>. </a:t>
            </a:r>
            <a:r>
              <a:rPr lang="ru-RU" dirty="0" smtClean="0"/>
              <a:t>Очень важно присутствие на главном судейском судне представителя ТВ, который общается непосредственно со старшим судьей</a:t>
            </a:r>
            <a:r>
              <a:rPr lang="en-GB" dirty="0" smtClean="0"/>
              <a:t>.</a:t>
            </a:r>
          </a:p>
          <a:p>
            <a:pPr eaLnBrk="1" hangingPunct="1">
              <a:lnSpc>
                <a:spcPct val="90000"/>
              </a:lnSpc>
            </a:pPr>
            <a:endParaRPr lang="en-GB" dirty="0" smtClean="0"/>
          </a:p>
          <a:p>
            <a:pPr eaLnBrk="1" hangingPunct="1">
              <a:lnSpc>
                <a:spcPct val="90000"/>
              </a:lnSpc>
            </a:pPr>
            <a:r>
              <a:rPr lang="ru-RU" dirty="0" smtClean="0"/>
              <a:t>Гораздо меньше проблем возникает, когда ТВ-компания не ведет прямых телерепортажей</a:t>
            </a:r>
            <a:r>
              <a:rPr lang="en-GB" dirty="0" smtClean="0"/>
              <a:t>. </a:t>
            </a:r>
            <a:r>
              <a:rPr lang="ru-RU" i="1" dirty="0" smtClean="0"/>
              <a:t>Однако</a:t>
            </a:r>
            <a:r>
              <a:rPr lang="en-GB" i="1" dirty="0" smtClean="0"/>
              <a:t>, </a:t>
            </a:r>
            <a:r>
              <a:rPr lang="ru-RU" i="1" dirty="0" smtClean="0"/>
              <a:t>целесообразно ежедневно связываться с продюсером, чтобы не нарушить программу гонок</a:t>
            </a:r>
            <a:r>
              <a:rPr lang="en-GB" i="1" dirty="0" smtClean="0"/>
              <a:t>.</a:t>
            </a:r>
          </a:p>
          <a:p>
            <a:pPr eaLnBrk="1" hangingPunct="1">
              <a:lnSpc>
                <a:spcPct val="90000"/>
              </a:lnSpc>
            </a:pPr>
            <a:endParaRPr lang="en-GB" dirty="0" smtClean="0"/>
          </a:p>
          <a:p>
            <a:pPr eaLnBrk="1" hangingPunct="1">
              <a:lnSpc>
                <a:spcPct val="90000"/>
              </a:lnSpc>
            </a:pPr>
            <a:r>
              <a:rPr lang="ru-RU" dirty="0" smtClean="0"/>
              <a:t>Телевизионщикам также необходимы катера, с которых они могли бы вести хорошую динамичную съемку на дистанции</a:t>
            </a:r>
            <a:r>
              <a:rPr lang="en-GB" dirty="0" smtClean="0"/>
              <a:t>. </a:t>
            </a:r>
            <a:r>
              <a:rPr lang="ru-RU" dirty="0" smtClean="0"/>
              <a:t>Для этого, возможно, </a:t>
            </a:r>
            <a:r>
              <a:rPr lang="ru-RU" dirty="0" smtClean="0"/>
              <a:t>потребуются </a:t>
            </a:r>
            <a:r>
              <a:rPr lang="ru-RU" dirty="0" smtClean="0"/>
              <a:t>более остойчивые суда.</a:t>
            </a:r>
            <a:endParaRPr lang="en-GB" dirty="0" smtClean="0"/>
          </a:p>
          <a:p>
            <a:pPr eaLnBrk="1" hangingPunct="1">
              <a:lnSpc>
                <a:spcPct val="90000"/>
              </a:lnSpc>
            </a:pPr>
            <a:endParaRPr lang="en-GB" dirty="0" smtClean="0"/>
          </a:p>
          <a:p>
            <a:pPr eaLnBrk="1" hangingPunct="1">
              <a:lnSpc>
                <a:spcPct val="90000"/>
              </a:lnSpc>
            </a:pPr>
            <a:r>
              <a:rPr lang="ru-RU" dirty="0" smtClean="0"/>
              <a:t>И прессе, и ТВ требуется доступ к участникам на берегу по завершению гоночного дня. Возможно, оргкомитету понадобится подготовить для этого специальное помещение или отдельную зону</a:t>
            </a:r>
            <a:r>
              <a:rPr lang="en-GB" dirty="0" smtClean="0"/>
              <a:t>.</a:t>
            </a:r>
          </a:p>
          <a:p>
            <a:pPr eaLnBrk="1" hangingPunct="1">
              <a:lnSpc>
                <a:spcPct val="90000"/>
              </a:lnSpc>
            </a:pPr>
            <a:endParaRPr lang="en-GB" dirty="0" smtClean="0"/>
          </a:p>
          <a:p>
            <a:pPr eaLnBrk="1" hangingPunct="1">
              <a:lnSpc>
                <a:spcPct val="90000"/>
              </a:lnSpc>
            </a:pPr>
            <a:r>
              <a:rPr lang="ru-RU" b="1" dirty="0" smtClean="0"/>
              <a:t>Спонсоры</a:t>
            </a:r>
            <a:endParaRPr lang="en-GB" b="1" dirty="0" smtClean="0"/>
          </a:p>
          <a:p>
            <a:pPr eaLnBrk="1" hangingPunct="1">
              <a:lnSpc>
                <a:spcPct val="90000"/>
              </a:lnSpc>
            </a:pPr>
            <a:r>
              <a:rPr lang="ru-RU" dirty="0" smtClean="0"/>
              <a:t>На многих соревнованиях спонсоры – это люди, которые оплачивают большинство расходов по проведению соревнования</a:t>
            </a:r>
            <a:r>
              <a:rPr lang="en-GB" dirty="0" smtClean="0"/>
              <a:t>.</a:t>
            </a:r>
            <a:r>
              <a:rPr lang="ru-RU" dirty="0" smtClean="0"/>
              <a:t> Их вклад необходимо показать публично. Это достигается тремя путями:</a:t>
            </a:r>
            <a:endParaRPr lang="en-GB" dirty="0" smtClean="0"/>
          </a:p>
          <a:p>
            <a:pPr eaLnBrk="1" hangingPunct="1">
              <a:lnSpc>
                <a:spcPct val="90000"/>
              </a:lnSpc>
            </a:pPr>
            <a:endParaRPr lang="en-GB" dirty="0" smtClean="0"/>
          </a:p>
          <a:p>
            <a:pPr eaLnBrk="1" hangingPunct="1">
              <a:lnSpc>
                <a:spcPct val="90000"/>
              </a:lnSpc>
            </a:pPr>
            <a:r>
              <a:rPr lang="ru-RU" dirty="0" smtClean="0"/>
              <a:t>Через рекламирование их участия вокруг места проведения и в местной прессе</a:t>
            </a:r>
            <a:r>
              <a:rPr lang="en-GB" dirty="0" smtClean="0"/>
              <a:t>.</a:t>
            </a:r>
          </a:p>
          <a:p>
            <a:pPr eaLnBrk="1" hangingPunct="1">
              <a:lnSpc>
                <a:spcPct val="90000"/>
              </a:lnSpc>
            </a:pPr>
            <a:r>
              <a:rPr lang="ru-RU" dirty="0" smtClean="0"/>
              <a:t>Через их появление на национальном и международном телевидении</a:t>
            </a:r>
            <a:r>
              <a:rPr lang="en-GB" dirty="0" smtClean="0"/>
              <a:t>.</a:t>
            </a:r>
          </a:p>
          <a:p>
            <a:pPr eaLnBrk="1" hangingPunct="1">
              <a:lnSpc>
                <a:spcPct val="90000"/>
              </a:lnSpc>
            </a:pPr>
            <a:r>
              <a:rPr lang="ru-RU" dirty="0" smtClean="0"/>
              <a:t>Через гостеприимство</a:t>
            </a:r>
            <a:r>
              <a:rPr lang="en-GB" dirty="0" smtClean="0"/>
              <a:t>. </a:t>
            </a:r>
            <a:r>
              <a:rPr lang="ru-RU" dirty="0" smtClean="0"/>
              <a:t>Для этого потребуется большое комфортабельное судно с развлечениями на борту.</a:t>
            </a:r>
            <a:endParaRPr lang="en-GB"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9DB4C9C-FCED-4B0D-8C60-53EB7CBE26BC}" type="slidenum">
              <a:rPr lang="en-GB" smtClean="0"/>
              <a:pPr/>
              <a:t>49</a:t>
            </a:fld>
            <a:endParaRPr lang="en-GB" smtClean="0"/>
          </a:p>
        </p:txBody>
      </p:sp>
      <p:sp>
        <p:nvSpPr>
          <p:cNvPr id="119811" name="Rectangle 6"/>
          <p:cNvSpPr>
            <a:spLocks noGrp="1" noChangeArrowheads="1"/>
          </p:cNvSpPr>
          <p:nvPr>
            <p:ph type="ftr" sz="quarter" idx="4"/>
          </p:nvPr>
        </p:nvSpPr>
        <p:spPr>
          <a:noFill/>
        </p:spPr>
        <p:txBody>
          <a:bodyPr/>
          <a:lstStyle/>
          <a:p>
            <a:r>
              <a:rPr lang="en-GB"/>
              <a:t>February 2006 - Regatta Organisation</a:t>
            </a:r>
          </a:p>
        </p:txBody>
      </p:sp>
      <p:sp>
        <p:nvSpPr>
          <p:cNvPr id="11981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ECB2428C-1998-43B3-94A6-88EDF9DDD745}" type="slidenum">
              <a:rPr lang="en-GB" sz="800">
                <a:latin typeface="Arial" charset="0"/>
              </a:rPr>
              <a:pPr algn="r" defTabSz="942975"/>
              <a:t>49</a:t>
            </a:fld>
            <a:endParaRPr lang="en-GB" sz="800">
              <a:latin typeface="Arial" charset="0"/>
            </a:endParaRPr>
          </a:p>
        </p:txBody>
      </p:sp>
      <p:sp>
        <p:nvSpPr>
          <p:cNvPr id="119813" name="Rectangle 4"/>
          <p:cNvSpPr>
            <a:spLocks noGrp="1" noRot="1" noChangeAspect="1" noChangeArrowheads="1" noTextEdit="1"/>
          </p:cNvSpPr>
          <p:nvPr>
            <p:ph type="sldImg"/>
          </p:nvPr>
        </p:nvSpPr>
        <p:spPr>
          <a:ln/>
        </p:spPr>
      </p:sp>
      <p:sp>
        <p:nvSpPr>
          <p:cNvPr id="119814" name="Rectangle 5"/>
          <p:cNvSpPr>
            <a:spLocks noGrp="1" noChangeArrowheads="1"/>
          </p:cNvSpPr>
          <p:nvPr>
            <p:ph type="body" idx="1"/>
          </p:nvPr>
        </p:nvSpPr>
        <p:spPr>
          <a:noFill/>
          <a:ln/>
        </p:spPr>
        <p:txBody>
          <a:bodyPr/>
          <a:lstStyle/>
          <a:p>
            <a:pPr eaLnBrk="1" hangingPunct="1"/>
            <a:r>
              <a:rPr lang="ru-RU" b="1" dirty="0" smtClean="0"/>
              <a:t>Общее </a:t>
            </a:r>
            <a:endParaRPr lang="en-GB" b="1" dirty="0" smtClean="0"/>
          </a:p>
          <a:p>
            <a:pPr eaLnBrk="1" hangingPunct="1"/>
            <a:r>
              <a:rPr lang="ru-RU" dirty="0" smtClean="0"/>
              <a:t>Этот документ подготовлен для того, чтобы помочь гоночным комитетам и </a:t>
            </a:r>
            <a:r>
              <a:rPr lang="ru-RU" dirty="0" err="1" smtClean="0"/>
              <a:t>протестовым</a:t>
            </a:r>
            <a:r>
              <a:rPr lang="ru-RU" dirty="0" smtClean="0"/>
              <a:t> комитетам/жюри понять необходимые требования яхтенной прессы и ТВ по расположению их судов для обеспечения наилучших возможностей съемки</a:t>
            </a:r>
            <a:r>
              <a:rPr lang="en-GB" dirty="0" smtClean="0"/>
              <a:t>.</a:t>
            </a:r>
          </a:p>
          <a:p>
            <a:pPr eaLnBrk="1" hangingPunct="1"/>
            <a:endParaRPr lang="en-GB" dirty="0" smtClean="0"/>
          </a:p>
          <a:p>
            <a:pPr eaLnBrk="1" hangingPunct="1"/>
            <a:r>
              <a:rPr lang="ru-RU" dirty="0" smtClean="0"/>
              <a:t>Большинство специалистов яхтенных СМИ хорошо понимают тонкости проведения гонки и работы </a:t>
            </a:r>
            <a:r>
              <a:rPr lang="ru-RU" dirty="0" err="1" smtClean="0"/>
              <a:t>протестового</a:t>
            </a:r>
            <a:r>
              <a:rPr lang="ru-RU" dirty="0" smtClean="0"/>
              <a:t> комитета/жюри</a:t>
            </a:r>
            <a:r>
              <a:rPr lang="en-GB" dirty="0" smtClean="0"/>
              <a:t>. </a:t>
            </a:r>
            <a:r>
              <a:rPr lang="ru-RU" dirty="0" smtClean="0"/>
              <a:t>Обе стороны должны помочь друг </a:t>
            </a:r>
            <a:r>
              <a:rPr lang="ru-RU" dirty="0" smtClean="0"/>
              <a:t>другу успешно провести </a:t>
            </a:r>
            <a:r>
              <a:rPr lang="ru-RU" dirty="0" smtClean="0"/>
              <a:t>соревнование</a:t>
            </a:r>
            <a:r>
              <a:rPr lang="en-GB" dirty="0"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8052EE5-BF17-40D3-9AA2-49B6A3662936}" type="slidenum">
              <a:rPr lang="en-GB" smtClean="0"/>
              <a:pPr/>
              <a:t>5</a:t>
            </a:fld>
            <a:endParaRPr lang="en-GB" smtClean="0"/>
          </a:p>
        </p:txBody>
      </p:sp>
      <p:sp>
        <p:nvSpPr>
          <p:cNvPr id="74755" name="Rectangle 6"/>
          <p:cNvSpPr>
            <a:spLocks noGrp="1" noChangeArrowheads="1"/>
          </p:cNvSpPr>
          <p:nvPr>
            <p:ph type="ftr" sz="quarter" idx="4"/>
          </p:nvPr>
        </p:nvSpPr>
        <p:spPr>
          <a:noFill/>
        </p:spPr>
        <p:txBody>
          <a:bodyPr/>
          <a:lstStyle/>
          <a:p>
            <a:r>
              <a:rPr lang="en-GB"/>
              <a:t>February 2006 - Regatta Organisation</a:t>
            </a:r>
          </a:p>
        </p:txBody>
      </p:sp>
      <p:sp>
        <p:nvSpPr>
          <p:cNvPr id="7475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A2D63AC6-BDC0-4787-B1E5-5BAD4EC1BF1F}" type="slidenum">
              <a:rPr lang="en-GB" sz="800">
                <a:latin typeface="Arial" charset="0"/>
              </a:rPr>
              <a:pPr algn="r" defTabSz="942975"/>
              <a:t>5</a:t>
            </a:fld>
            <a:endParaRPr lang="en-GB" sz="800">
              <a:latin typeface="Arial" charset="0"/>
            </a:endParaRPr>
          </a:p>
        </p:txBody>
      </p:sp>
      <p:sp>
        <p:nvSpPr>
          <p:cNvPr id="74757" name="Rectangle 2"/>
          <p:cNvSpPr>
            <a:spLocks noGrp="1" noRot="1" noChangeAspect="1" noChangeArrowheads="1" noTextEdit="1"/>
          </p:cNvSpPr>
          <p:nvPr>
            <p:ph type="sldImg"/>
          </p:nvPr>
        </p:nvSpPr>
        <p:spPr>
          <a:xfrm>
            <a:off x="1684338" y="79375"/>
            <a:ext cx="3451225" cy="2379663"/>
          </a:xfrm>
          <a:solidFill>
            <a:srgbClr val="FFFFFF"/>
          </a:solidFill>
          <a:ln/>
        </p:spPr>
      </p:sp>
      <p:sp>
        <p:nvSpPr>
          <p:cNvPr id="74758" name="Rectangle 3"/>
          <p:cNvSpPr>
            <a:spLocks noGrp="1" noChangeArrowheads="1"/>
          </p:cNvSpPr>
          <p:nvPr>
            <p:ph type="body" idx="1"/>
          </p:nvPr>
        </p:nvSpPr>
        <p:spPr>
          <a:xfrm>
            <a:off x="708025" y="2538413"/>
            <a:ext cx="5976938" cy="7059612"/>
          </a:xfrm>
          <a:noFill/>
          <a:ln/>
        </p:spPr>
        <p:txBody>
          <a:bodyPr/>
          <a:lstStyle/>
          <a:p>
            <a:pPr eaLnBrk="1" hangingPunct="1"/>
            <a:r>
              <a:rPr lang="ru-RU" b="1" dirty="0" smtClean="0"/>
              <a:t>Что это за соревнование</a:t>
            </a:r>
            <a:r>
              <a:rPr lang="en-GB" b="1" dirty="0" smtClean="0"/>
              <a:t>?</a:t>
            </a:r>
            <a:endParaRPr lang="en-GB" dirty="0" smtClean="0"/>
          </a:p>
          <a:p>
            <a:pPr eaLnBrk="1" hangingPunct="1"/>
            <a:r>
              <a:rPr lang="ru-RU" dirty="0" smtClean="0"/>
              <a:t>В п.25 </a:t>
            </a:r>
            <a:r>
              <a:rPr lang="ru-RU" dirty="0" smtClean="0"/>
              <a:t>Регламента</a:t>
            </a:r>
            <a:r>
              <a:rPr lang="ru-RU" b="1" dirty="0" smtClean="0"/>
              <a:t> </a:t>
            </a:r>
            <a:r>
              <a:rPr lang="en-GB" dirty="0" smtClean="0"/>
              <a:t>ISAF </a:t>
            </a:r>
            <a:r>
              <a:rPr lang="ru-RU" dirty="0" smtClean="0"/>
              <a:t>перечислены все соревнования, которые</a:t>
            </a:r>
            <a:r>
              <a:rPr lang="en-GB" dirty="0" smtClean="0"/>
              <a:t> ISAF </a:t>
            </a:r>
            <a:r>
              <a:rPr lang="ru-RU" dirty="0" smtClean="0"/>
              <a:t>считает «крупными соревнованиями» в календаре.</a:t>
            </a:r>
            <a:r>
              <a:rPr lang="en-GB" dirty="0" smtClean="0"/>
              <a:t> </a:t>
            </a:r>
            <a:r>
              <a:rPr lang="ru-RU" dirty="0" smtClean="0"/>
              <a:t>В этом же </a:t>
            </a:r>
            <a:r>
              <a:rPr lang="ru-RU" dirty="0" smtClean="0"/>
              <a:t>Регламенте </a:t>
            </a:r>
            <a:r>
              <a:rPr lang="ru-RU" dirty="0" smtClean="0"/>
              <a:t>перечислены другие соревнования, «признанные» </a:t>
            </a:r>
            <a:r>
              <a:rPr lang="en-GB" dirty="0" smtClean="0"/>
              <a:t>ISAF.</a:t>
            </a:r>
          </a:p>
          <a:p>
            <a:pPr eaLnBrk="1" hangingPunct="1"/>
            <a:endParaRPr lang="en-GB" dirty="0" smtClean="0"/>
          </a:p>
          <a:p>
            <a:pPr eaLnBrk="1" hangingPunct="1"/>
            <a:r>
              <a:rPr lang="ru-RU" dirty="0" smtClean="0"/>
              <a:t>Уровнем ниже международных находятся соревнования, имеющие национальный или региональный статус под юрисдикцией национальной организации </a:t>
            </a:r>
            <a:r>
              <a:rPr lang="en-US" b="1" dirty="0" smtClean="0"/>
              <a:t>[</a:t>
            </a:r>
            <a:r>
              <a:rPr lang="ru-RU" b="1" dirty="0" smtClean="0"/>
              <a:t>в России – ВФПС</a:t>
            </a:r>
            <a:r>
              <a:rPr lang="en-US" b="1" dirty="0" smtClean="0"/>
              <a:t>]</a:t>
            </a:r>
            <a:r>
              <a:rPr lang="ru-RU" dirty="0" smtClean="0"/>
              <a:t>, большие регаты с участием нескольких классов (флотов) и клубные гонки. </a:t>
            </a:r>
            <a:endParaRPr lang="en-GB" dirty="0" smtClean="0"/>
          </a:p>
          <a:p>
            <a:pPr eaLnBrk="1" hangingPunct="1"/>
            <a:endParaRPr lang="en-GB" dirty="0" smtClean="0"/>
          </a:p>
          <a:p>
            <a:pPr eaLnBrk="1" hangingPunct="1"/>
            <a:r>
              <a:rPr lang="ru-RU" dirty="0" smtClean="0"/>
              <a:t>Перед началом планирования необходимо точно установить уровень соревнования. Чем выше планка, тем выше ожидания участников, и тем сложнее организация.</a:t>
            </a:r>
            <a:endParaRPr lang="en-GB"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0696F76-CD77-418A-9111-3557BEC491B8}" type="slidenum">
              <a:rPr lang="en-GB" smtClean="0"/>
              <a:pPr/>
              <a:t>50</a:t>
            </a:fld>
            <a:endParaRPr lang="en-GB" smtClean="0"/>
          </a:p>
        </p:txBody>
      </p:sp>
      <p:sp>
        <p:nvSpPr>
          <p:cNvPr id="120835" name="Rectangle 6"/>
          <p:cNvSpPr>
            <a:spLocks noGrp="1" noChangeArrowheads="1"/>
          </p:cNvSpPr>
          <p:nvPr>
            <p:ph type="ftr" sz="quarter" idx="4"/>
          </p:nvPr>
        </p:nvSpPr>
        <p:spPr>
          <a:noFill/>
        </p:spPr>
        <p:txBody>
          <a:bodyPr/>
          <a:lstStyle/>
          <a:p>
            <a:r>
              <a:rPr lang="en-GB"/>
              <a:t>February 2006 - Regatta Organisation</a:t>
            </a:r>
          </a:p>
        </p:txBody>
      </p:sp>
      <p:sp>
        <p:nvSpPr>
          <p:cNvPr id="12083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99A66EE3-6A4A-4CF2-8E78-40E028C82FCC}" type="slidenum">
              <a:rPr lang="en-GB" sz="800">
                <a:latin typeface="Arial" charset="0"/>
              </a:rPr>
              <a:pPr algn="r" defTabSz="942975"/>
              <a:t>50</a:t>
            </a:fld>
            <a:endParaRPr lang="en-GB" sz="800">
              <a:latin typeface="Arial" charset="0"/>
            </a:endParaRPr>
          </a:p>
        </p:txBody>
      </p:sp>
      <p:sp>
        <p:nvSpPr>
          <p:cNvPr id="120837" name="Rectangle 4"/>
          <p:cNvSpPr>
            <a:spLocks noGrp="1" noRot="1" noChangeAspect="1" noChangeArrowheads="1" noTextEdit="1"/>
          </p:cNvSpPr>
          <p:nvPr>
            <p:ph type="sldImg"/>
          </p:nvPr>
        </p:nvSpPr>
        <p:spPr>
          <a:ln/>
        </p:spPr>
      </p:sp>
      <p:sp>
        <p:nvSpPr>
          <p:cNvPr id="120838" name="Rectangle 5"/>
          <p:cNvSpPr>
            <a:spLocks noGrp="1" noChangeArrowheads="1"/>
          </p:cNvSpPr>
          <p:nvPr>
            <p:ph type="body" idx="1"/>
          </p:nvPr>
        </p:nvSpPr>
        <p:spPr>
          <a:noFill/>
          <a:ln/>
        </p:spPr>
        <p:txBody>
          <a:bodyPr/>
          <a:lstStyle/>
          <a:p>
            <a:pPr eaLnBrk="1" hangingPunct="1"/>
            <a:r>
              <a:rPr lang="ru-RU" b="1" dirty="0" smtClean="0"/>
              <a:t>Время и возможности</a:t>
            </a:r>
            <a:endParaRPr lang="en-GB" b="1" dirty="0" smtClean="0"/>
          </a:p>
          <a:p>
            <a:pPr eaLnBrk="1" hangingPunct="1"/>
            <a:r>
              <a:rPr lang="ru-RU" dirty="0" smtClean="0"/>
              <a:t>При продолжительности гонки </a:t>
            </a:r>
            <a:r>
              <a:rPr lang="en-GB" dirty="0" smtClean="0"/>
              <a:t>60 </a:t>
            </a:r>
            <a:r>
              <a:rPr lang="ru-RU" dirty="0" smtClean="0"/>
              <a:t>минут большинство возможностей ограничивается несколькими минутами на старте, на </a:t>
            </a:r>
            <a:r>
              <a:rPr lang="ru-RU" dirty="0" err="1" smtClean="0"/>
              <a:t>огибании</a:t>
            </a:r>
            <a:r>
              <a:rPr lang="ru-RU" dirty="0" smtClean="0"/>
              <a:t> знаков и на финише</a:t>
            </a:r>
            <a:r>
              <a:rPr lang="en-GB" dirty="0" smtClean="0"/>
              <a:t>.</a:t>
            </a:r>
          </a:p>
          <a:p>
            <a:pPr eaLnBrk="1" hangingPunct="1"/>
            <a:endParaRPr lang="en-GB" dirty="0" smtClean="0"/>
          </a:p>
          <a:p>
            <a:pPr eaLnBrk="1" hangingPunct="1"/>
            <a:r>
              <a:rPr lang="ru-RU" dirty="0" smtClean="0"/>
              <a:t>Для фотографов ограниченные возможности освещения приводят</a:t>
            </a:r>
            <a:r>
              <a:rPr lang="ru-RU" baseline="0" dirty="0" smtClean="0"/>
              <a:t> к тому</a:t>
            </a:r>
            <a:r>
              <a:rPr lang="ru-RU" dirty="0" smtClean="0"/>
              <a:t>, что фотографии могут быть сделаны только в одном месте дистанции. Например, направление ветра по отношению к положению солнца может дать возможность получения хороших кадров только на наветренном знаке</a:t>
            </a:r>
            <a:r>
              <a:rPr lang="en-GB" dirty="0" smtClean="0"/>
              <a:t>. </a:t>
            </a:r>
            <a:r>
              <a:rPr lang="ru-RU" dirty="0" smtClean="0"/>
              <a:t>В</a:t>
            </a:r>
            <a:r>
              <a:rPr lang="ru-RU" baseline="0" dirty="0" smtClean="0"/>
              <a:t>ремя, подходящее для съемки,</a:t>
            </a:r>
            <a:r>
              <a:rPr lang="ru-RU" dirty="0" smtClean="0"/>
              <a:t> часто сокращается до нескольких минут в каждой гонке</a:t>
            </a:r>
            <a:r>
              <a:rPr lang="en-GB" dirty="0" smtClean="0"/>
              <a:t>.</a:t>
            </a:r>
          </a:p>
          <a:p>
            <a:pPr eaLnBrk="1" hangingPunct="1"/>
            <a:endParaRPr lang="en-GB" dirty="0" smtClean="0"/>
          </a:p>
          <a:p>
            <a:pPr eaLnBrk="1" hangingPunct="1"/>
            <a:r>
              <a:rPr lang="ru-RU" b="1" dirty="0" smtClean="0"/>
              <a:t>Гоночные комитеты</a:t>
            </a:r>
            <a:endParaRPr lang="en-GB" b="1" dirty="0" smtClean="0"/>
          </a:p>
          <a:p>
            <a:pPr eaLnBrk="1" hangingPunct="1"/>
            <a:r>
              <a:rPr lang="ru-RU" dirty="0" smtClean="0"/>
              <a:t>Судьи ГК должны вмешиваться и просить катера прессы/ТВ корректировать свою позицию </a:t>
            </a:r>
            <a:r>
              <a:rPr lang="ru-RU" dirty="0" smtClean="0"/>
              <a:t>только, </a:t>
            </a:r>
            <a:r>
              <a:rPr lang="ru-RU" dirty="0" smtClean="0"/>
              <a:t>если есть очевидная помеха участникам, идущим по дистанции</a:t>
            </a:r>
            <a:r>
              <a:rPr lang="en-GB" dirty="0" smtClean="0"/>
              <a:t>. </a:t>
            </a:r>
            <a:r>
              <a:rPr lang="ru-RU" dirty="0" err="1" smtClean="0"/>
              <a:t>РИБы</a:t>
            </a:r>
            <a:r>
              <a:rPr lang="ru-RU" dirty="0" smtClean="0"/>
              <a:t>, которые выполняют эту задачу, должны делать это дипломатично и таким образом, чтобы не создать еще больше помех</a:t>
            </a:r>
            <a:r>
              <a:rPr lang="en-GB" dirty="0" smtClean="0"/>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3FE3D0C-2D0B-47A8-9D00-1807E56A5723}" type="slidenum">
              <a:rPr lang="en-GB" smtClean="0"/>
              <a:pPr/>
              <a:t>51</a:t>
            </a:fld>
            <a:endParaRPr lang="en-GB" smtClean="0"/>
          </a:p>
        </p:txBody>
      </p:sp>
      <p:sp>
        <p:nvSpPr>
          <p:cNvPr id="121859" name="Rectangle 6"/>
          <p:cNvSpPr>
            <a:spLocks noGrp="1" noChangeArrowheads="1"/>
          </p:cNvSpPr>
          <p:nvPr>
            <p:ph type="ftr" sz="quarter" idx="4"/>
          </p:nvPr>
        </p:nvSpPr>
        <p:spPr>
          <a:noFill/>
        </p:spPr>
        <p:txBody>
          <a:bodyPr/>
          <a:lstStyle/>
          <a:p>
            <a:r>
              <a:rPr lang="en-GB"/>
              <a:t>February 2006 - Regatta Organisation</a:t>
            </a:r>
          </a:p>
        </p:txBody>
      </p:sp>
      <p:sp>
        <p:nvSpPr>
          <p:cNvPr id="12186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456B66FA-D98E-46A8-B506-EFEDDD995B0E}" type="slidenum">
              <a:rPr lang="en-GB" sz="800">
                <a:latin typeface="Arial" charset="0"/>
              </a:rPr>
              <a:pPr algn="r" defTabSz="942975"/>
              <a:t>51</a:t>
            </a:fld>
            <a:endParaRPr lang="en-GB" sz="800">
              <a:latin typeface="Arial" charset="0"/>
            </a:endParaRPr>
          </a:p>
        </p:txBody>
      </p:sp>
      <p:sp>
        <p:nvSpPr>
          <p:cNvPr id="121861" name="Rectangle 4"/>
          <p:cNvSpPr>
            <a:spLocks noGrp="1" noRot="1" noChangeAspect="1" noChangeArrowheads="1" noTextEdit="1"/>
          </p:cNvSpPr>
          <p:nvPr>
            <p:ph type="sldImg"/>
          </p:nvPr>
        </p:nvSpPr>
        <p:spPr>
          <a:ln/>
        </p:spPr>
      </p:sp>
      <p:sp>
        <p:nvSpPr>
          <p:cNvPr id="121862" name="Rectangle 5"/>
          <p:cNvSpPr>
            <a:spLocks noGrp="1" noChangeArrowheads="1"/>
          </p:cNvSpPr>
          <p:nvPr>
            <p:ph type="body" idx="1"/>
          </p:nvPr>
        </p:nvSpPr>
        <p:spPr>
          <a:noFill/>
          <a:ln/>
        </p:spPr>
        <p:txBody>
          <a:bodyPr/>
          <a:lstStyle/>
          <a:p>
            <a:pPr eaLnBrk="1" hangingPunct="1"/>
            <a:r>
              <a:rPr lang="ru-RU" b="1" dirty="0" smtClean="0"/>
              <a:t>Схемы</a:t>
            </a:r>
            <a:endParaRPr lang="en-GB" b="1" dirty="0" smtClean="0"/>
          </a:p>
          <a:p>
            <a:pPr eaLnBrk="1" hangingPunct="1"/>
            <a:r>
              <a:rPr lang="ru-RU" dirty="0" smtClean="0"/>
              <a:t>Схемы на следующих страницах указывают условные положения катеров СМИ и судов ГК по отношению к дистанции и участникам</a:t>
            </a:r>
            <a:r>
              <a:rPr lang="en-GB" dirty="0" smtClean="0"/>
              <a:t>.</a:t>
            </a:r>
          </a:p>
          <a:p>
            <a:pPr eaLnBrk="1" hangingPunct="1"/>
            <a:r>
              <a:rPr lang="en-GB" dirty="0" smtClean="0"/>
              <a:t>	</a:t>
            </a:r>
          </a:p>
          <a:p>
            <a:pPr eaLnBrk="1" hangingPunct="1"/>
            <a:r>
              <a:rPr lang="ru-RU" dirty="0" smtClean="0"/>
              <a:t>Суда ГК и знаки нарисованы оранжевым цветом</a:t>
            </a:r>
            <a:endParaRPr lang="en-GB" dirty="0" smtClean="0"/>
          </a:p>
          <a:p>
            <a:pPr eaLnBrk="1" hangingPunct="1"/>
            <a:r>
              <a:rPr lang="ru-RU" dirty="0" smtClean="0"/>
              <a:t>Катера СМИ – сиреневым цветом</a:t>
            </a:r>
            <a:endParaRPr lang="en-GB" dirty="0" smtClean="0"/>
          </a:p>
          <a:p>
            <a:pPr eaLnBrk="1" hangingPunct="1"/>
            <a:r>
              <a:rPr lang="ru-RU" dirty="0" smtClean="0"/>
              <a:t>Область обзора фотографов – зеленым цветом</a:t>
            </a:r>
            <a:endParaRPr lang="en-GB" dirty="0" smtClean="0"/>
          </a:p>
          <a:p>
            <a:pPr eaLnBrk="1" hangingPunct="1"/>
            <a:r>
              <a:rPr lang="ru-RU" dirty="0" smtClean="0"/>
              <a:t>Участники – желтым и синим</a:t>
            </a:r>
            <a:endParaRPr lang="en-GB" dirty="0" smtClean="0"/>
          </a:p>
          <a:p>
            <a:pPr eaLnBrk="1" hangingPunct="1"/>
            <a:endParaRPr lang="en-GB" dirty="0" smtClean="0"/>
          </a:p>
          <a:p>
            <a:pPr eaLnBrk="1" hangingPunct="1"/>
            <a:r>
              <a:rPr lang="ru-RU" b="1" dirty="0" smtClean="0"/>
              <a:t>Расположение</a:t>
            </a:r>
            <a:endParaRPr lang="en-GB" b="1" dirty="0" smtClean="0"/>
          </a:p>
          <a:p>
            <a:pPr eaLnBrk="1" hangingPunct="1"/>
            <a:r>
              <a:rPr lang="ru-RU" dirty="0" smtClean="0"/>
              <a:t>Расположение различных катеров ГК/ПК не должно препятствовать обзору катеров СМИ</a:t>
            </a:r>
            <a:r>
              <a:rPr lang="en-GB" dirty="0" smtClean="0"/>
              <a:t>. </a:t>
            </a:r>
            <a:r>
              <a:rPr lang="ru-RU" dirty="0" smtClean="0"/>
              <a:t>Зеленая зона на каждой схеме указывает «сектор обзора», необходимый СМИ</a:t>
            </a:r>
            <a:r>
              <a:rPr lang="en-GB" dirty="0" smtClean="0"/>
              <a:t>. </a:t>
            </a:r>
            <a:r>
              <a:rPr lang="ru-RU" dirty="0" smtClean="0"/>
              <a:t>Это не всегда возможно, но в большинстве случаев</a:t>
            </a:r>
            <a:r>
              <a:rPr lang="en-GB" dirty="0" smtClean="0"/>
              <a:t>,</a:t>
            </a:r>
            <a:r>
              <a:rPr lang="ru-RU" dirty="0" smtClean="0"/>
              <a:t> при грамотных действиях водителей катеров ГК/ПК, они могут в достаточной мере выполнять</a:t>
            </a:r>
            <a:r>
              <a:rPr lang="en-GB" dirty="0" smtClean="0"/>
              <a:t> </a:t>
            </a:r>
            <a:r>
              <a:rPr lang="ru-RU" dirty="0" smtClean="0"/>
              <a:t>свои обязанности, не перекрывая обзор катерам СМИ.</a:t>
            </a:r>
            <a:endParaRPr lang="en-GB"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0340A23-49F0-426D-B240-94A98FB8BE29}" type="slidenum">
              <a:rPr lang="en-GB" smtClean="0"/>
              <a:pPr/>
              <a:t>52</a:t>
            </a:fld>
            <a:endParaRPr lang="en-GB" smtClean="0"/>
          </a:p>
        </p:txBody>
      </p:sp>
      <p:sp>
        <p:nvSpPr>
          <p:cNvPr id="122883" name="Rectangle 6"/>
          <p:cNvSpPr>
            <a:spLocks noGrp="1" noChangeArrowheads="1"/>
          </p:cNvSpPr>
          <p:nvPr>
            <p:ph type="ftr" sz="quarter" idx="4"/>
          </p:nvPr>
        </p:nvSpPr>
        <p:spPr>
          <a:noFill/>
        </p:spPr>
        <p:txBody>
          <a:bodyPr/>
          <a:lstStyle/>
          <a:p>
            <a:r>
              <a:rPr lang="en-GB"/>
              <a:t>February 2006 - Regatta Organisation</a:t>
            </a:r>
          </a:p>
        </p:txBody>
      </p:sp>
      <p:sp>
        <p:nvSpPr>
          <p:cNvPr id="12288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6EA92CAD-5BF0-4F07-B5DB-B6E83D055963}" type="slidenum">
              <a:rPr lang="en-GB" sz="800">
                <a:latin typeface="Arial" charset="0"/>
              </a:rPr>
              <a:pPr algn="r" defTabSz="942975"/>
              <a:t>52</a:t>
            </a:fld>
            <a:endParaRPr lang="en-GB" sz="800">
              <a:latin typeface="Arial" charset="0"/>
            </a:endParaRPr>
          </a:p>
        </p:txBody>
      </p:sp>
      <p:sp>
        <p:nvSpPr>
          <p:cNvPr id="122885" name="Rectangle 4"/>
          <p:cNvSpPr>
            <a:spLocks noGrp="1" noRot="1" noChangeAspect="1" noChangeArrowheads="1" noTextEdit="1"/>
          </p:cNvSpPr>
          <p:nvPr>
            <p:ph type="sldImg"/>
          </p:nvPr>
        </p:nvSpPr>
        <p:spPr>
          <a:ln/>
        </p:spPr>
      </p:sp>
      <p:sp>
        <p:nvSpPr>
          <p:cNvPr id="122886" name="Rectangle 5"/>
          <p:cNvSpPr>
            <a:spLocks noGrp="1" noChangeArrowheads="1"/>
          </p:cNvSpPr>
          <p:nvPr>
            <p:ph type="body" idx="1"/>
          </p:nvPr>
        </p:nvSpPr>
        <p:spPr>
          <a:noFill/>
          <a:ln/>
        </p:spPr>
        <p:txBody>
          <a:bodyPr/>
          <a:lstStyle/>
          <a:p>
            <a:pPr eaLnBrk="1" hangingPunct="1"/>
            <a:r>
              <a:rPr lang="ru-RU" b="1" dirty="0" smtClean="0"/>
              <a:t>Скорость и расстояние</a:t>
            </a:r>
            <a:endParaRPr lang="en-GB" b="1" dirty="0" smtClean="0"/>
          </a:p>
          <a:p>
            <a:pPr eaLnBrk="1" hangingPunct="1"/>
            <a:r>
              <a:rPr lang="ru-RU" dirty="0" smtClean="0"/>
              <a:t>Главная проблема в том, что когда суда ГК дают указания СМИ удалиться, и СМИ выполняют их, это создает больше помех для участников, чем сам катер СМИ</a:t>
            </a:r>
            <a:r>
              <a:rPr lang="en-GB" dirty="0" smtClean="0"/>
              <a:t>! </a:t>
            </a:r>
          </a:p>
          <a:p>
            <a:pPr eaLnBrk="1" hangingPunct="1"/>
            <a:endParaRPr lang="en-GB" dirty="0" smtClean="0"/>
          </a:p>
          <a:p>
            <a:pPr eaLnBrk="1" hangingPunct="1"/>
            <a:r>
              <a:rPr lang="ru-RU" dirty="0" smtClean="0"/>
              <a:t>Если катер СМИ располагается таким образом, что не мешает гонке, и способен быстро реагировать на любое непредвиденное обстоятельство</a:t>
            </a:r>
            <a:r>
              <a:rPr lang="en-GB" dirty="0" smtClean="0"/>
              <a:t>, </a:t>
            </a:r>
            <a:r>
              <a:rPr lang="ru-RU" dirty="0" smtClean="0"/>
              <a:t>гоночный комитет не должен вмешиваться</a:t>
            </a:r>
            <a:r>
              <a:rPr lang="en-GB" dirty="0" smtClean="0"/>
              <a:t>. </a:t>
            </a:r>
            <a:r>
              <a:rPr lang="ru-RU" dirty="0" smtClean="0"/>
              <a:t>Тем не менее, если катер СМИ располагается таким образом, что может влиять на гонку, необходимо предупреждение от гоночного комитета</a:t>
            </a:r>
            <a:r>
              <a:rPr lang="en-GB" dirty="0" smtClean="0"/>
              <a:t>.</a:t>
            </a:r>
            <a:r>
              <a:rPr lang="ru-RU" dirty="0" smtClean="0"/>
              <a:t> Достаточно </a:t>
            </a:r>
            <a:r>
              <a:rPr lang="ru-RU" dirty="0" smtClean="0"/>
              <a:t>передать </a:t>
            </a:r>
            <a:r>
              <a:rPr lang="ru-RU" dirty="0" smtClean="0"/>
              <a:t>сообщения по радио, однако на практике часто бывает, что необходимо оповестить катер СМИ голосом. Судно ГК должно соблюдать осторожность, чтобы не добавлять помех</a:t>
            </a:r>
            <a:r>
              <a:rPr lang="en-GB" dirty="0" smtClean="0"/>
              <a:t>. </a:t>
            </a:r>
          </a:p>
          <a:p>
            <a:pPr eaLnBrk="1" hangingPunct="1"/>
            <a:endParaRPr lang="en-GB" dirty="0" smtClean="0"/>
          </a:p>
          <a:p>
            <a:pPr eaLnBrk="1" hangingPunct="1"/>
            <a:r>
              <a:rPr lang="ru-RU" b="1" dirty="0" smtClean="0"/>
              <a:t>Водители катеров СМИ</a:t>
            </a:r>
            <a:endParaRPr lang="en-GB" b="1" dirty="0" smtClean="0"/>
          </a:p>
          <a:p>
            <a:pPr eaLnBrk="1" hangingPunct="1"/>
            <a:r>
              <a:rPr lang="ru-RU" dirty="0" smtClean="0"/>
              <a:t>Водители всех катеров СМИ должны быть подготовлены к этой работе. В идеале это должны быть члены</a:t>
            </a:r>
            <a:r>
              <a:rPr lang="en-US" dirty="0" smtClean="0"/>
              <a:t> </a:t>
            </a:r>
            <a:r>
              <a:rPr lang="ru-RU" dirty="0" smtClean="0"/>
              <a:t>гоночного комитета</a:t>
            </a:r>
            <a:r>
              <a:rPr lang="en-GB" dirty="0" smtClean="0"/>
              <a:t>. </a:t>
            </a:r>
            <a:r>
              <a:rPr lang="ru-RU" dirty="0" smtClean="0"/>
              <a:t>Когда водителя просят поставить катер в позицию, необходимую фотографам, он ни коим образом не должен негативно влиять на соревнование, становясь помехой</a:t>
            </a:r>
            <a:r>
              <a:rPr lang="en-GB" dirty="0" smtClean="0"/>
              <a:t>.</a:t>
            </a:r>
            <a:r>
              <a:rPr lang="ru-RU" dirty="0" smtClean="0"/>
              <a:t> Водители СМИ подчиняются стартовому судну ГК</a:t>
            </a:r>
            <a:r>
              <a:rPr lang="en-GB" dirty="0" smtClean="0"/>
              <a:t>. </a:t>
            </a:r>
            <a:r>
              <a:rPr lang="ru-RU" dirty="0" smtClean="0"/>
              <a:t>Такое взаимодействие</a:t>
            </a:r>
            <a:r>
              <a:rPr lang="ru-RU" baseline="0" dirty="0" smtClean="0"/>
              <a:t> обычно</a:t>
            </a:r>
            <a:r>
              <a:rPr lang="ru-RU" dirty="0" smtClean="0"/>
              <a:t> происходит с заместителем Старшего судьи</a:t>
            </a:r>
            <a:r>
              <a:rPr lang="en-GB" dirty="0" smtClean="0"/>
              <a:t>. </a:t>
            </a:r>
            <a:r>
              <a:rPr lang="ru-RU" dirty="0" smtClean="0"/>
              <a:t>Опытный яхтенный фотограф редко создает проблемы, однако у них есть работа, которую нужно выполнять, и часто это приводит к тому, что они просят водителя войти в запрещенную зону</a:t>
            </a:r>
            <a:r>
              <a:rPr lang="en-GB" dirty="0" smtClean="0"/>
              <a:t>. </a:t>
            </a:r>
            <a:r>
              <a:rPr lang="ru-RU" dirty="0" smtClean="0"/>
              <a:t>Следующие схемы показывают подходящие положения для катеров СМИ</a:t>
            </a:r>
            <a:r>
              <a:rPr lang="en-GB" dirty="0" smtClean="0"/>
              <a:t>. </a:t>
            </a:r>
            <a:r>
              <a:rPr lang="ru-RU" dirty="0" smtClean="0"/>
              <a:t>Водители должны быть хорошо знакомы с этими схемами и позициями соответственно</a:t>
            </a:r>
            <a:r>
              <a:rPr lang="en-GB" dirty="0" smtClean="0"/>
              <a:t>. </a:t>
            </a:r>
            <a:r>
              <a:rPr lang="ru-RU" dirty="0" smtClean="0"/>
              <a:t>Условия меняются, и водители катеров должны быть готовы быстро реагировать на развитие ситуации и переставлять свои катера, не создавая помех участникам</a:t>
            </a:r>
            <a:r>
              <a:rPr lang="en-GB" dirty="0" smtClean="0"/>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B8B19B1-F175-4C22-A1D3-FF53D1DB0B20}" type="slidenum">
              <a:rPr lang="en-GB" smtClean="0"/>
              <a:pPr/>
              <a:t>53</a:t>
            </a:fld>
            <a:endParaRPr lang="en-GB" smtClean="0"/>
          </a:p>
        </p:txBody>
      </p:sp>
      <p:sp>
        <p:nvSpPr>
          <p:cNvPr id="123907" name="Rectangle 6"/>
          <p:cNvSpPr>
            <a:spLocks noGrp="1" noChangeArrowheads="1"/>
          </p:cNvSpPr>
          <p:nvPr>
            <p:ph type="ftr" sz="quarter" idx="4"/>
          </p:nvPr>
        </p:nvSpPr>
        <p:spPr>
          <a:noFill/>
        </p:spPr>
        <p:txBody>
          <a:bodyPr/>
          <a:lstStyle/>
          <a:p>
            <a:r>
              <a:rPr lang="en-GB"/>
              <a:t>February 2006 - Regatta Organisation</a:t>
            </a:r>
          </a:p>
        </p:txBody>
      </p:sp>
      <p:sp>
        <p:nvSpPr>
          <p:cNvPr id="12390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DA079BB1-DE2D-4AC5-BE0D-F7E74819B619}" type="slidenum">
              <a:rPr lang="en-GB" sz="800">
                <a:latin typeface="Arial" charset="0"/>
              </a:rPr>
              <a:pPr algn="r" defTabSz="942975"/>
              <a:t>53</a:t>
            </a:fld>
            <a:endParaRPr lang="en-GB" sz="800">
              <a:latin typeface="Arial" charset="0"/>
            </a:endParaRPr>
          </a:p>
        </p:txBody>
      </p:sp>
      <p:sp>
        <p:nvSpPr>
          <p:cNvPr id="123909" name="Rectangle 2"/>
          <p:cNvSpPr>
            <a:spLocks noGrp="1" noRot="1" noChangeAspect="1" noChangeArrowheads="1" noTextEdit="1"/>
          </p:cNvSpPr>
          <p:nvPr>
            <p:ph type="sldImg"/>
          </p:nvPr>
        </p:nvSpPr>
        <p:spPr>
          <a:xfrm>
            <a:off x="1731963" y="152400"/>
            <a:ext cx="3448050" cy="2378075"/>
          </a:xfrm>
          <a:ln/>
        </p:spPr>
      </p:sp>
      <p:sp>
        <p:nvSpPr>
          <p:cNvPr id="6" name="Заметки 5"/>
          <p:cNvSpPr>
            <a:spLocks noGrp="1"/>
          </p:cNvSpPr>
          <p:nvPr>
            <p:ph type="body" idx="1"/>
          </p:nvPr>
        </p:nvSpPr>
        <p:spPr/>
        <p:txBody>
          <a:bodyPr>
            <a:normAutofit/>
          </a:bodyPr>
          <a:lstStyle/>
          <a:p>
            <a:endParaRPr lang="ru-RU"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ижний колонтитул 3"/>
          <p:cNvSpPr>
            <a:spLocks noGrp="1"/>
          </p:cNvSpPr>
          <p:nvPr>
            <p:ph type="ftr" sz="quarter" idx="10"/>
          </p:nvPr>
        </p:nvSpPr>
        <p:spPr/>
        <p:txBody>
          <a:bodyPr/>
          <a:lstStyle/>
          <a:p>
            <a:pPr>
              <a:defRPr/>
            </a:pPr>
            <a:r>
              <a:rPr lang="en-GB" smtClean="0"/>
              <a:t>February 2006 - Regatta Organisation</a:t>
            </a:r>
            <a:endParaRPr lang="en-GB"/>
          </a:p>
        </p:txBody>
      </p:sp>
      <p:sp>
        <p:nvSpPr>
          <p:cNvPr id="5" name="Номер слайда 4"/>
          <p:cNvSpPr>
            <a:spLocks noGrp="1"/>
          </p:cNvSpPr>
          <p:nvPr>
            <p:ph type="sldNum" sz="quarter" idx="11"/>
          </p:nvPr>
        </p:nvSpPr>
        <p:spPr/>
        <p:txBody>
          <a:bodyPr/>
          <a:lstStyle/>
          <a:p>
            <a:pPr>
              <a:defRPr/>
            </a:pPr>
            <a:fld id="{B67D925E-547B-40EF-B917-17B865E5C288}" type="slidenum">
              <a:rPr lang="en-GB" smtClean="0"/>
              <a:pPr>
                <a:defRPr/>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ижний колонтитул 3"/>
          <p:cNvSpPr>
            <a:spLocks noGrp="1"/>
          </p:cNvSpPr>
          <p:nvPr>
            <p:ph type="ftr" sz="quarter" idx="10"/>
          </p:nvPr>
        </p:nvSpPr>
        <p:spPr/>
        <p:txBody>
          <a:bodyPr/>
          <a:lstStyle/>
          <a:p>
            <a:pPr>
              <a:defRPr/>
            </a:pPr>
            <a:r>
              <a:rPr lang="en-GB" smtClean="0"/>
              <a:t>February 2006 - Regatta Organisation</a:t>
            </a:r>
            <a:endParaRPr lang="en-GB"/>
          </a:p>
        </p:txBody>
      </p:sp>
      <p:sp>
        <p:nvSpPr>
          <p:cNvPr id="5" name="Номер слайда 4"/>
          <p:cNvSpPr>
            <a:spLocks noGrp="1"/>
          </p:cNvSpPr>
          <p:nvPr>
            <p:ph type="sldNum" sz="quarter" idx="11"/>
          </p:nvPr>
        </p:nvSpPr>
        <p:spPr/>
        <p:txBody>
          <a:bodyPr/>
          <a:lstStyle/>
          <a:p>
            <a:pPr>
              <a:defRPr/>
            </a:pPr>
            <a:fld id="{B67D925E-547B-40EF-B917-17B865E5C288}" type="slidenum">
              <a:rPr lang="en-GB" smtClean="0"/>
              <a:pPr>
                <a:defRPr/>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ижний колонтитул 3"/>
          <p:cNvSpPr>
            <a:spLocks noGrp="1"/>
          </p:cNvSpPr>
          <p:nvPr>
            <p:ph type="ftr" sz="quarter" idx="10"/>
          </p:nvPr>
        </p:nvSpPr>
        <p:spPr/>
        <p:txBody>
          <a:bodyPr/>
          <a:lstStyle/>
          <a:p>
            <a:pPr>
              <a:defRPr/>
            </a:pPr>
            <a:r>
              <a:rPr lang="en-GB" smtClean="0"/>
              <a:t>February 2006 - Regatta Organisation</a:t>
            </a:r>
            <a:endParaRPr lang="en-GB"/>
          </a:p>
        </p:txBody>
      </p:sp>
      <p:sp>
        <p:nvSpPr>
          <p:cNvPr id="5" name="Номер слайда 4"/>
          <p:cNvSpPr>
            <a:spLocks noGrp="1"/>
          </p:cNvSpPr>
          <p:nvPr>
            <p:ph type="sldNum" sz="quarter" idx="11"/>
          </p:nvPr>
        </p:nvSpPr>
        <p:spPr/>
        <p:txBody>
          <a:bodyPr/>
          <a:lstStyle/>
          <a:p>
            <a:pPr>
              <a:defRPr/>
            </a:pPr>
            <a:fld id="{B67D925E-547B-40EF-B917-17B865E5C288}" type="slidenum">
              <a:rPr lang="en-GB" smtClean="0"/>
              <a:pPr>
                <a:defRPr/>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FD755D9-4C9D-4FE0-BF95-30022FA65F5D}" type="slidenum">
              <a:rPr lang="en-GB" smtClean="0"/>
              <a:pPr/>
              <a:t>57</a:t>
            </a:fld>
            <a:endParaRPr lang="en-GB" smtClean="0"/>
          </a:p>
        </p:txBody>
      </p:sp>
      <p:sp>
        <p:nvSpPr>
          <p:cNvPr id="124931" name="Rectangle 6"/>
          <p:cNvSpPr>
            <a:spLocks noGrp="1" noChangeArrowheads="1"/>
          </p:cNvSpPr>
          <p:nvPr>
            <p:ph type="ftr" sz="quarter" idx="4"/>
          </p:nvPr>
        </p:nvSpPr>
        <p:spPr>
          <a:noFill/>
        </p:spPr>
        <p:txBody>
          <a:bodyPr/>
          <a:lstStyle/>
          <a:p>
            <a:r>
              <a:rPr lang="en-GB"/>
              <a:t>February 2006 - Regatta Organisation</a:t>
            </a:r>
          </a:p>
        </p:txBody>
      </p:sp>
      <p:sp>
        <p:nvSpPr>
          <p:cNvPr id="12493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9670B046-0071-4578-8B7E-EFC905441D03}" type="slidenum">
              <a:rPr lang="en-GB" sz="800">
                <a:latin typeface="Arial" charset="0"/>
              </a:rPr>
              <a:pPr algn="r" defTabSz="942975"/>
              <a:t>57</a:t>
            </a:fld>
            <a:endParaRPr lang="en-GB" sz="800">
              <a:latin typeface="Arial" charset="0"/>
            </a:endParaRPr>
          </a:p>
        </p:txBody>
      </p:sp>
      <p:sp>
        <p:nvSpPr>
          <p:cNvPr id="124933" name="Rectangle 4"/>
          <p:cNvSpPr>
            <a:spLocks noGrp="1" noRot="1" noChangeAspect="1" noChangeArrowheads="1" noTextEdit="1"/>
          </p:cNvSpPr>
          <p:nvPr>
            <p:ph type="sldImg"/>
          </p:nvPr>
        </p:nvSpPr>
        <p:spPr>
          <a:ln/>
        </p:spPr>
      </p:sp>
      <p:sp>
        <p:nvSpPr>
          <p:cNvPr id="124934" name="Rectangle 5"/>
          <p:cNvSpPr>
            <a:spLocks noGrp="1" noChangeArrowheads="1"/>
          </p:cNvSpPr>
          <p:nvPr>
            <p:ph type="body" idx="1"/>
          </p:nvPr>
        </p:nvSpPr>
        <p:spPr>
          <a:noFill/>
          <a:ln/>
        </p:spPr>
        <p:txBody>
          <a:bodyPr/>
          <a:lstStyle/>
          <a:p>
            <a:pPr eaLnBrk="1" hangingPunct="1">
              <a:lnSpc>
                <a:spcPct val="80000"/>
              </a:lnSpc>
            </a:pPr>
            <a:r>
              <a:rPr lang="ru-RU" sz="800" b="1" dirty="0" smtClean="0"/>
              <a:t>Главное судно гоночного комитета</a:t>
            </a:r>
            <a:r>
              <a:rPr lang="en-GB" sz="800" b="1" dirty="0" smtClean="0"/>
              <a:t> </a:t>
            </a:r>
          </a:p>
          <a:p>
            <a:pPr eaLnBrk="1" hangingPunct="1">
              <a:lnSpc>
                <a:spcPct val="80000"/>
              </a:lnSpc>
            </a:pPr>
            <a:r>
              <a:rPr lang="ru-RU" sz="800" dirty="0" smtClean="0"/>
              <a:t>Стартовое судно должно быть достаточного размера для размещения на нем персонала гоночного комитета с разумным комфортом</a:t>
            </a:r>
            <a:r>
              <a:rPr lang="en-GB" sz="800" dirty="0" smtClean="0"/>
              <a:t>. </a:t>
            </a:r>
            <a:r>
              <a:rPr lang="ru-RU" sz="800" dirty="0" smtClean="0"/>
              <a:t>В зависимости от типа дистанции, оно может также быть финишным судном</a:t>
            </a:r>
            <a:r>
              <a:rPr lang="en-GB" sz="800" dirty="0" smtClean="0"/>
              <a:t>.</a:t>
            </a:r>
            <a:r>
              <a:rPr lang="ru-RU" sz="800" dirty="0" smtClean="0"/>
              <a:t> Оно должно соответствовать тем условиям, которые преобладают</a:t>
            </a:r>
            <a:r>
              <a:rPr lang="en-GB" sz="800" dirty="0" smtClean="0"/>
              <a:t> </a:t>
            </a:r>
            <a:r>
              <a:rPr lang="ru-RU" sz="800" dirty="0" smtClean="0"/>
              <a:t>в зоне гонок:</a:t>
            </a:r>
            <a:r>
              <a:rPr lang="ru-RU" sz="800" baseline="0" dirty="0" smtClean="0"/>
              <a:t> </a:t>
            </a:r>
            <a:r>
              <a:rPr lang="ru-RU" sz="800" dirty="0" smtClean="0"/>
              <a:t>быть маневренным, хорошо видимым и четко идентифицируемым в соответствии с гоночной инструкцией</a:t>
            </a:r>
            <a:r>
              <a:rPr lang="en-GB" sz="800" dirty="0" smtClean="0"/>
              <a:t>.</a:t>
            </a:r>
          </a:p>
          <a:p>
            <a:pPr eaLnBrk="1" hangingPunct="1">
              <a:lnSpc>
                <a:spcPct val="80000"/>
              </a:lnSpc>
            </a:pPr>
            <a:endParaRPr lang="en-GB" sz="800" dirty="0" smtClean="0"/>
          </a:p>
          <a:p>
            <a:pPr eaLnBrk="1" hangingPunct="1">
              <a:lnSpc>
                <a:spcPct val="80000"/>
              </a:lnSpc>
            </a:pPr>
            <a:r>
              <a:rPr lang="ru-RU" sz="800" dirty="0" smtClean="0"/>
              <a:t>На судне должен быть полный набор сигнальных флагов, применяемых в</a:t>
            </a:r>
            <a:r>
              <a:rPr lang="en-US" sz="800" dirty="0" smtClean="0"/>
              <a:t> </a:t>
            </a:r>
            <a:r>
              <a:rPr lang="ru-RU" sz="800" dirty="0" smtClean="0"/>
              <a:t>ППГ (Сигналы гонки) и описанных в гоночной инструкции, флаги должны быть прикреплены к фалам, как показано в следующем слайде</a:t>
            </a:r>
            <a:r>
              <a:rPr lang="en-GB" sz="800" dirty="0" smtClean="0"/>
              <a:t>.</a:t>
            </a:r>
            <a:r>
              <a:rPr lang="ru-RU" sz="800" dirty="0" smtClean="0"/>
              <a:t> Мачта, которая часто используется как конец стартовой линии на судне ГК, должна</a:t>
            </a:r>
            <a:r>
              <a:rPr lang="en-US" sz="800" dirty="0" smtClean="0"/>
              <a:t> </a:t>
            </a:r>
            <a:r>
              <a:rPr lang="ru-RU" sz="800" dirty="0" smtClean="0"/>
              <a:t>быть высокой и хорошо видимой</a:t>
            </a:r>
            <a:r>
              <a:rPr lang="en-GB" sz="800" dirty="0" smtClean="0"/>
              <a:t>.</a:t>
            </a:r>
          </a:p>
          <a:p>
            <a:pPr eaLnBrk="1" hangingPunct="1">
              <a:lnSpc>
                <a:spcPct val="80000"/>
              </a:lnSpc>
            </a:pPr>
            <a:endParaRPr lang="en-GB" sz="800" dirty="0" smtClean="0"/>
          </a:p>
          <a:p>
            <a:pPr eaLnBrk="1" hangingPunct="1">
              <a:lnSpc>
                <a:spcPct val="80000"/>
              </a:lnSpc>
            </a:pPr>
            <a:r>
              <a:rPr lang="ru-RU" sz="800" dirty="0" smtClean="0"/>
              <a:t>На этом судне должен быть соответствующий тент от солнца, ветра, дождя или иной плохой погоды</a:t>
            </a:r>
            <a:r>
              <a:rPr lang="en-GB" sz="800" dirty="0" smtClean="0"/>
              <a:t>. </a:t>
            </a:r>
            <a:r>
              <a:rPr lang="ru-RU" sz="800" dirty="0" smtClean="0"/>
              <a:t>На нем также должны быть радиостанция, </a:t>
            </a:r>
            <a:r>
              <a:rPr lang="en-GB" sz="800" dirty="0" smtClean="0"/>
              <a:t>GPS, </a:t>
            </a:r>
            <a:r>
              <a:rPr lang="ru-RU" sz="800" dirty="0" smtClean="0"/>
              <a:t>схема (карта) зоны гонок плюс любые другие навигационные средства, которые могут быть полезны.</a:t>
            </a:r>
            <a:r>
              <a:rPr lang="en-GB" sz="800" dirty="0" smtClean="0"/>
              <a:t> </a:t>
            </a:r>
            <a:r>
              <a:rPr lang="ru-RU" sz="800" dirty="0" smtClean="0"/>
              <a:t>Также должен быть туалет</a:t>
            </a:r>
            <a:r>
              <a:rPr lang="en-GB" sz="800" dirty="0" smtClean="0"/>
              <a:t>.</a:t>
            </a:r>
          </a:p>
          <a:p>
            <a:pPr eaLnBrk="1" hangingPunct="1">
              <a:lnSpc>
                <a:spcPct val="80000"/>
              </a:lnSpc>
            </a:pPr>
            <a:endParaRPr lang="en-GB" sz="800" dirty="0" smtClean="0"/>
          </a:p>
          <a:p>
            <a:pPr eaLnBrk="1" hangingPunct="1">
              <a:lnSpc>
                <a:spcPct val="80000"/>
              </a:lnSpc>
            </a:pPr>
            <a:r>
              <a:rPr lang="ru-RU" sz="800" b="1" dirty="0" smtClean="0"/>
              <a:t>Катера - установщики знаков</a:t>
            </a:r>
            <a:endParaRPr lang="en-GB" sz="800" b="1" dirty="0" smtClean="0"/>
          </a:p>
          <a:p>
            <a:pPr eaLnBrk="1" hangingPunct="1">
              <a:lnSpc>
                <a:spcPct val="80000"/>
              </a:lnSpc>
            </a:pPr>
            <a:r>
              <a:rPr lang="ru-RU" sz="800" dirty="0" smtClean="0"/>
              <a:t>Катером – установщиком знаков должен быть быстроходный катер, оборудованный приборами для определения либо скорости, либо пройденного расстояния, либо того и другого, также надежным компасом и </a:t>
            </a:r>
            <a:r>
              <a:rPr lang="en-GB" sz="800" dirty="0" smtClean="0"/>
              <a:t>GPS. </a:t>
            </a:r>
            <a:r>
              <a:rPr lang="ru-RU" sz="800" dirty="0" smtClean="0"/>
              <a:t>Многие старшие судьи предпочитают иметь больше одного катера-установщика знаков</a:t>
            </a:r>
            <a:r>
              <a:rPr lang="en-GB" sz="800" dirty="0" smtClean="0"/>
              <a:t>. </a:t>
            </a:r>
            <a:r>
              <a:rPr lang="ru-RU" sz="800" dirty="0" smtClean="0"/>
              <a:t>Это способствует быстрой корректировке дистанции при новом ветре</a:t>
            </a:r>
            <a:r>
              <a:rPr lang="en-GB" sz="800" dirty="0" smtClean="0"/>
              <a:t>. </a:t>
            </a:r>
            <a:r>
              <a:rPr lang="ru-RU" sz="800" dirty="0" smtClean="0"/>
              <a:t>Если позволяет наличие персонала и оборудования, то желательно иметь отдельный катер-установщик для каждого знака</a:t>
            </a:r>
            <a:r>
              <a:rPr lang="en-GB" sz="800" dirty="0" smtClean="0"/>
              <a:t>.</a:t>
            </a:r>
          </a:p>
          <a:p>
            <a:pPr eaLnBrk="1" hangingPunct="1">
              <a:lnSpc>
                <a:spcPct val="80000"/>
              </a:lnSpc>
            </a:pPr>
            <a:endParaRPr lang="en-GB" sz="800" dirty="0" smtClean="0"/>
          </a:p>
          <a:p>
            <a:pPr eaLnBrk="1" hangingPunct="1">
              <a:lnSpc>
                <a:spcPct val="80000"/>
              </a:lnSpc>
            </a:pPr>
            <a:r>
              <a:rPr lang="ru-RU" sz="800" dirty="0" smtClean="0"/>
              <a:t>Между стартом и финишем катер-установщик может использоваться как спасательное судно, хотя его главная задача – быть готовым к изменению дистанции в случае изменения ветра. Эти катера, как и суда на знаках – </a:t>
            </a:r>
            <a:r>
              <a:rPr lang="ru-RU" sz="800" dirty="0" smtClean="0"/>
              <a:t>источник </a:t>
            </a:r>
            <a:r>
              <a:rPr lang="ru-RU" sz="800" dirty="0" smtClean="0"/>
              <a:t>информации для старшего судьи</a:t>
            </a:r>
            <a:r>
              <a:rPr lang="en-GB" sz="800" dirty="0" smtClean="0"/>
              <a:t>.</a:t>
            </a:r>
          </a:p>
          <a:p>
            <a:pPr eaLnBrk="1" hangingPunct="1">
              <a:lnSpc>
                <a:spcPct val="80000"/>
              </a:lnSpc>
            </a:pPr>
            <a:endParaRPr lang="en-GB" sz="800" dirty="0" smtClean="0"/>
          </a:p>
          <a:p>
            <a:pPr eaLnBrk="1" hangingPunct="1">
              <a:lnSpc>
                <a:spcPct val="80000"/>
              </a:lnSpc>
            </a:pPr>
            <a:r>
              <a:rPr lang="ru-RU" sz="800" dirty="0" smtClean="0"/>
              <a:t>Эти катера должны иметь на борту знаки дистанции, запасные знаки, противовесы</a:t>
            </a:r>
            <a:r>
              <a:rPr lang="en-GB" sz="800" dirty="0" smtClean="0"/>
              <a:t>,</a:t>
            </a:r>
            <a:r>
              <a:rPr lang="ru-RU" sz="800" dirty="0" smtClean="0"/>
              <a:t> веревки и якоря</a:t>
            </a:r>
            <a:r>
              <a:rPr lang="en-GB" sz="800" dirty="0" smtClean="0"/>
              <a:t>.</a:t>
            </a:r>
          </a:p>
          <a:p>
            <a:pPr eaLnBrk="1" hangingPunct="1">
              <a:lnSpc>
                <a:spcPct val="80000"/>
              </a:lnSpc>
            </a:pPr>
            <a:r>
              <a:rPr lang="ru-RU" sz="800" dirty="0" smtClean="0"/>
              <a:t>Они должны быть укомплектованы экипажем с необходимыми морскими навыками</a:t>
            </a:r>
            <a:r>
              <a:rPr lang="en-GB" sz="800" dirty="0" smtClean="0"/>
              <a:t>.</a:t>
            </a:r>
          </a:p>
          <a:p>
            <a:pPr eaLnBrk="1" hangingPunct="1">
              <a:lnSpc>
                <a:spcPct val="80000"/>
              </a:lnSpc>
            </a:pPr>
            <a:endParaRPr lang="en-GB" sz="800" dirty="0" smtClean="0"/>
          </a:p>
          <a:p>
            <a:pPr eaLnBrk="1" hangingPunct="1">
              <a:lnSpc>
                <a:spcPct val="80000"/>
              </a:lnSpc>
            </a:pPr>
            <a:r>
              <a:rPr lang="ru-RU" sz="800" b="1" dirty="0" smtClean="0"/>
              <a:t>Суда на знаках</a:t>
            </a:r>
            <a:endParaRPr lang="en-GB" sz="800" b="1" dirty="0" smtClean="0"/>
          </a:p>
          <a:p>
            <a:pPr eaLnBrk="1" hangingPunct="1">
              <a:lnSpc>
                <a:spcPct val="80000"/>
              </a:lnSpc>
            </a:pPr>
            <a:r>
              <a:rPr lang="ru-RU" sz="800" dirty="0" smtClean="0"/>
              <a:t>Суда на знаках желательны на крупных соревнованиях в открытых водах, особенно там, где длина одного участка дистанции больше 1 м.м. или плохая видимость из-за больших волн или </a:t>
            </a:r>
            <a:r>
              <a:rPr lang="ru-RU" sz="800" dirty="0" smtClean="0"/>
              <a:t>тяжелых </a:t>
            </a:r>
            <a:r>
              <a:rPr lang="ru-RU" sz="800" dirty="0" smtClean="0"/>
              <a:t>условий</a:t>
            </a:r>
            <a:r>
              <a:rPr lang="en-GB" sz="800" dirty="0" smtClean="0"/>
              <a:t>. </a:t>
            </a:r>
            <a:r>
              <a:rPr lang="ru-RU" sz="800" dirty="0" smtClean="0"/>
              <a:t>Они могут способствовать справедливости гонок</a:t>
            </a:r>
            <a:r>
              <a:rPr lang="en-GB" sz="800" dirty="0" smtClean="0"/>
              <a:t>. </a:t>
            </a:r>
            <a:r>
              <a:rPr lang="ru-RU" sz="800" dirty="0" smtClean="0"/>
              <a:t>В качестве судна на знаке наиболее подходят килевые яхты или любое водоизмещающее</a:t>
            </a:r>
            <a:r>
              <a:rPr lang="en-GB" sz="800" dirty="0" smtClean="0"/>
              <a:t> </a:t>
            </a:r>
            <a:r>
              <a:rPr lang="ru-RU" sz="800" dirty="0" smtClean="0"/>
              <a:t>судно с высокой мачтой</a:t>
            </a:r>
            <a:r>
              <a:rPr lang="en-GB" sz="800" dirty="0" smtClean="0"/>
              <a:t>. </a:t>
            </a:r>
            <a:r>
              <a:rPr lang="ru-RU" sz="800" dirty="0" smtClean="0"/>
              <a:t>Суда на знаках должны соответствовать тем условиям, которые наиболее вероятны в зоне гонок</a:t>
            </a:r>
            <a:r>
              <a:rPr lang="en-GB" sz="800" dirty="0" smtClean="0"/>
              <a:t>. </a:t>
            </a:r>
            <a:r>
              <a:rPr lang="ru-RU" sz="800" dirty="0" smtClean="0"/>
              <a:t>Во время стоянки суда на знаках фиксируют </a:t>
            </a:r>
            <a:r>
              <a:rPr lang="ru-RU" sz="800" dirty="0" err="1" smtClean="0"/>
              <a:t>огибание</a:t>
            </a:r>
            <a:r>
              <a:rPr lang="ru-RU" sz="800" dirty="0" smtClean="0"/>
              <a:t> знака</a:t>
            </a:r>
            <a:r>
              <a:rPr lang="en-GB" sz="800" dirty="0" smtClean="0"/>
              <a:t>, </a:t>
            </a:r>
            <a:r>
              <a:rPr lang="ru-RU" sz="800" dirty="0" smtClean="0"/>
              <a:t>что впоследствии может быть полезно гоночному комитету или </a:t>
            </a:r>
            <a:r>
              <a:rPr lang="ru-RU" sz="800" dirty="0" err="1" smtClean="0"/>
              <a:t>протестовому</a:t>
            </a:r>
            <a:r>
              <a:rPr lang="ru-RU" sz="800" dirty="0" smtClean="0"/>
              <a:t> комитету</a:t>
            </a:r>
            <a:r>
              <a:rPr lang="en-GB" sz="800" dirty="0" smtClean="0"/>
              <a:t>. </a:t>
            </a:r>
            <a:r>
              <a:rPr lang="ru-RU" sz="800" dirty="0" smtClean="0"/>
              <a:t>Суда на знаках могут также использоваться для установки или перемещения знаков в связи с изменением дистанции</a:t>
            </a:r>
            <a:r>
              <a:rPr lang="en-GB" sz="800" dirty="0" smtClean="0"/>
              <a:t>, </a:t>
            </a:r>
            <a:r>
              <a:rPr lang="ru-RU" sz="800" dirty="0" smtClean="0"/>
              <a:t>в таких случаях для них может потребоваться дополнительное оборудование</a:t>
            </a:r>
            <a:r>
              <a:rPr lang="en-GB" sz="800" dirty="0" smtClean="0"/>
              <a:t>.</a:t>
            </a:r>
            <a:r>
              <a:rPr lang="pl-PL" sz="800" dirty="0" smtClean="0"/>
              <a:t> </a:t>
            </a:r>
            <a:r>
              <a:rPr lang="ru-RU" sz="800" dirty="0" smtClean="0"/>
              <a:t>На крупных соревнованиях требуется одно судно для каждого знака</a:t>
            </a:r>
            <a:r>
              <a:rPr lang="pl-PL" sz="800" dirty="0" smtClean="0">
                <a:solidFill>
                  <a:srgbClr val="FF0000"/>
                </a:solidFill>
              </a:rPr>
              <a:t>.</a:t>
            </a:r>
            <a:endParaRPr lang="en-GB" sz="800" dirty="0" smtClean="0">
              <a:solidFill>
                <a:srgbClr val="FF0000"/>
              </a:solidFill>
            </a:endParaRPr>
          </a:p>
          <a:p>
            <a:pPr eaLnBrk="1" hangingPunct="1">
              <a:lnSpc>
                <a:spcPct val="80000"/>
              </a:lnSpc>
            </a:pPr>
            <a:endParaRPr lang="ru-RU" sz="800" dirty="0" smtClean="0"/>
          </a:p>
          <a:p>
            <a:pPr eaLnBrk="1" hangingPunct="1">
              <a:lnSpc>
                <a:spcPct val="80000"/>
              </a:lnSpc>
            </a:pPr>
            <a:r>
              <a:rPr lang="ru-RU" sz="800" dirty="0" smtClean="0"/>
              <a:t>И суда-установщики знаков и суда на знаках должны быть оборудованы зрительными и звуковыми сигналами</a:t>
            </a:r>
            <a:r>
              <a:rPr lang="en-GB" sz="800" dirty="0" smtClean="0"/>
              <a:t>. </a:t>
            </a:r>
            <a:r>
              <a:rPr lang="ru-RU" sz="800" dirty="0" smtClean="0"/>
              <a:t>Среди них должны быть флаги изменения дистанции, прекращения и, если это применяется на соревновании, сигналы «включения/выключения» правила 42.</a:t>
            </a:r>
            <a:endParaRPr lang="en-GB" sz="800" dirty="0" smtClean="0"/>
          </a:p>
          <a:p>
            <a:pPr eaLnBrk="1" hangingPunct="1">
              <a:lnSpc>
                <a:spcPct val="80000"/>
              </a:lnSpc>
            </a:pPr>
            <a:endParaRPr lang="en-GB" sz="800" dirty="0" smtClean="0"/>
          </a:p>
          <a:p>
            <a:pPr eaLnBrk="1" hangingPunct="1">
              <a:lnSpc>
                <a:spcPct val="80000"/>
              </a:lnSpc>
            </a:pPr>
            <a:r>
              <a:rPr lang="ru-RU" sz="800" b="1" dirty="0" smtClean="0"/>
              <a:t>Спасательные катера</a:t>
            </a:r>
            <a:endParaRPr lang="en-GB" sz="800" b="1" dirty="0" smtClean="0"/>
          </a:p>
          <a:p>
            <a:pPr eaLnBrk="1" hangingPunct="1">
              <a:lnSpc>
                <a:spcPct val="80000"/>
              </a:lnSpc>
            </a:pPr>
            <a:r>
              <a:rPr lang="ru-RU" sz="800" dirty="0" smtClean="0"/>
              <a:t>Спасательные катера должны быть приспособлены для того, чтобы оказывать помощь яхтам, терпящим бедствие в неблагоприятных условиях</a:t>
            </a:r>
            <a:r>
              <a:rPr lang="en-GB" sz="800" dirty="0" smtClean="0"/>
              <a:t>.</a:t>
            </a:r>
            <a:r>
              <a:rPr lang="ru-RU" sz="800" dirty="0" smtClean="0"/>
              <a:t> Должно быть предоставлено соответствующее количество таких катеров</a:t>
            </a:r>
            <a:r>
              <a:rPr lang="en-GB" sz="800" dirty="0" smtClean="0"/>
              <a:t>. </a:t>
            </a:r>
            <a:r>
              <a:rPr lang="ru-RU" sz="800" dirty="0" smtClean="0"/>
              <a:t>Экипаж каждого катера должен состоять как минимум из двух</a:t>
            </a:r>
            <a:r>
              <a:rPr lang="en-GB" sz="800" dirty="0" smtClean="0"/>
              <a:t> </a:t>
            </a:r>
            <a:r>
              <a:rPr lang="ru-RU" sz="800" dirty="0" smtClean="0"/>
              <a:t>компетентных людей</a:t>
            </a:r>
            <a:r>
              <a:rPr lang="en-GB" sz="800" dirty="0" smtClean="0"/>
              <a:t>.</a:t>
            </a:r>
          </a:p>
          <a:p>
            <a:pPr eaLnBrk="1" hangingPunct="1">
              <a:lnSpc>
                <a:spcPct val="80000"/>
              </a:lnSpc>
            </a:pPr>
            <a:endParaRPr lang="en-GB" sz="800" dirty="0" smtClean="0"/>
          </a:p>
          <a:p>
            <a:pPr eaLnBrk="1" hangingPunct="1">
              <a:lnSpc>
                <a:spcPct val="80000"/>
              </a:lnSpc>
            </a:pPr>
            <a:r>
              <a:rPr lang="ru-RU" sz="800" dirty="0" smtClean="0"/>
              <a:t>В зависимости от окружающих условий, на спасательных катерах должны быть теплые одеяла, вода, солнцезащитный крем, таблетки от морской болезни, нож и специальный</a:t>
            </a:r>
            <a:r>
              <a:rPr lang="ru-RU" sz="800" baseline="0" dirty="0" smtClean="0"/>
              <a:t> </a:t>
            </a:r>
            <a:r>
              <a:rPr lang="ru-RU" sz="800" dirty="0" smtClean="0"/>
              <a:t>инструмент для резки такелажа</a:t>
            </a:r>
            <a:r>
              <a:rPr lang="en-GB" sz="800" dirty="0" smtClean="0"/>
              <a:t>.</a:t>
            </a:r>
            <a:endParaRPr lang="pl-PL" sz="800" dirty="0" smtClean="0"/>
          </a:p>
          <a:p>
            <a:pPr eaLnBrk="1" hangingPunct="1">
              <a:lnSpc>
                <a:spcPct val="80000"/>
              </a:lnSpc>
            </a:pPr>
            <a:endParaRPr lang="pl-PL" sz="800" dirty="0" smtClean="0"/>
          </a:p>
          <a:p>
            <a:pPr>
              <a:lnSpc>
                <a:spcPct val="80000"/>
              </a:lnSpc>
            </a:pPr>
            <a:r>
              <a:rPr lang="ru-RU" sz="900" dirty="0" smtClean="0"/>
              <a:t>Все суда гоночного комитета, используемые на главных соревнованиях (стартовое, на другом конце стартовой линии, финишное и на знаках) должны быть оборудованы</a:t>
            </a:r>
            <a:r>
              <a:rPr lang="en-US" sz="900" dirty="0" smtClean="0"/>
              <a:t> GPS.</a:t>
            </a:r>
            <a:r>
              <a:rPr lang="pl-PL" sz="900" dirty="0" smtClean="0"/>
              <a:t> </a:t>
            </a:r>
            <a:r>
              <a:rPr lang="ru-RU" sz="900" dirty="0" smtClean="0"/>
              <a:t>На всех </a:t>
            </a:r>
            <a:r>
              <a:rPr lang="en-US" sz="900" dirty="0" smtClean="0"/>
              <a:t>GPS</a:t>
            </a:r>
            <a:r>
              <a:rPr lang="ru-RU" sz="900" dirty="0" smtClean="0"/>
              <a:t> должны быть настроены единицы измерения таким образом, чтобы показывать следующее</a:t>
            </a:r>
            <a:r>
              <a:rPr lang="en-US" sz="900" dirty="0" smtClean="0"/>
              <a:t>:</a:t>
            </a:r>
            <a:endParaRPr lang="pl-PL" sz="900" dirty="0" smtClean="0"/>
          </a:p>
          <a:p>
            <a:pPr>
              <a:lnSpc>
                <a:spcPct val="80000"/>
              </a:lnSpc>
              <a:buFontTx/>
              <a:buChar char="•"/>
            </a:pPr>
            <a:r>
              <a:rPr lang="ru-RU" sz="900" dirty="0" smtClean="0"/>
              <a:t> Расстояние в морских милях</a:t>
            </a:r>
            <a:r>
              <a:rPr lang="en-US" sz="900" dirty="0" smtClean="0"/>
              <a:t> (</a:t>
            </a:r>
            <a:r>
              <a:rPr lang="ru-RU" sz="900" dirty="0" smtClean="0"/>
              <a:t>м.м.</a:t>
            </a:r>
            <a:r>
              <a:rPr lang="en-US" sz="900" dirty="0" smtClean="0"/>
              <a:t>)</a:t>
            </a:r>
            <a:endParaRPr lang="pl-PL" sz="900" dirty="0" smtClean="0"/>
          </a:p>
          <a:p>
            <a:pPr>
              <a:lnSpc>
                <a:spcPct val="80000"/>
              </a:lnSpc>
              <a:buFontTx/>
              <a:buChar char="•"/>
            </a:pPr>
            <a:r>
              <a:rPr lang="ru-RU" sz="900" dirty="0" smtClean="0"/>
              <a:t> Время (по местному часовому поясу) в 24-часовом формате</a:t>
            </a:r>
            <a:endParaRPr lang="pl-PL" sz="900" dirty="0" smtClean="0"/>
          </a:p>
          <a:p>
            <a:pPr>
              <a:lnSpc>
                <a:spcPct val="80000"/>
              </a:lnSpc>
              <a:buFontTx/>
              <a:buChar char="•"/>
            </a:pPr>
            <a:r>
              <a:rPr lang="ru-RU" sz="900" dirty="0" smtClean="0"/>
              <a:t> Компасный курс с учетом магнитного склонения</a:t>
            </a:r>
            <a:endParaRPr lang="pl-PL" sz="900" dirty="0" smtClean="0"/>
          </a:p>
          <a:p>
            <a:pPr>
              <a:lnSpc>
                <a:spcPct val="80000"/>
              </a:lnSpc>
              <a:buFontTx/>
              <a:buChar char="•"/>
            </a:pPr>
            <a:r>
              <a:rPr lang="ru-RU" sz="900" dirty="0" smtClean="0"/>
              <a:t> Широту и долготу в десятичных долях минуты</a:t>
            </a:r>
            <a:r>
              <a:rPr lang="en-US" sz="900" dirty="0" smtClean="0"/>
              <a:t> (</a:t>
            </a:r>
            <a:r>
              <a:rPr lang="ru-RU" sz="900" dirty="0" smtClean="0"/>
              <a:t>пример</a:t>
            </a:r>
            <a:r>
              <a:rPr lang="en-US" sz="900" dirty="0" smtClean="0"/>
              <a:t>:  39</a:t>
            </a:r>
            <a:r>
              <a:rPr lang="en-US" sz="900" dirty="0" smtClean="0">
                <a:latin typeface="Calibri" pitchFamily="34" charset="0"/>
              </a:rPr>
              <a:t>°</a:t>
            </a:r>
            <a:r>
              <a:rPr lang="en-US" sz="900" dirty="0" smtClean="0"/>
              <a:t> 27.928 N, 034</a:t>
            </a:r>
            <a:r>
              <a:rPr lang="en-US" sz="900" dirty="0" smtClean="0">
                <a:latin typeface="Calibri" pitchFamily="34" charset="0"/>
              </a:rPr>
              <a:t>°</a:t>
            </a:r>
            <a:r>
              <a:rPr lang="en-US" sz="900" dirty="0" smtClean="0"/>
              <a:t> 17.464 E)</a:t>
            </a:r>
            <a:endParaRPr lang="pl-PL" sz="900" dirty="0" smtClean="0"/>
          </a:p>
          <a:p>
            <a:pPr>
              <a:lnSpc>
                <a:spcPct val="80000"/>
              </a:lnSpc>
              <a:buFontTx/>
              <a:buChar char="•"/>
            </a:pPr>
            <a:r>
              <a:rPr lang="ru-RU" sz="900" dirty="0" smtClean="0"/>
              <a:t> Система координат должна соответствовать системе координат на карте (например, </a:t>
            </a:r>
            <a:r>
              <a:rPr lang="en-US" sz="900" dirty="0" smtClean="0"/>
              <a:t>WGS-84</a:t>
            </a:r>
            <a:r>
              <a:rPr lang="ru-RU" sz="900" dirty="0" smtClean="0"/>
              <a:t>)</a:t>
            </a:r>
            <a:endParaRPr lang="pl-PL" sz="9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F1C26CD8-19BA-4CB1-BD3D-CCBF4F2E631B}" type="slidenum">
              <a:rPr lang="en-GB"/>
              <a:pPr>
                <a:defRPr/>
              </a:pPr>
              <a:t>58</a:t>
            </a:fld>
            <a:endParaRPr lang="en-GB"/>
          </a:p>
        </p:txBody>
      </p:sp>
      <p:sp>
        <p:nvSpPr>
          <p:cNvPr id="120834" name="Rectangle 6"/>
          <p:cNvSpPr>
            <a:spLocks noGrp="1" noChangeArrowheads="1"/>
          </p:cNvSpPr>
          <p:nvPr>
            <p:ph type="ftr" sz="quarter" idx="4"/>
          </p:nvPr>
        </p:nvSpPr>
        <p:spPr>
          <a:noFill/>
        </p:spPr>
        <p:txBody>
          <a:bodyPr/>
          <a:lstStyle/>
          <a:p>
            <a:r>
              <a:rPr lang="en-GB"/>
              <a:t>February 2006 - Regatta Organisation</a:t>
            </a:r>
          </a:p>
        </p:txBody>
      </p:sp>
      <p:sp>
        <p:nvSpPr>
          <p:cNvPr id="120835"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FABB1139-422B-4542-B8B0-18DE062C1636}" type="slidenum">
              <a:rPr lang="en-GB" sz="800">
                <a:latin typeface="Arial" charset="0"/>
              </a:rPr>
              <a:pPr algn="r" defTabSz="942975"/>
              <a:t>58</a:t>
            </a:fld>
            <a:endParaRPr lang="en-GB" sz="800">
              <a:latin typeface="Arial" charset="0"/>
            </a:endParaRPr>
          </a:p>
        </p:txBody>
      </p:sp>
      <p:sp>
        <p:nvSpPr>
          <p:cNvPr id="120836" name="Rectangle 4"/>
          <p:cNvSpPr>
            <a:spLocks noGrp="1" noRot="1" noChangeAspect="1" noChangeArrowheads="1" noTextEdit="1"/>
          </p:cNvSpPr>
          <p:nvPr>
            <p:ph type="sldImg"/>
          </p:nvPr>
        </p:nvSpPr>
        <p:spPr>
          <a:ln/>
        </p:spPr>
      </p:sp>
      <p:sp>
        <p:nvSpPr>
          <p:cNvPr id="120837" name="Rectangle 5"/>
          <p:cNvSpPr>
            <a:spLocks noGrp="1" noChangeArrowheads="1"/>
          </p:cNvSpPr>
          <p:nvPr>
            <p:ph type="body" idx="1"/>
          </p:nvPr>
        </p:nvSpPr>
        <p:spPr>
          <a:noFill/>
          <a:ln/>
        </p:spPr>
        <p:txBody>
          <a:bodyPr/>
          <a:lstStyle/>
          <a:p>
            <a:pPr eaLnBrk="1" hangingPunct="1"/>
            <a:r>
              <a:rPr lang="ru-RU" b="1" dirty="0" smtClean="0"/>
              <a:t>Схема размещения зрительных сигналов на главном судейском судне</a:t>
            </a:r>
            <a:endParaRPr lang="en-GB" b="1" dirty="0" smtClean="0"/>
          </a:p>
          <a:p>
            <a:pPr eaLnBrk="1" hangingPunct="1"/>
            <a:r>
              <a:rPr lang="ru-RU" dirty="0" smtClean="0"/>
              <a:t>Все флаги должны быть одинакового размера</a:t>
            </a:r>
            <a:r>
              <a:rPr lang="en-GB" dirty="0" smtClean="0"/>
              <a:t>. </a:t>
            </a:r>
            <a:r>
              <a:rPr lang="ru-RU" dirty="0" smtClean="0"/>
              <a:t>Минимальный рекомендуемый размер – </a:t>
            </a:r>
            <a:r>
              <a:rPr lang="en-GB" dirty="0" smtClean="0"/>
              <a:t>60</a:t>
            </a:r>
            <a:r>
              <a:rPr lang="ru-RU" dirty="0" smtClean="0"/>
              <a:t>см</a:t>
            </a:r>
            <a:r>
              <a:rPr lang="en-GB" dirty="0" smtClean="0"/>
              <a:t> x 90</a:t>
            </a:r>
            <a:r>
              <a:rPr lang="ru-RU" dirty="0" smtClean="0"/>
              <a:t>см</a:t>
            </a:r>
            <a:r>
              <a:rPr lang="en-GB" dirty="0" smtClean="0"/>
              <a:t>.</a:t>
            </a:r>
          </a:p>
          <a:p>
            <a:pPr eaLnBrk="1" hangingPunct="1"/>
            <a:endParaRPr lang="en-GB" dirty="0" smtClean="0"/>
          </a:p>
          <a:p>
            <a:pPr eaLnBrk="1" hangingPunct="1"/>
            <a:r>
              <a:rPr lang="ru-RU" dirty="0" smtClean="0"/>
              <a:t>Все фалы следует делать из резиновых (эластичных) шнуров</a:t>
            </a:r>
            <a:r>
              <a:rPr lang="en-GB" dirty="0" smtClean="0"/>
              <a:t>. </a:t>
            </a:r>
            <a:r>
              <a:rPr lang="ru-RU" dirty="0" smtClean="0"/>
              <a:t>За счет натяжения резинового шнура флаг, когда его отпускают, моментально поднимается на рею</a:t>
            </a:r>
            <a:r>
              <a:rPr lang="en-GB" dirty="0" smtClean="0"/>
              <a:t>.</a:t>
            </a:r>
          </a:p>
          <a:p>
            <a:pPr eaLnBrk="1" hangingPunct="1"/>
            <a:endParaRPr lang="en-GB" dirty="0" smtClean="0"/>
          </a:p>
          <a:p>
            <a:pPr eaLnBrk="1" hangingPunct="1"/>
            <a:r>
              <a:rPr lang="ru-RU" dirty="0" smtClean="0"/>
              <a:t>Флаги, как показано на рисунке, объединены в пять групп</a:t>
            </a:r>
            <a:r>
              <a:rPr lang="en-GB" dirty="0" smtClean="0"/>
              <a:t>. </a:t>
            </a:r>
            <a:r>
              <a:rPr lang="ru-RU" dirty="0" smtClean="0"/>
              <a:t>Фалы главных сигналов (Предупреждения, Подготовительного, Отзывов и Откладывания/Прекращения) расположены таким образом, что когда они подняты, они не перекрывают друг друга, и поэтому хорошо видны всем участникам</a:t>
            </a:r>
            <a:r>
              <a:rPr lang="en-GB" dirty="0" smtClean="0"/>
              <a:t>.</a:t>
            </a:r>
          </a:p>
          <a:p>
            <a:pPr eaLnBrk="1" hangingPunct="1"/>
            <a:endParaRPr lang="en-GB" dirty="0" smtClean="0"/>
          </a:p>
          <a:p>
            <a:pPr eaLnBrk="1" hangingPunct="1"/>
            <a:r>
              <a:rPr lang="ru-RU" dirty="0" smtClean="0"/>
              <a:t>Когда для поднятия используются </a:t>
            </a:r>
            <a:r>
              <a:rPr lang="ru-RU" dirty="0" err="1" smtClean="0"/>
              <a:t>грота-фал</a:t>
            </a:r>
            <a:r>
              <a:rPr lang="ru-RU" dirty="0" smtClean="0"/>
              <a:t> и стаксель-фал яхты, рею, на которой расположены фалы флагов, следует располагать как можно выше</a:t>
            </a:r>
            <a:r>
              <a:rPr lang="en-GB" dirty="0" smtClean="0"/>
              <a:t>.</a:t>
            </a:r>
          </a:p>
          <a:p>
            <a:pPr eaLnBrk="1" hangingPunct="1"/>
            <a:endParaRPr lang="en-GB" dirty="0" smtClean="0"/>
          </a:p>
          <a:p>
            <a:pPr eaLnBrk="1" hangingPunct="1"/>
            <a:r>
              <a:rPr lang="ru-RU" dirty="0" smtClean="0"/>
              <a:t>Имейте ввиду, что оба сигнала отзывов должны показываться на стороне дистанции от стартовой линии</a:t>
            </a:r>
            <a:r>
              <a:rPr lang="en-GB" dirty="0" smtClean="0"/>
              <a:t>.</a:t>
            </a:r>
            <a:r>
              <a:rPr lang="ru-RU" dirty="0" smtClean="0"/>
              <a:t> </a:t>
            </a:r>
            <a:endParaRPr lang="en-GB" dirty="0" smtClean="0"/>
          </a:p>
          <a:p>
            <a:pPr eaLnBrk="1" hangingPunct="1"/>
            <a:endParaRPr lang="en-GB" dirty="0" smtClean="0"/>
          </a:p>
          <a:p>
            <a:pPr eaLnBrk="1" hangingPunct="1"/>
            <a:r>
              <a:rPr lang="ru-RU" dirty="0" smtClean="0"/>
              <a:t>Там, где невозможно использовать эту рекомендованную систему, как альтернативу часто используют флаги на шестах</a:t>
            </a:r>
            <a:r>
              <a:rPr lang="en-GB" dirty="0" smtClean="0"/>
              <a:t>. </a:t>
            </a:r>
            <a:r>
              <a:rPr lang="ru-RU" dirty="0" smtClean="0"/>
              <a:t>Шесты следует располагать на судне гоночного комитета в такой же последовательности, как описано выше</a:t>
            </a:r>
            <a:r>
              <a:rPr lang="en-GB" dirty="0" smtClean="0"/>
              <a:t>.</a:t>
            </a:r>
          </a:p>
          <a:p>
            <a:pPr eaLnBrk="1" hangingPunct="1"/>
            <a:endParaRPr lang="en-GB" dirty="0" smtClean="0"/>
          </a:p>
          <a:p>
            <a:pPr eaLnBrk="1" hangingPunct="1"/>
            <a:r>
              <a:rPr lang="ru-RU" b="1" dirty="0" smtClean="0"/>
              <a:t>Звуковые сигналы</a:t>
            </a:r>
            <a:endParaRPr lang="en-GB" b="1" dirty="0" smtClean="0"/>
          </a:p>
          <a:p>
            <a:pPr eaLnBrk="1" hangingPunct="1"/>
            <a:r>
              <a:rPr lang="ru-RU" dirty="0" smtClean="0"/>
              <a:t>Когда используются пистолет или ракетница, они должны быть направлены вперед и располагаться на левой стороне носовой части</a:t>
            </a:r>
            <a:r>
              <a:rPr lang="en-GB" dirty="0" smtClean="0"/>
              <a:t>. </a:t>
            </a:r>
            <a:r>
              <a:rPr lang="ru-RU" dirty="0" smtClean="0"/>
              <a:t>Это наиболее безопасное место</a:t>
            </a:r>
            <a:r>
              <a:rPr lang="en-GB" dirty="0" smtClean="0"/>
              <a:t>. </a:t>
            </a:r>
            <a:r>
              <a:rPr lang="ru-RU" dirty="0" smtClean="0"/>
              <a:t>Во многих странах запрещено применение любых видов огнестрельного оружия</a:t>
            </a:r>
            <a:r>
              <a:rPr lang="en-GB" dirty="0" smtClean="0"/>
              <a:t>. </a:t>
            </a:r>
            <a:r>
              <a:rPr lang="ru-RU" dirty="0" smtClean="0"/>
              <a:t>В качестве замены используются воздушные горны</a:t>
            </a:r>
            <a:r>
              <a:rPr lang="en-GB" dirty="0" smtClean="0"/>
              <a:t>. </a:t>
            </a:r>
            <a:r>
              <a:rPr lang="ru-RU" dirty="0" smtClean="0"/>
              <a:t>Очень важно проверить перед соревнованием слышимость звукового сигнала на предполагаемой длине стартовой линии</a:t>
            </a:r>
            <a:r>
              <a:rPr lang="en-GB" dirty="0" smtClean="0"/>
              <a:t>. </a:t>
            </a:r>
            <a:r>
              <a:rPr lang="ru-RU" dirty="0" smtClean="0"/>
              <a:t>Рекомендуется использовать два горна одновременно, на случай, если один выйдет из строя.</a:t>
            </a:r>
            <a:endParaRPr lang="en-GB"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36B414D-3069-46DD-A6E9-98E0A196931E}" type="slidenum">
              <a:rPr lang="en-GB" smtClean="0"/>
              <a:pPr/>
              <a:t>59</a:t>
            </a:fld>
            <a:endParaRPr lang="en-GB" smtClean="0"/>
          </a:p>
        </p:txBody>
      </p:sp>
      <p:sp>
        <p:nvSpPr>
          <p:cNvPr id="126979" name="Rectangle 6"/>
          <p:cNvSpPr>
            <a:spLocks noGrp="1" noChangeArrowheads="1"/>
          </p:cNvSpPr>
          <p:nvPr>
            <p:ph type="ftr" sz="quarter" idx="4"/>
          </p:nvPr>
        </p:nvSpPr>
        <p:spPr>
          <a:noFill/>
        </p:spPr>
        <p:txBody>
          <a:bodyPr/>
          <a:lstStyle/>
          <a:p>
            <a:r>
              <a:rPr lang="en-GB"/>
              <a:t>February 2006 - Regatta Organisation</a:t>
            </a:r>
          </a:p>
        </p:txBody>
      </p:sp>
      <p:sp>
        <p:nvSpPr>
          <p:cNvPr id="12698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81065CE8-9958-4350-A184-C80C54F18EA0}" type="slidenum">
              <a:rPr lang="en-GB" sz="800">
                <a:latin typeface="Arial" charset="0"/>
              </a:rPr>
              <a:pPr algn="r" defTabSz="942975"/>
              <a:t>59</a:t>
            </a:fld>
            <a:endParaRPr lang="en-GB" sz="800">
              <a:latin typeface="Arial" charset="0"/>
            </a:endParaRPr>
          </a:p>
        </p:txBody>
      </p:sp>
      <p:sp>
        <p:nvSpPr>
          <p:cNvPr id="126981" name="Rectangle 4"/>
          <p:cNvSpPr>
            <a:spLocks noGrp="1" noRot="1" noChangeAspect="1" noChangeArrowheads="1" noTextEdit="1"/>
          </p:cNvSpPr>
          <p:nvPr>
            <p:ph type="sldImg"/>
          </p:nvPr>
        </p:nvSpPr>
        <p:spPr>
          <a:ln/>
        </p:spPr>
      </p:sp>
      <p:sp>
        <p:nvSpPr>
          <p:cNvPr id="126982" name="Rectangle 5"/>
          <p:cNvSpPr>
            <a:spLocks noGrp="1" noChangeArrowheads="1"/>
          </p:cNvSpPr>
          <p:nvPr>
            <p:ph type="body" idx="1"/>
          </p:nvPr>
        </p:nvSpPr>
        <p:spPr>
          <a:noFill/>
          <a:ln/>
        </p:spPr>
        <p:txBody>
          <a:bodyPr/>
          <a:lstStyle/>
          <a:p>
            <a:pPr eaLnBrk="1" hangingPunct="1"/>
            <a:r>
              <a:rPr lang="ru-RU" b="1" dirty="0" smtClean="0"/>
              <a:t>Катера </a:t>
            </a:r>
            <a:r>
              <a:rPr lang="ru-RU" b="1" dirty="0" err="1" smtClean="0"/>
              <a:t>протестового</a:t>
            </a:r>
            <a:r>
              <a:rPr lang="ru-RU" b="1" dirty="0" smtClean="0"/>
              <a:t> комитета (ПК) / жюри и </a:t>
            </a:r>
            <a:r>
              <a:rPr lang="ru-RU" b="1" dirty="0" err="1" smtClean="0"/>
              <a:t>ампайров</a:t>
            </a:r>
            <a:endParaRPr lang="en-GB" b="1" dirty="0" smtClean="0"/>
          </a:p>
          <a:p>
            <a:pPr eaLnBrk="1" hangingPunct="1"/>
            <a:r>
              <a:rPr lang="ru-RU" dirty="0" smtClean="0"/>
              <a:t>На многих крупных регатах с гонками флота сейчас часто используется судейство на воде – контроль за нарушением Правила 42 (Средства движения)</a:t>
            </a:r>
            <a:r>
              <a:rPr lang="en-GB" dirty="0" smtClean="0"/>
              <a:t>. </a:t>
            </a:r>
            <a:r>
              <a:rPr lang="ru-RU" dirty="0" smtClean="0"/>
              <a:t>Необходимым требованием для проводящей организации является обеспечение подходящими судами</a:t>
            </a:r>
            <a:r>
              <a:rPr lang="en-GB" dirty="0" smtClean="0"/>
              <a:t>. </a:t>
            </a:r>
            <a:r>
              <a:rPr lang="ru-RU" dirty="0" smtClean="0"/>
              <a:t>Надувные катера с жестким днищем </a:t>
            </a:r>
            <a:r>
              <a:rPr lang="en-GB" dirty="0" smtClean="0"/>
              <a:t>(</a:t>
            </a:r>
            <a:r>
              <a:rPr lang="ru-RU" dirty="0" err="1" smtClean="0"/>
              <a:t>РИБы</a:t>
            </a:r>
            <a:r>
              <a:rPr lang="en-GB" dirty="0" smtClean="0"/>
              <a:t>) </a:t>
            </a:r>
            <a:r>
              <a:rPr lang="ru-RU" dirty="0" smtClean="0"/>
              <a:t>считаются идеальными</a:t>
            </a:r>
            <a:r>
              <a:rPr lang="en-GB" dirty="0" smtClean="0"/>
              <a:t>.</a:t>
            </a:r>
          </a:p>
          <a:p>
            <a:pPr eaLnBrk="1" hangingPunct="1"/>
            <a:endParaRPr lang="en-GB" dirty="0" smtClean="0"/>
          </a:p>
          <a:p>
            <a:pPr eaLnBrk="1" hangingPunct="1"/>
            <a:r>
              <a:rPr lang="ru-RU" dirty="0" smtClean="0"/>
              <a:t>Катера должны быть легко управляемыми, с тентом для защиты от солнца</a:t>
            </a:r>
            <a:r>
              <a:rPr lang="en-GB" dirty="0" smtClean="0"/>
              <a:t>, </a:t>
            </a:r>
            <a:r>
              <a:rPr lang="ru-RU" dirty="0" smtClean="0"/>
              <a:t>сухими, насколько это возможно, и способными находиться в море продолжительное время</a:t>
            </a:r>
            <a:r>
              <a:rPr lang="en-GB" dirty="0" smtClean="0"/>
              <a:t>. </a:t>
            </a:r>
            <a:r>
              <a:rPr lang="ru-RU" dirty="0" smtClean="0"/>
              <a:t>Они должны быть достаточно вместительными для минимум двух, а лучше трех судей</a:t>
            </a:r>
            <a:r>
              <a:rPr lang="en-GB" dirty="0" smtClean="0"/>
              <a:t>.</a:t>
            </a:r>
          </a:p>
          <a:p>
            <a:pPr eaLnBrk="1" hangingPunct="1"/>
            <a:endParaRPr lang="en-GB" dirty="0" smtClean="0"/>
          </a:p>
          <a:p>
            <a:pPr eaLnBrk="1" hangingPunct="1"/>
            <a:r>
              <a:rPr lang="ru-RU" dirty="0" smtClean="0"/>
              <a:t>Почти во всех матчевых и командных гонках работают </a:t>
            </a:r>
            <a:r>
              <a:rPr lang="ru-RU" dirty="0" err="1" smtClean="0"/>
              <a:t>ампайры</a:t>
            </a:r>
            <a:r>
              <a:rPr lang="ru-RU" dirty="0" smtClean="0"/>
              <a:t> на воде для сигнализации о нарушениях и немедленных наказаний</a:t>
            </a:r>
            <a:r>
              <a:rPr lang="en-GB" dirty="0" smtClean="0"/>
              <a:t>. </a:t>
            </a:r>
            <a:r>
              <a:rPr lang="ru-RU" dirty="0" smtClean="0"/>
              <a:t>На крупных международных соревнованиях обычно есть международное жюри, которое может наблюдать за нарушениями и подавать протесты, особенно касающихся контакта яхт, запрещенных средств движения, касания знаков и т.д.</a:t>
            </a:r>
            <a:endParaRPr lang="en-GB" dirty="0" smtClean="0"/>
          </a:p>
          <a:p>
            <a:pPr eaLnBrk="1" hangingPunct="1"/>
            <a:endParaRPr lang="en-GB" dirty="0" smtClean="0"/>
          </a:p>
          <a:p>
            <a:pPr eaLnBrk="1" hangingPunct="1"/>
            <a:r>
              <a:rPr lang="ru-RU" dirty="0" smtClean="0"/>
              <a:t>В этом случае количество необходимых катеров зависит от количества членов ПК/жюри, которые предполагают быть на воде во время гонок</a:t>
            </a:r>
            <a:r>
              <a:rPr lang="en-GB" dirty="0" smtClean="0"/>
              <a:t>. </a:t>
            </a:r>
          </a:p>
          <a:p>
            <a:pPr eaLnBrk="1" hangingPunct="1"/>
            <a:endParaRPr lang="en-GB" dirty="0" smtClean="0"/>
          </a:p>
          <a:p>
            <a:pPr eaLnBrk="1" hangingPunct="1"/>
            <a:r>
              <a:rPr lang="ru-RU" dirty="0" smtClean="0"/>
              <a:t>Катера ПК/жюри всегда должны быть обозначены флагом жюри</a:t>
            </a:r>
            <a:r>
              <a:rPr lang="en-GB" dirty="0" smtClean="0"/>
              <a:t>, </a:t>
            </a:r>
            <a:r>
              <a:rPr lang="ru-RU" dirty="0" smtClean="0"/>
              <a:t>которым может быть буква </a:t>
            </a:r>
            <a:r>
              <a:rPr lang="en-GB" dirty="0" smtClean="0"/>
              <a:t>"J" </a:t>
            </a:r>
            <a:r>
              <a:rPr lang="ru-RU" dirty="0" smtClean="0"/>
              <a:t>или слово</a:t>
            </a:r>
            <a:r>
              <a:rPr lang="en-GB" dirty="0" smtClean="0"/>
              <a:t> "Jury" </a:t>
            </a:r>
            <a:r>
              <a:rPr lang="ru-RU" dirty="0" smtClean="0"/>
              <a:t>на контрастном фоне</a:t>
            </a:r>
            <a:r>
              <a:rPr lang="en-GB"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E5561B7-B5BE-47E3-ADBA-1A01F382332E}" type="slidenum">
              <a:rPr lang="en-GB" smtClean="0"/>
              <a:pPr/>
              <a:t>6</a:t>
            </a:fld>
            <a:endParaRPr lang="en-GB" smtClean="0"/>
          </a:p>
        </p:txBody>
      </p:sp>
      <p:sp>
        <p:nvSpPr>
          <p:cNvPr id="75779" name="Rectangle 6"/>
          <p:cNvSpPr>
            <a:spLocks noGrp="1" noChangeArrowheads="1"/>
          </p:cNvSpPr>
          <p:nvPr>
            <p:ph type="ftr" sz="quarter" idx="4"/>
          </p:nvPr>
        </p:nvSpPr>
        <p:spPr>
          <a:noFill/>
        </p:spPr>
        <p:txBody>
          <a:bodyPr/>
          <a:lstStyle/>
          <a:p>
            <a:r>
              <a:rPr lang="en-GB"/>
              <a:t>February 2006 - Regatta Organisation</a:t>
            </a:r>
          </a:p>
        </p:txBody>
      </p:sp>
      <p:sp>
        <p:nvSpPr>
          <p:cNvPr id="7578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F5C35D29-2794-4420-86A7-6A2A4AA49E65}" type="slidenum">
              <a:rPr lang="en-GB" sz="800">
                <a:latin typeface="Arial" charset="0"/>
              </a:rPr>
              <a:pPr algn="r" defTabSz="942975"/>
              <a:t>6</a:t>
            </a:fld>
            <a:endParaRPr lang="en-GB" sz="800">
              <a:latin typeface="Arial" charset="0"/>
            </a:endParaRPr>
          </a:p>
        </p:txBody>
      </p:sp>
      <p:sp>
        <p:nvSpPr>
          <p:cNvPr id="75781" name="Rectangle 2"/>
          <p:cNvSpPr>
            <a:spLocks noGrp="1" noRot="1" noChangeAspect="1" noChangeArrowheads="1" noTextEdit="1"/>
          </p:cNvSpPr>
          <p:nvPr>
            <p:ph type="sldImg"/>
          </p:nvPr>
        </p:nvSpPr>
        <p:spPr>
          <a:xfrm>
            <a:off x="1722438" y="79375"/>
            <a:ext cx="3451225" cy="2379663"/>
          </a:xfrm>
          <a:ln/>
        </p:spPr>
      </p:sp>
      <p:sp>
        <p:nvSpPr>
          <p:cNvPr id="70661" name="Rectangle 3"/>
          <p:cNvSpPr>
            <a:spLocks noGrp="1" noChangeArrowheads="1"/>
          </p:cNvSpPr>
          <p:nvPr>
            <p:ph type="body" idx="1"/>
          </p:nvPr>
        </p:nvSpPr>
        <p:spPr>
          <a:xfrm>
            <a:off x="708025" y="2538413"/>
            <a:ext cx="5976938" cy="7059612"/>
          </a:xfrm>
          <a:ln/>
        </p:spPr>
        <p:txBody>
          <a:bodyPr>
            <a:normAutofit lnSpcReduction="10000"/>
          </a:bodyPr>
          <a:lstStyle/>
          <a:p>
            <a:pPr eaLnBrk="1" hangingPunct="1">
              <a:defRPr/>
            </a:pPr>
            <a:r>
              <a:rPr lang="ru-RU" dirty="0" smtClean="0"/>
              <a:t>Эта информация должна быть обговорена с ассоциацией класса до начала организации соревнования</a:t>
            </a:r>
            <a:r>
              <a:rPr lang="en-GB" dirty="0" smtClean="0"/>
              <a:t>.</a:t>
            </a:r>
          </a:p>
          <a:p>
            <a:pPr eaLnBrk="1" hangingPunct="1">
              <a:defRPr/>
            </a:pPr>
            <a:endParaRPr lang="en-GB" dirty="0" smtClean="0"/>
          </a:p>
          <a:p>
            <a:pPr eaLnBrk="1" hangingPunct="1">
              <a:defRPr/>
            </a:pPr>
            <a:r>
              <a:rPr lang="ru-RU" b="1" dirty="0" smtClean="0"/>
              <a:t>Количество дней</a:t>
            </a:r>
            <a:endParaRPr lang="en-GB" dirty="0" smtClean="0"/>
          </a:p>
          <a:p>
            <a:pPr eaLnBrk="1" hangingPunct="1">
              <a:defRPr/>
            </a:pPr>
            <a:r>
              <a:rPr lang="ru-RU" dirty="0" smtClean="0"/>
              <a:t>Может быть определено с учетом предложенной программы соревнования. Чем дольше продолжается соревнование, тем больше нагрузка на людей. Множество волонтеров помогают в проведении соревнования. Некоторые используют свой ежегодный отпуск. Чем длиннее соревнование, тем менее охотно люди участвуют в проведении соревнования.</a:t>
            </a:r>
            <a:endParaRPr lang="en-GB" dirty="0" smtClean="0"/>
          </a:p>
          <a:p>
            <a:pPr eaLnBrk="1" hangingPunct="1">
              <a:defRPr/>
            </a:pPr>
            <a:endParaRPr lang="en-GB" dirty="0" smtClean="0"/>
          </a:p>
          <a:p>
            <a:pPr eaLnBrk="1" hangingPunct="1">
              <a:defRPr/>
            </a:pPr>
            <a:r>
              <a:rPr lang="ru-RU" b="1" dirty="0" smtClean="0"/>
              <a:t>Количество классов</a:t>
            </a:r>
            <a:endParaRPr lang="en-GB" dirty="0" smtClean="0"/>
          </a:p>
          <a:p>
            <a:pPr eaLnBrk="1" hangingPunct="1">
              <a:defRPr/>
            </a:pPr>
            <a:r>
              <a:rPr lang="ru-RU" dirty="0" smtClean="0"/>
              <a:t>Чем больше классов участвует, тем сложнее становится организация. Разные правила классов могут требовать разного оборудования, разных гоночных инструкций, ветровых условий, конфигураций дистанции, продолжительности гонки и т.п.</a:t>
            </a:r>
            <a:endParaRPr lang="en-GB" dirty="0" smtClean="0"/>
          </a:p>
          <a:p>
            <a:pPr eaLnBrk="1" hangingPunct="1">
              <a:defRPr/>
            </a:pPr>
            <a:r>
              <a:rPr lang="ru-RU" dirty="0" smtClean="0"/>
              <a:t>Также к организации привлекается гораздо больше людей, таких как секретари классов и представители классов.</a:t>
            </a:r>
            <a:endParaRPr lang="en-GB" dirty="0" smtClean="0"/>
          </a:p>
          <a:p>
            <a:pPr eaLnBrk="1" hangingPunct="1">
              <a:defRPr/>
            </a:pPr>
            <a:endParaRPr lang="en-GB" dirty="0" smtClean="0"/>
          </a:p>
          <a:p>
            <a:pPr eaLnBrk="1" hangingPunct="1">
              <a:defRPr/>
            </a:pPr>
            <a:r>
              <a:rPr lang="ru-RU" b="1" dirty="0" smtClean="0"/>
              <a:t>Количество гонок в день</a:t>
            </a:r>
            <a:endParaRPr lang="en-GB" b="1" dirty="0" smtClean="0"/>
          </a:p>
          <a:p>
            <a:pPr eaLnBrk="1" hangingPunct="1">
              <a:defRPr/>
            </a:pPr>
            <a:r>
              <a:rPr lang="ru-RU" dirty="0" smtClean="0"/>
              <a:t>Сказывается на бюджетах. Больше топлива будет использовано гоночным комитетом и тренерами. Больше времени требуется проводить на воде спортсменам и гоночному комитету. Создаются сложности для рассмотрения протестов.</a:t>
            </a:r>
            <a:endParaRPr lang="en-GB" dirty="0" smtClean="0"/>
          </a:p>
          <a:p>
            <a:pPr eaLnBrk="1" hangingPunct="1">
              <a:defRPr/>
            </a:pPr>
            <a:r>
              <a:rPr lang="ru-RU" dirty="0" smtClean="0"/>
              <a:t>Выходные дни могут быть задействованы для гонок, если гоночный комитет отстает от расписания, </a:t>
            </a:r>
            <a:r>
              <a:rPr lang="ru-RU" dirty="0" smtClean="0"/>
              <a:t>или в связи с прогнозом погоды</a:t>
            </a:r>
            <a:r>
              <a:rPr lang="ru-RU" baseline="0" dirty="0" smtClean="0"/>
              <a:t> </a:t>
            </a:r>
            <a:r>
              <a:rPr lang="ru-RU" dirty="0" smtClean="0"/>
              <a:t>возникают </a:t>
            </a:r>
            <a:r>
              <a:rPr lang="ru-RU" dirty="0" smtClean="0"/>
              <a:t>сомнения в возможности выполнения программы </a:t>
            </a:r>
            <a:r>
              <a:rPr lang="ru-RU" dirty="0" smtClean="0"/>
              <a:t>соревнования.</a:t>
            </a:r>
            <a:endParaRPr lang="en-GB" dirty="0" smtClean="0"/>
          </a:p>
          <a:p>
            <a:pPr eaLnBrk="1" hangingPunct="1">
              <a:defRPr/>
            </a:pPr>
            <a:endParaRPr lang="en-GB" dirty="0" smtClean="0"/>
          </a:p>
          <a:p>
            <a:pPr eaLnBrk="1" hangingPunct="1">
              <a:defRPr/>
            </a:pPr>
            <a:r>
              <a:rPr lang="ru-RU" b="1" dirty="0" smtClean="0"/>
              <a:t>Количество зон дистанций</a:t>
            </a:r>
            <a:endParaRPr lang="en-GB" dirty="0" smtClean="0"/>
          </a:p>
          <a:p>
            <a:pPr eaLnBrk="1" hangingPunct="1">
              <a:defRPr/>
            </a:pPr>
            <a:r>
              <a:rPr lang="ru-RU" dirty="0" smtClean="0"/>
              <a:t>Определите, </a:t>
            </a:r>
            <a:r>
              <a:rPr lang="ru-RU" dirty="0" smtClean="0"/>
              <a:t>сколько зон дистанций необходимо. Для каждой зоны дистанции должен быть полный набор оборудования, включая запасное. Они не должны перекрывать друг друга. Яхты, идущие в яхт-клуб и из яхт-клуба, должны иметь место, чтобы обойти используемую зону дистанции.</a:t>
            </a:r>
            <a:endParaRPr lang="en-GB" dirty="0" smtClean="0"/>
          </a:p>
          <a:p>
            <a:pPr eaLnBrk="1" hangingPunct="1">
              <a:defRPr/>
            </a:pPr>
            <a:r>
              <a:rPr lang="ru-RU" dirty="0" smtClean="0"/>
              <a:t>Также надо учитывать время, необходимое для того, чтобы дойти до самой дальней зоны дистанции.</a:t>
            </a:r>
            <a:endParaRPr lang="en-GB" dirty="0" smtClean="0"/>
          </a:p>
          <a:p>
            <a:pPr eaLnBrk="1" hangingPunct="1">
              <a:defRPr/>
            </a:pPr>
            <a:endParaRPr lang="en-GB" dirty="0" smtClean="0"/>
          </a:p>
          <a:p>
            <a:pPr eaLnBrk="1" hangingPunct="1">
              <a:defRPr/>
            </a:pPr>
            <a:r>
              <a:rPr lang="ru-RU" b="1" dirty="0" smtClean="0"/>
              <a:t>Конфигурации дистанций</a:t>
            </a:r>
            <a:endParaRPr lang="en-GB" b="1" dirty="0" smtClean="0"/>
          </a:p>
          <a:p>
            <a:pPr eaLnBrk="1" hangingPunct="1">
              <a:defRPr/>
            </a:pPr>
            <a:r>
              <a:rPr lang="ru-RU" dirty="0" smtClean="0"/>
              <a:t>Требуются ли для класса участки в </a:t>
            </a:r>
            <a:r>
              <a:rPr lang="ru-RU" dirty="0" err="1" smtClean="0"/>
              <a:t>галфинд</a:t>
            </a:r>
            <a:r>
              <a:rPr lang="ru-RU" dirty="0" smtClean="0"/>
              <a:t> или бакштаг? Или им достаточно только </a:t>
            </a:r>
            <a:r>
              <a:rPr lang="ru-RU" dirty="0" err="1" smtClean="0"/>
              <a:t>лавировки</a:t>
            </a:r>
            <a:r>
              <a:rPr lang="ru-RU" dirty="0" smtClean="0"/>
              <a:t>/фордевинда? Ответы на эти два вопроса определят, сколько оборудования (знаков, якорей, якорных концов) потребуется.</a:t>
            </a:r>
            <a:endParaRPr lang="en-GB" dirty="0" smtClean="0"/>
          </a:p>
          <a:p>
            <a:pPr eaLnBrk="1" hangingPunct="1">
              <a:defRPr/>
            </a:pPr>
            <a:endParaRPr lang="en-GB" dirty="0" smtClean="0"/>
          </a:p>
          <a:p>
            <a:pPr eaLnBrk="1" hangingPunct="1">
              <a:defRPr/>
            </a:pPr>
            <a:r>
              <a:rPr lang="ru-RU" b="1" dirty="0" smtClean="0"/>
              <a:t>Расположение финишной линии</a:t>
            </a:r>
            <a:endParaRPr lang="en-GB" dirty="0" smtClean="0"/>
          </a:p>
          <a:p>
            <a:pPr eaLnBrk="1" hangingPunct="1">
              <a:defRPr/>
            </a:pPr>
            <a:r>
              <a:rPr lang="ru-RU" dirty="0" smtClean="0"/>
              <a:t>Позволяет ли оно гоночному комитету ускорить возвращение яхт после финиша в зону старта, когда гонки следуют одна за другой? Подветренное расположение финиша позволяет это, но некоторые классы требуют наветренного расположения финиша, который задерживает старт следующей гонки и вынуждает флот идти вниз через группу отстающих, которые еще не финишировали.</a:t>
            </a:r>
            <a:endParaRPr lang="en-GB" b="1"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7177120-DD89-4DD3-86C1-C2A9691FEFC3}" type="slidenum">
              <a:rPr lang="en-GB" smtClean="0"/>
              <a:pPr/>
              <a:t>60</a:t>
            </a:fld>
            <a:endParaRPr lang="en-GB" smtClean="0"/>
          </a:p>
        </p:txBody>
      </p:sp>
      <p:sp>
        <p:nvSpPr>
          <p:cNvPr id="128003" name="Rectangle 6"/>
          <p:cNvSpPr>
            <a:spLocks noGrp="1" noChangeArrowheads="1"/>
          </p:cNvSpPr>
          <p:nvPr>
            <p:ph type="ftr" sz="quarter" idx="4"/>
          </p:nvPr>
        </p:nvSpPr>
        <p:spPr>
          <a:noFill/>
        </p:spPr>
        <p:txBody>
          <a:bodyPr/>
          <a:lstStyle/>
          <a:p>
            <a:r>
              <a:rPr lang="en-GB"/>
              <a:t>February 2006 - Regatta Organisation</a:t>
            </a:r>
          </a:p>
        </p:txBody>
      </p:sp>
      <p:sp>
        <p:nvSpPr>
          <p:cNvPr id="12800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93C0A002-0CC8-4238-B0F2-C907F2CD02AC}" type="slidenum">
              <a:rPr lang="en-GB" sz="800">
                <a:latin typeface="Arial" charset="0"/>
              </a:rPr>
              <a:pPr algn="r" defTabSz="942975"/>
              <a:t>60</a:t>
            </a:fld>
            <a:endParaRPr lang="en-GB" sz="800">
              <a:latin typeface="Arial" charset="0"/>
            </a:endParaRPr>
          </a:p>
        </p:txBody>
      </p:sp>
      <p:sp>
        <p:nvSpPr>
          <p:cNvPr id="128005" name="Rectangle 4"/>
          <p:cNvSpPr>
            <a:spLocks noGrp="1" noRot="1" noChangeAspect="1" noChangeArrowheads="1" noTextEdit="1"/>
          </p:cNvSpPr>
          <p:nvPr>
            <p:ph type="sldImg"/>
          </p:nvPr>
        </p:nvSpPr>
        <p:spPr>
          <a:ln/>
        </p:spPr>
      </p:sp>
      <p:sp>
        <p:nvSpPr>
          <p:cNvPr id="128006" name="Rectangle 5"/>
          <p:cNvSpPr>
            <a:spLocks noGrp="1" noChangeArrowheads="1"/>
          </p:cNvSpPr>
          <p:nvPr>
            <p:ph type="body" idx="1"/>
          </p:nvPr>
        </p:nvSpPr>
        <p:spPr>
          <a:noFill/>
          <a:ln/>
        </p:spPr>
        <p:txBody>
          <a:bodyPr/>
          <a:lstStyle/>
          <a:p>
            <a:pPr eaLnBrk="1" hangingPunct="1">
              <a:lnSpc>
                <a:spcPct val="90000"/>
              </a:lnSpc>
            </a:pPr>
            <a:r>
              <a:rPr lang="ru-RU" sz="900" b="1" dirty="0" smtClean="0"/>
              <a:t>Знаки дистанции</a:t>
            </a:r>
            <a:endParaRPr lang="en-GB" sz="900" b="1" dirty="0" smtClean="0"/>
          </a:p>
          <a:p>
            <a:pPr eaLnBrk="1" hangingPunct="1">
              <a:lnSpc>
                <a:spcPct val="90000"/>
              </a:lnSpc>
            </a:pPr>
            <a:r>
              <a:rPr lang="ru-RU" sz="900" dirty="0" smtClean="0"/>
              <a:t>Знаки дистанции должны быть очень хорошо видны на фоне моря или берега </a:t>
            </a:r>
            <a:r>
              <a:rPr lang="en-GB" sz="900" dirty="0" smtClean="0"/>
              <a:t>(</a:t>
            </a:r>
            <a:r>
              <a:rPr lang="ru-RU" sz="900" dirty="0" smtClean="0"/>
              <a:t>ярко-желтые или оранжевые) и легко буксироваться, подниматься и устанавливаться катером-установщиком</a:t>
            </a:r>
            <a:r>
              <a:rPr lang="en-GB" sz="900" dirty="0" smtClean="0"/>
              <a:t>. </a:t>
            </a:r>
            <a:r>
              <a:rPr lang="ru-RU" sz="900" dirty="0" smtClean="0"/>
              <a:t>Если неиспользуемые знаки буксируются во время гонки, установщик должен быть уверен, что участники не будут сбиты с толку перемещением знаков</a:t>
            </a:r>
            <a:r>
              <a:rPr lang="en-GB" sz="900" dirty="0" smtClean="0"/>
              <a:t>. </a:t>
            </a:r>
            <a:r>
              <a:rPr lang="ru-RU" sz="900" dirty="0" smtClean="0"/>
              <a:t>Наиболее подходящие формы – надувные цилиндры или сферы, которые имеют размер, соответствующий длине дистанции и высоте волн</a:t>
            </a:r>
            <a:r>
              <a:rPr lang="en-GB" sz="900" dirty="0" smtClean="0"/>
              <a:t>. </a:t>
            </a:r>
            <a:r>
              <a:rPr lang="ru-RU" sz="900" dirty="0" smtClean="0"/>
              <a:t>Цилиндры высотой 1,2 – 1,5 м и сферы диаметра 1 м подходят для большинства классов небольших яхт</a:t>
            </a:r>
            <a:r>
              <a:rPr lang="en-GB" sz="900" dirty="0" smtClean="0"/>
              <a:t>.</a:t>
            </a:r>
          </a:p>
          <a:p>
            <a:pPr eaLnBrk="1" hangingPunct="1">
              <a:lnSpc>
                <a:spcPct val="90000"/>
              </a:lnSpc>
            </a:pPr>
            <a:endParaRPr lang="en-GB" sz="900" dirty="0" smtClean="0"/>
          </a:p>
          <a:p>
            <a:pPr eaLnBrk="1" hangingPunct="1">
              <a:lnSpc>
                <a:spcPct val="90000"/>
              </a:lnSpc>
            </a:pPr>
            <a:r>
              <a:rPr lang="ru-RU" sz="900" dirty="0" smtClean="0"/>
              <a:t>Знаки, используемые для изменения дистанции, должны </a:t>
            </a:r>
            <a:r>
              <a:rPr lang="ru-RU" sz="900" dirty="0" smtClean="0"/>
              <a:t>отличаться по форме </a:t>
            </a:r>
            <a:r>
              <a:rPr lang="ru-RU" sz="900" dirty="0" smtClean="0"/>
              <a:t>или </a:t>
            </a:r>
            <a:r>
              <a:rPr lang="ru-RU" sz="900" dirty="0" smtClean="0"/>
              <a:t>цвету, либо </a:t>
            </a:r>
            <a:r>
              <a:rPr lang="ru-RU" sz="900" dirty="0" smtClean="0"/>
              <a:t>иметь</a:t>
            </a:r>
            <a:r>
              <a:rPr lang="en-GB" sz="900" dirty="0" smtClean="0"/>
              <a:t> </a:t>
            </a:r>
            <a:r>
              <a:rPr lang="ru-RU" sz="900" dirty="0" smtClean="0"/>
              <a:t>некоторые отличия, такие как цветная (или черная) полоса или чехол, который может быть надет на знак</a:t>
            </a:r>
            <a:r>
              <a:rPr lang="en-GB" sz="900" dirty="0" smtClean="0"/>
              <a:t>.</a:t>
            </a:r>
          </a:p>
          <a:p>
            <a:pPr eaLnBrk="1" hangingPunct="1">
              <a:lnSpc>
                <a:spcPct val="90000"/>
              </a:lnSpc>
            </a:pPr>
            <a:endParaRPr lang="en-GB" sz="900" dirty="0" smtClean="0"/>
          </a:p>
          <a:p>
            <a:pPr eaLnBrk="1" hangingPunct="1">
              <a:lnSpc>
                <a:spcPct val="90000"/>
              </a:lnSpc>
            </a:pPr>
            <a:r>
              <a:rPr lang="ru-RU" sz="900" dirty="0" smtClean="0"/>
              <a:t>Для цилиндрических знаков необходимы противовесы, для того чтобы они ровно стояли. Лучше всего для этого подходит старая якорная цепь. Для всех якорных концов также необходимы</a:t>
            </a:r>
            <a:r>
              <a:rPr lang="en-GB" sz="900" dirty="0" smtClean="0"/>
              <a:t> </a:t>
            </a:r>
            <a:r>
              <a:rPr lang="ru-RU" sz="900" dirty="0" smtClean="0"/>
              <a:t>противовесы</a:t>
            </a:r>
            <a:r>
              <a:rPr lang="en-GB" sz="900" dirty="0" smtClean="0"/>
              <a:t> </a:t>
            </a:r>
            <a:r>
              <a:rPr lang="ru-RU" sz="900" dirty="0" smtClean="0"/>
              <a:t>для заглубления якорного конца на глубин</a:t>
            </a:r>
            <a:r>
              <a:rPr lang="en-US" sz="900" dirty="0" smtClean="0"/>
              <a:t>e</a:t>
            </a:r>
            <a:r>
              <a:rPr lang="ru-RU" sz="900" dirty="0" smtClean="0"/>
              <a:t> 2-3 метра, для того чтобы яхты, близко огибающие знак, не цепляли якорный конец</a:t>
            </a:r>
            <a:r>
              <a:rPr lang="en-GB" sz="900" dirty="0" smtClean="0"/>
              <a:t>. </a:t>
            </a:r>
            <a:r>
              <a:rPr lang="ru-RU" sz="900" dirty="0" smtClean="0"/>
              <a:t>Во многих местах сейчас используют лучше сконструированные формы, которые не требуют противовесов</a:t>
            </a:r>
            <a:r>
              <a:rPr lang="en-GB" sz="900" dirty="0" smtClean="0"/>
              <a:t>. </a:t>
            </a:r>
            <a:r>
              <a:rPr lang="ru-RU" sz="900" dirty="0" smtClean="0"/>
              <a:t>К ним относятся невысокие цилиндрические буи и тетраэдры</a:t>
            </a:r>
            <a:r>
              <a:rPr lang="en-GB" sz="900" dirty="0" smtClean="0"/>
              <a:t>.</a:t>
            </a:r>
          </a:p>
          <a:p>
            <a:pPr eaLnBrk="1" hangingPunct="1">
              <a:lnSpc>
                <a:spcPct val="90000"/>
              </a:lnSpc>
            </a:pPr>
            <a:endParaRPr lang="en-GB" sz="900" dirty="0" smtClean="0"/>
          </a:p>
          <a:p>
            <a:pPr eaLnBrk="1" hangingPunct="1">
              <a:lnSpc>
                <a:spcPct val="90000"/>
              </a:lnSpc>
            </a:pPr>
            <a:r>
              <a:rPr lang="ru-RU" sz="900" dirty="0" smtClean="0"/>
              <a:t>Тип якоря должен определяться как наиболее подходящий для местных условий</a:t>
            </a:r>
            <a:r>
              <a:rPr lang="en-GB" sz="900" dirty="0" smtClean="0"/>
              <a:t>.</a:t>
            </a:r>
            <a:r>
              <a:rPr lang="ru-RU" sz="900" dirty="0" smtClean="0"/>
              <a:t> В целом, наиболее подходящими являются разной формы якоря-кошки с широкими лапами</a:t>
            </a:r>
            <a:r>
              <a:rPr lang="en-GB" sz="900" dirty="0" smtClean="0"/>
              <a:t>. </a:t>
            </a:r>
            <a:r>
              <a:rPr lang="ru-RU" sz="900" dirty="0" smtClean="0"/>
              <a:t>Якоря </a:t>
            </a:r>
            <a:r>
              <a:rPr lang="ru-RU" sz="900" dirty="0" err="1" smtClean="0"/>
              <a:t>Данфорта</a:t>
            </a:r>
            <a:r>
              <a:rPr lang="ru-RU" sz="900" dirty="0" smtClean="0"/>
              <a:t> легко входят в грунт и, когда</a:t>
            </a:r>
            <a:r>
              <a:rPr lang="en-GB" sz="900" dirty="0" smtClean="0"/>
              <a:t> </a:t>
            </a:r>
            <a:r>
              <a:rPr lang="ru-RU" sz="900" dirty="0" smtClean="0"/>
              <a:t>прочно зацепляются, иногда тяжело выбираются</a:t>
            </a:r>
            <a:r>
              <a:rPr lang="en-GB" sz="900" dirty="0" smtClean="0"/>
              <a:t>. </a:t>
            </a:r>
            <a:r>
              <a:rPr lang="ru-RU" sz="900" dirty="0" smtClean="0"/>
              <a:t>Конец должен быть достаточно длинным, чтобы не допустить смещения знака в плохую погоду, но не слишком длинным, чтобы знак не водило в стороны изменениями ветра или течением</a:t>
            </a:r>
            <a:r>
              <a:rPr lang="en-GB" sz="900" dirty="0" smtClean="0"/>
              <a:t>. </a:t>
            </a:r>
            <a:r>
              <a:rPr lang="ru-RU" sz="900" dirty="0" smtClean="0"/>
              <a:t>Предпочтительно использование небольшого куска цепи у якоря, чтобы якорь не полз и лучше держал</a:t>
            </a:r>
            <a:r>
              <a:rPr lang="en-GB" sz="900" dirty="0" smtClean="0"/>
              <a:t>. </a:t>
            </a:r>
            <a:r>
              <a:rPr lang="ru-RU" sz="900" dirty="0" smtClean="0"/>
              <a:t>На очень глубоких акваториях знаки могут удерживаться одноразовыми якорями, состоящими из негодных или поврежденных бетонных блоков, и несинтетическими </a:t>
            </a:r>
            <a:r>
              <a:rPr lang="en-GB" sz="900" dirty="0" smtClean="0"/>
              <a:t>(</a:t>
            </a:r>
            <a:r>
              <a:rPr lang="ru-RU" sz="900" dirty="0" err="1" smtClean="0"/>
              <a:t>био-растворимыми</a:t>
            </a:r>
            <a:r>
              <a:rPr lang="en-GB" sz="900" dirty="0" smtClean="0"/>
              <a:t>) </a:t>
            </a:r>
            <a:r>
              <a:rPr lang="ru-RU" sz="900" dirty="0" smtClean="0"/>
              <a:t>веревками, которые легко отрезать</a:t>
            </a:r>
            <a:r>
              <a:rPr lang="en-GB" sz="900" dirty="0" smtClean="0"/>
              <a:t>.</a:t>
            </a:r>
          </a:p>
          <a:p>
            <a:pPr eaLnBrk="1" hangingPunct="1">
              <a:lnSpc>
                <a:spcPct val="90000"/>
              </a:lnSpc>
            </a:pPr>
            <a:endParaRPr lang="en-GB" sz="900" dirty="0" smtClean="0"/>
          </a:p>
          <a:p>
            <a:pPr eaLnBrk="1" hangingPunct="1">
              <a:lnSpc>
                <a:spcPct val="90000"/>
              </a:lnSpc>
            </a:pPr>
            <a:r>
              <a:rPr lang="ru-RU" sz="900" dirty="0" smtClean="0"/>
              <a:t>Т.к. знаки иногда приходится снимать в очень неблагоприятных условиях</a:t>
            </a:r>
            <a:r>
              <a:rPr lang="en-GB" sz="900" dirty="0" smtClean="0"/>
              <a:t>, </a:t>
            </a:r>
            <a:r>
              <a:rPr lang="ru-RU" sz="900" dirty="0" smtClean="0"/>
              <a:t>к противовесу прикрепляется небольшой буй (томбуй) таким образом, что он только достигает поверхности воды</a:t>
            </a:r>
            <a:r>
              <a:rPr lang="en-GB" sz="900" dirty="0" smtClean="0"/>
              <a:t>. </a:t>
            </a:r>
            <a:r>
              <a:rPr lang="ru-RU" sz="900" dirty="0" smtClean="0"/>
              <a:t>В этом случае томбуй, противовес и знак вынимаются именно в таком порядке, а </a:t>
            </a:r>
            <a:r>
              <a:rPr lang="ru-RU" sz="900" dirty="0" err="1" smtClean="0"/>
              <a:t>био-растворимая</a:t>
            </a:r>
            <a:r>
              <a:rPr lang="ru-RU" sz="900" dirty="0" smtClean="0"/>
              <a:t> веревка обрезается ниже противовеса</a:t>
            </a:r>
            <a:r>
              <a:rPr lang="en-GB" sz="900" i="1" dirty="0" smtClean="0"/>
              <a:t>.</a:t>
            </a:r>
          </a:p>
          <a:p>
            <a:pPr eaLnBrk="1" hangingPunct="1">
              <a:lnSpc>
                <a:spcPct val="90000"/>
              </a:lnSpc>
            </a:pPr>
            <a:endParaRPr lang="en-GB" sz="900" i="1" dirty="0" smtClean="0"/>
          </a:p>
          <a:p>
            <a:pPr eaLnBrk="1" hangingPunct="1">
              <a:lnSpc>
                <a:spcPct val="90000"/>
              </a:lnSpc>
            </a:pPr>
            <a:r>
              <a:rPr lang="ru-RU" sz="900" b="1" dirty="0" smtClean="0"/>
              <a:t>Знак стартовой линии</a:t>
            </a:r>
            <a:endParaRPr lang="en-GB" sz="900" b="1" dirty="0" smtClean="0"/>
          </a:p>
          <a:p>
            <a:pPr eaLnBrk="1" hangingPunct="1">
              <a:lnSpc>
                <a:spcPct val="90000"/>
              </a:lnSpc>
            </a:pPr>
            <a:r>
              <a:rPr lang="ru-RU" sz="900" dirty="0" smtClean="0">
                <a:solidFill>
                  <a:srgbClr val="FF0000"/>
                </a:solidFill>
              </a:rPr>
              <a:t>На главных соревнованиях знак противоположного конца стартовой линии должен быть катером, стоящим на якоре, а не буем</a:t>
            </a:r>
            <a:r>
              <a:rPr lang="pl-PL" sz="900" dirty="0" smtClean="0">
                <a:solidFill>
                  <a:srgbClr val="FF0000"/>
                </a:solidFill>
              </a:rPr>
              <a:t>.</a:t>
            </a:r>
            <a:r>
              <a:rPr lang="en-GB" sz="900" dirty="0" smtClean="0"/>
              <a:t> </a:t>
            </a:r>
            <a:endParaRPr lang="pl-PL" sz="900" dirty="0" smtClean="0"/>
          </a:p>
          <a:p>
            <a:pPr eaLnBrk="1" hangingPunct="1">
              <a:lnSpc>
                <a:spcPct val="90000"/>
              </a:lnSpc>
            </a:pPr>
            <a:r>
              <a:rPr lang="ru-RU" sz="900" dirty="0" smtClean="0"/>
              <a:t>Предпочтительно, чтобы это всегда было судно с высокой мачтой</a:t>
            </a:r>
            <a:r>
              <a:rPr lang="en-GB" sz="900" dirty="0" smtClean="0"/>
              <a:t>. </a:t>
            </a:r>
            <a:r>
              <a:rPr lang="ru-RU" sz="900" dirty="0" smtClean="0"/>
              <a:t>Это упростит работу помощника старшего судьи</a:t>
            </a:r>
            <a:r>
              <a:rPr lang="en-GB" sz="900" dirty="0" smtClean="0"/>
              <a:t>,</a:t>
            </a:r>
            <a:r>
              <a:rPr lang="ru-RU" sz="900" dirty="0" smtClean="0"/>
              <a:t> который смотрит стартовую линию с этого конца,</a:t>
            </a:r>
            <a:r>
              <a:rPr lang="ru-RU" sz="900" baseline="0" dirty="0" smtClean="0"/>
              <a:t> и </a:t>
            </a:r>
            <a:r>
              <a:rPr lang="ru-RU" sz="900" dirty="0" smtClean="0"/>
              <a:t>позволит корректировать стартовую линию с любого конца вытравливанием якорного конца</a:t>
            </a:r>
            <a:r>
              <a:rPr lang="en-GB" sz="900" dirty="0" smtClean="0"/>
              <a:t>.</a:t>
            </a:r>
            <a:r>
              <a:rPr lang="pl-PL" sz="900" dirty="0" smtClean="0"/>
              <a:t> </a:t>
            </a:r>
          </a:p>
          <a:p>
            <a:pPr eaLnBrk="1" hangingPunct="1">
              <a:lnSpc>
                <a:spcPct val="90000"/>
              </a:lnSpc>
            </a:pPr>
            <a:r>
              <a:rPr lang="ru-RU" sz="900" dirty="0" smtClean="0"/>
              <a:t>На некоторых регатах для обозначения противоположного конца стартовой линии используется</a:t>
            </a:r>
            <a:r>
              <a:rPr lang="en-GB" sz="900" dirty="0" smtClean="0"/>
              <a:t> </a:t>
            </a:r>
            <a:r>
              <a:rPr lang="ru-RU" sz="900" dirty="0" smtClean="0"/>
              <a:t>веха</a:t>
            </a:r>
            <a:r>
              <a:rPr lang="en-GB" sz="900" dirty="0" smtClean="0"/>
              <a:t>. </a:t>
            </a:r>
            <a:r>
              <a:rPr lang="ru-RU" sz="900" dirty="0" smtClean="0"/>
              <a:t>В этом случае старшему судье трудно «тонко настроить» стартовую линию</a:t>
            </a:r>
            <a:r>
              <a:rPr lang="en-GB" sz="900" dirty="0" smtClean="0"/>
              <a:t>,</a:t>
            </a:r>
            <a:r>
              <a:rPr lang="ru-RU" sz="900" dirty="0" smtClean="0"/>
              <a:t> т.к. корректировка может производиться только перемещением конца, на котором стоит судно ГК</a:t>
            </a:r>
            <a:r>
              <a:rPr lang="en-GB" sz="900" dirty="0" smtClean="0"/>
              <a:t>.</a:t>
            </a:r>
          </a:p>
          <a:p>
            <a:pPr eaLnBrk="1" hangingPunct="1">
              <a:lnSpc>
                <a:spcPct val="90000"/>
              </a:lnSpc>
            </a:pPr>
            <a:endParaRPr lang="en-GB" sz="900" dirty="0" smtClean="0"/>
          </a:p>
          <a:p>
            <a:pPr eaLnBrk="1" hangingPunct="1">
              <a:lnSpc>
                <a:spcPct val="90000"/>
              </a:lnSpc>
            </a:pPr>
            <a:r>
              <a:rPr lang="ru-RU" sz="900" b="1" dirty="0" smtClean="0"/>
              <a:t>Знак финишной линии</a:t>
            </a:r>
            <a:endParaRPr lang="en-GB" sz="900" b="1" dirty="0" smtClean="0"/>
          </a:p>
          <a:p>
            <a:pPr eaLnBrk="1" hangingPunct="1">
              <a:lnSpc>
                <a:spcPct val="90000"/>
              </a:lnSpc>
            </a:pPr>
            <a:r>
              <a:rPr lang="ru-RU" sz="900" dirty="0" smtClean="0"/>
              <a:t>Как правило, это веха</a:t>
            </a:r>
            <a:r>
              <a:rPr lang="en-GB" sz="900" dirty="0" smtClean="0"/>
              <a:t>. </a:t>
            </a:r>
            <a:r>
              <a:rPr lang="ru-RU" sz="900" dirty="0" smtClean="0"/>
              <a:t>Обычно катер не используется в этой позиции</a:t>
            </a:r>
            <a:r>
              <a:rPr lang="en-GB" sz="900" dirty="0" smtClean="0"/>
              <a:t>, </a:t>
            </a:r>
            <a:r>
              <a:rPr lang="ru-RU" sz="900" dirty="0" smtClean="0"/>
              <a:t>но если имеется дополнительный катер, он может устанавливаться вместо вехи</a:t>
            </a:r>
            <a:r>
              <a:rPr lang="en-GB" sz="900" dirty="0" smtClean="0"/>
              <a:t>.</a:t>
            </a:r>
          </a:p>
          <a:p>
            <a:pPr eaLnBrk="1" hangingPunct="1">
              <a:lnSpc>
                <a:spcPct val="90000"/>
              </a:lnSpc>
            </a:pPr>
            <a:endParaRPr lang="en-GB" sz="900" dirty="0" smtClean="0"/>
          </a:p>
          <a:p>
            <a:pPr eaLnBrk="1" hangingPunct="1">
              <a:lnSpc>
                <a:spcPct val="90000"/>
              </a:lnSpc>
            </a:pPr>
            <a:r>
              <a:rPr lang="ru-RU" sz="900" b="1" dirty="0" smtClean="0"/>
              <a:t>Другие знаки</a:t>
            </a:r>
            <a:endParaRPr lang="en-GB" sz="900" b="1" dirty="0" smtClean="0"/>
          </a:p>
          <a:p>
            <a:pPr eaLnBrk="1" hangingPunct="1">
              <a:lnSpc>
                <a:spcPct val="90000"/>
              </a:lnSpc>
            </a:pPr>
            <a:r>
              <a:rPr lang="ru-RU" sz="900" dirty="0" smtClean="0"/>
              <a:t>На некоторых крупных соревнованиях тренерским катерам, катерам зрителей и т.п. ограничен вход в зону гонок, чтобы не допустить их влияние на ход гонки</a:t>
            </a:r>
            <a:r>
              <a:rPr lang="en-GB" sz="900" dirty="0" smtClean="0"/>
              <a:t>. </a:t>
            </a:r>
            <a:r>
              <a:rPr lang="ru-RU" sz="900" dirty="0" smtClean="0"/>
              <a:t>Эта зона часто очерчивается небольшими буями, которые не должны быть похожими на три вида знаков, описанных выше</a:t>
            </a:r>
            <a:r>
              <a:rPr lang="en-GB" sz="900" dirty="0" smtClean="0"/>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168698F-A78F-4B7D-ACD2-859B77F261CC}" type="slidenum">
              <a:rPr lang="en-GB" smtClean="0"/>
              <a:pPr/>
              <a:t>61</a:t>
            </a:fld>
            <a:endParaRPr lang="en-GB" smtClean="0"/>
          </a:p>
        </p:txBody>
      </p:sp>
      <p:sp>
        <p:nvSpPr>
          <p:cNvPr id="129027" name="Rectangle 6"/>
          <p:cNvSpPr>
            <a:spLocks noGrp="1" noChangeArrowheads="1"/>
          </p:cNvSpPr>
          <p:nvPr>
            <p:ph type="ftr" sz="quarter" idx="4"/>
          </p:nvPr>
        </p:nvSpPr>
        <p:spPr>
          <a:noFill/>
        </p:spPr>
        <p:txBody>
          <a:bodyPr/>
          <a:lstStyle/>
          <a:p>
            <a:r>
              <a:rPr lang="en-GB"/>
              <a:t>February 2006 - Regatta Organisation</a:t>
            </a:r>
          </a:p>
        </p:txBody>
      </p:sp>
      <p:sp>
        <p:nvSpPr>
          <p:cNvPr id="12902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392C35C8-34FA-4BB9-940B-F9BF27881F89}" type="slidenum">
              <a:rPr lang="en-GB" sz="800">
                <a:latin typeface="Arial" charset="0"/>
              </a:rPr>
              <a:pPr algn="r" defTabSz="942975"/>
              <a:t>61</a:t>
            </a:fld>
            <a:endParaRPr lang="en-GB" sz="800">
              <a:latin typeface="Arial" charset="0"/>
            </a:endParaRPr>
          </a:p>
        </p:txBody>
      </p:sp>
      <p:sp>
        <p:nvSpPr>
          <p:cNvPr id="129029" name="Rectangle 4"/>
          <p:cNvSpPr>
            <a:spLocks noGrp="1" noRot="1" noChangeAspect="1" noChangeArrowheads="1" noTextEdit="1"/>
          </p:cNvSpPr>
          <p:nvPr>
            <p:ph type="sldImg"/>
          </p:nvPr>
        </p:nvSpPr>
        <p:spPr>
          <a:ln/>
        </p:spPr>
      </p:sp>
      <p:sp>
        <p:nvSpPr>
          <p:cNvPr id="129030" name="Rectangle 5"/>
          <p:cNvSpPr>
            <a:spLocks noGrp="1" noChangeArrowheads="1"/>
          </p:cNvSpPr>
          <p:nvPr>
            <p:ph type="body" idx="1"/>
          </p:nvPr>
        </p:nvSpPr>
        <p:spPr>
          <a:noFill/>
          <a:ln/>
        </p:spPr>
        <p:txBody>
          <a:bodyPr/>
          <a:lstStyle/>
          <a:p>
            <a:pPr eaLnBrk="1" hangingPunct="1"/>
            <a:r>
              <a:rPr lang="ru-RU" b="1" dirty="0" smtClean="0"/>
              <a:t>Положение о соревновании</a:t>
            </a:r>
            <a:endParaRPr lang="en-GB" b="1" dirty="0" smtClean="0"/>
          </a:p>
          <a:p>
            <a:pPr eaLnBrk="1" hangingPunct="1"/>
            <a:r>
              <a:rPr lang="ru-RU" dirty="0" smtClean="0"/>
              <a:t>Положение о соревновании публикуется проводящей организацией и должно соответствовать Приложению</a:t>
            </a:r>
            <a:r>
              <a:rPr lang="en-GB" dirty="0" smtClean="0"/>
              <a:t> J1</a:t>
            </a:r>
            <a:r>
              <a:rPr lang="ru-RU" dirty="0" smtClean="0"/>
              <a:t> ППГ</a:t>
            </a:r>
            <a:r>
              <a:rPr lang="en-GB" dirty="0" smtClean="0"/>
              <a:t>.</a:t>
            </a:r>
          </a:p>
          <a:p>
            <a:pPr eaLnBrk="1" hangingPunct="1"/>
            <a:endParaRPr lang="en-GB" dirty="0" smtClean="0"/>
          </a:p>
          <a:p>
            <a:pPr eaLnBrk="1" hangingPunct="1"/>
            <a:r>
              <a:rPr lang="ru-RU" dirty="0" smtClean="0"/>
              <a:t>В юридических терминах</a:t>
            </a:r>
            <a:r>
              <a:rPr lang="en-GB" dirty="0" smtClean="0"/>
              <a:t>,</a:t>
            </a:r>
            <a:r>
              <a:rPr lang="ru-RU" dirty="0" smtClean="0"/>
              <a:t> это формальное предложение договора с потенциальным участником с изложением условий, на которых он или она будут допущены к участию в регате</a:t>
            </a:r>
            <a:r>
              <a:rPr lang="en-GB" dirty="0" smtClean="0"/>
              <a:t>. </a:t>
            </a:r>
            <a:r>
              <a:rPr lang="ru-RU" dirty="0" smtClean="0"/>
              <a:t>Если участник заявляется на участие в регате на основании </a:t>
            </a:r>
            <a:r>
              <a:rPr lang="ru-RU" dirty="0" smtClean="0"/>
              <a:t>положения </a:t>
            </a:r>
            <a:r>
              <a:rPr lang="ru-RU" dirty="0" smtClean="0"/>
              <a:t>о соревновании</a:t>
            </a:r>
            <a:r>
              <a:rPr lang="en-GB" dirty="0" smtClean="0"/>
              <a:t>,</a:t>
            </a:r>
            <a:r>
              <a:rPr lang="ru-RU" dirty="0" smtClean="0"/>
              <a:t> он должен быть уверен, что соревнование будет проведено в то время, в том месте, и в том классе (тех классах), которые определены в положении</a:t>
            </a:r>
            <a:r>
              <a:rPr lang="en-GB" dirty="0" smtClean="0"/>
              <a:t>. </a:t>
            </a:r>
            <a:r>
              <a:rPr lang="ru-RU" dirty="0" smtClean="0"/>
              <a:t>Он также должен быть уверен, что участие в этой регате не приведет его  к конфликту с действующим кодексом </a:t>
            </a:r>
            <a:r>
              <a:rPr lang="en-GB" dirty="0" smtClean="0"/>
              <a:t>ISAF</a:t>
            </a:r>
            <a:r>
              <a:rPr lang="ru-RU" dirty="0" smtClean="0"/>
              <a:t> о праве на участие </a:t>
            </a:r>
            <a:r>
              <a:rPr lang="en-US" dirty="0" smtClean="0"/>
              <a:t>(Eligibility Code)</a:t>
            </a:r>
            <a:r>
              <a:rPr lang="ru-RU" dirty="0" smtClean="0"/>
              <a:t>.</a:t>
            </a:r>
            <a:endParaRPr lang="en-GB" dirty="0" smtClean="0"/>
          </a:p>
          <a:p>
            <a:pPr eaLnBrk="1" hangingPunct="1"/>
            <a:endParaRPr lang="en-GB" dirty="0" smtClean="0"/>
          </a:p>
          <a:p>
            <a:pPr eaLnBrk="1" hangingPunct="1"/>
            <a:r>
              <a:rPr lang="ru-RU" dirty="0" smtClean="0"/>
              <a:t>Составление положения о соревновании </a:t>
            </a:r>
            <a:r>
              <a:rPr lang="en-US" dirty="0" smtClean="0"/>
              <a:t>– </a:t>
            </a:r>
            <a:r>
              <a:rPr lang="ru-RU" dirty="0" smtClean="0"/>
              <a:t>это работа, требующая большой аккуратности</a:t>
            </a:r>
            <a:r>
              <a:rPr lang="en-GB" dirty="0" smtClean="0"/>
              <a:t>. </a:t>
            </a:r>
            <a:r>
              <a:rPr lang="ru-RU" dirty="0" smtClean="0"/>
              <a:t>Приложение</a:t>
            </a:r>
            <a:r>
              <a:rPr lang="en-GB" dirty="0" smtClean="0"/>
              <a:t> J1 </a:t>
            </a:r>
            <a:r>
              <a:rPr lang="ru-RU" dirty="0" smtClean="0"/>
              <a:t>перечисляет 5 пунктов, которые должны быть включены в положение о соревновании и далее 14 пунктов, которые должны быть включены, если это поможет спортсмену принять решение подать заявку на участие</a:t>
            </a:r>
            <a:r>
              <a:rPr lang="en-GB" dirty="0" smtClean="0"/>
              <a:t>.</a:t>
            </a:r>
          </a:p>
          <a:p>
            <a:pPr eaLnBrk="1" hangingPunct="1"/>
            <a:endParaRPr lang="ru-RU" dirty="0" smtClean="0"/>
          </a:p>
          <a:p>
            <a:pPr eaLnBrk="1" hangingPunct="1"/>
            <a:r>
              <a:rPr lang="ru-RU" dirty="0" smtClean="0"/>
              <a:t>Приложение</a:t>
            </a:r>
            <a:r>
              <a:rPr lang="en-GB" dirty="0" smtClean="0"/>
              <a:t> </a:t>
            </a:r>
            <a:r>
              <a:rPr lang="en-US" dirty="0" smtClean="0"/>
              <a:t>K</a:t>
            </a:r>
            <a:r>
              <a:rPr lang="en-GB" dirty="0" smtClean="0"/>
              <a:t> </a:t>
            </a:r>
            <a:r>
              <a:rPr lang="ru-RU" dirty="0" smtClean="0"/>
              <a:t>- «Руководство по </a:t>
            </a:r>
            <a:r>
              <a:rPr lang="ru-RU" dirty="0" smtClean="0"/>
              <a:t>положению </a:t>
            </a:r>
            <a:r>
              <a:rPr lang="ru-RU" dirty="0" smtClean="0"/>
              <a:t>о соревновании»</a:t>
            </a:r>
            <a:r>
              <a:rPr lang="en-GB" dirty="0" smtClean="0"/>
              <a:t>. </a:t>
            </a:r>
            <a:r>
              <a:rPr lang="ru-RU" dirty="0" smtClean="0"/>
              <a:t>Это руководство должно быть основой для каждого положения о соревновании</a:t>
            </a:r>
            <a:r>
              <a:rPr lang="en-GB" dirty="0" smtClean="0"/>
              <a:t>.</a:t>
            </a:r>
            <a:r>
              <a:rPr lang="ru-RU" dirty="0" smtClean="0"/>
              <a:t> Его использование имеет два преимущества:</a:t>
            </a:r>
            <a:endParaRPr lang="en-GB" dirty="0" smtClean="0"/>
          </a:p>
          <a:p>
            <a:pPr eaLnBrk="1" hangingPunct="1"/>
            <a:r>
              <a:rPr lang="ru-RU" dirty="0" smtClean="0"/>
              <a:t>Используются те слова, которые одобрены комитетом гоночных правил </a:t>
            </a:r>
            <a:r>
              <a:rPr lang="en-GB" dirty="0" smtClean="0"/>
              <a:t>ISAF. </a:t>
            </a:r>
            <a:r>
              <a:rPr lang="ru-RU" dirty="0" smtClean="0"/>
              <a:t>Этим обеспечивается стандартная терминология</a:t>
            </a:r>
            <a:r>
              <a:rPr lang="en-GB" dirty="0" smtClean="0"/>
              <a:t>.</a:t>
            </a:r>
          </a:p>
          <a:p>
            <a:pPr eaLnBrk="1" hangingPunct="1"/>
            <a:r>
              <a:rPr lang="ru-RU" dirty="0" smtClean="0"/>
              <a:t>Руководство предоставляет альтернативы</a:t>
            </a:r>
            <a:r>
              <a:rPr lang="en-GB" dirty="0" smtClean="0"/>
              <a:t>, </a:t>
            </a:r>
            <a:r>
              <a:rPr lang="ru-RU" dirty="0" smtClean="0"/>
              <a:t>то есть</a:t>
            </a:r>
            <a:r>
              <a:rPr lang="en-GB" dirty="0" smtClean="0"/>
              <a:t>, </a:t>
            </a:r>
            <a:r>
              <a:rPr lang="ru-RU" dirty="0" smtClean="0"/>
              <a:t>систему выбора из стандартных вариантов</a:t>
            </a:r>
            <a:r>
              <a:rPr lang="en-GB" dirty="0" smtClean="0"/>
              <a:t> </a:t>
            </a:r>
            <a:r>
              <a:rPr lang="ru-RU" dirty="0" smtClean="0"/>
              <a:t>(</a:t>
            </a:r>
            <a:r>
              <a:rPr lang="en-GB" i="1" dirty="0" smtClean="0"/>
              <a:t>pick and mix’</a:t>
            </a:r>
            <a:r>
              <a:rPr lang="ru-RU" dirty="0" smtClean="0"/>
              <a:t>)</a:t>
            </a:r>
            <a:r>
              <a:rPr lang="en-GB" dirty="0" smtClean="0"/>
              <a:t> </a:t>
            </a:r>
            <a:r>
              <a:rPr lang="ru-RU" dirty="0" smtClean="0"/>
              <a:t>с комментариями на полях</a:t>
            </a:r>
            <a:r>
              <a:rPr lang="en-GB" dirty="0" smtClean="0"/>
              <a:t>. </a:t>
            </a:r>
            <a:r>
              <a:rPr lang="ru-RU" dirty="0" smtClean="0"/>
              <a:t>Это дает возможность проводящей организации адаптировать положение о соревновании к своему отдельному соревнованию</a:t>
            </a:r>
            <a:r>
              <a:rPr lang="en-GB" dirty="0" smtClean="0"/>
              <a:t>.</a:t>
            </a:r>
          </a:p>
          <a:p>
            <a:pPr eaLnBrk="1" hangingPunct="1"/>
            <a:endParaRPr lang="ru-RU" dirty="0" smtClean="0"/>
          </a:p>
          <a:p>
            <a:pPr eaLnBrk="1" hangingPunct="1"/>
            <a:r>
              <a:rPr lang="ru-RU" dirty="0" smtClean="0">
                <a:solidFill>
                  <a:srgbClr val="FF0000"/>
                </a:solidFill>
              </a:rPr>
              <a:t>Время старта, определяемое в положении о соревновании, должно </a:t>
            </a:r>
            <a:r>
              <a:rPr lang="en-US" dirty="0" smtClean="0">
                <a:solidFill>
                  <a:srgbClr val="FF0000"/>
                </a:solidFill>
              </a:rPr>
              <a:t> </a:t>
            </a:r>
            <a:r>
              <a:rPr lang="ru-RU" dirty="0" smtClean="0">
                <a:solidFill>
                  <a:srgbClr val="FF0000"/>
                </a:solidFill>
              </a:rPr>
              <a:t>быть основано на преобладающих условиях</a:t>
            </a:r>
            <a:r>
              <a:rPr lang="pl-PL" dirty="0" smtClean="0">
                <a:solidFill>
                  <a:srgbClr val="FF0000"/>
                </a:solidFill>
              </a:rPr>
              <a:t>. </a:t>
            </a:r>
            <a:r>
              <a:rPr lang="ru-RU" dirty="0" smtClean="0">
                <a:solidFill>
                  <a:srgbClr val="FF0000"/>
                </a:solidFill>
              </a:rPr>
              <a:t>Например, старт не должен планироваться в 10:00, если морской бриз никогда не начинается раньше 13:00</a:t>
            </a:r>
            <a:r>
              <a:rPr lang="pl-PL" dirty="0" smtClean="0">
                <a:solidFill>
                  <a:srgbClr val="FF0000"/>
                </a:solidFill>
              </a:rPr>
              <a:t>.</a:t>
            </a:r>
          </a:p>
          <a:p>
            <a:pPr eaLnBrk="1" hangingPunct="1"/>
            <a:endParaRPr lang="en-GB" dirty="0" smtClean="0"/>
          </a:p>
          <a:p>
            <a:pPr eaLnBrk="1" hangingPunct="1"/>
            <a:r>
              <a:rPr lang="ru-RU" dirty="0" smtClean="0"/>
              <a:t>Т.к. положение о соревнованиях теперь считается правилом (см. Определения в ППГ)</a:t>
            </a:r>
            <a:r>
              <a:rPr lang="en-GB" dirty="0" smtClean="0"/>
              <a:t>,</a:t>
            </a:r>
            <a:r>
              <a:rPr lang="ru-RU" dirty="0" smtClean="0"/>
              <a:t> оно не должно содержать информацию о проживании, культурной программе, парковке автомашин и т.д. Однако, поскольку эта информация жизненно важна для спортсменов, подающих заявки на участие, её следует опубликовать в отдельном </a:t>
            </a:r>
            <a:r>
              <a:rPr lang="ru-RU" dirty="0" smtClean="0"/>
              <a:t>документе </a:t>
            </a:r>
            <a:r>
              <a:rPr lang="en-US" b="1" dirty="0" smtClean="0"/>
              <a:t>[</a:t>
            </a:r>
            <a:r>
              <a:rPr lang="ru-RU" b="1" dirty="0" smtClean="0"/>
              <a:t>либо,</a:t>
            </a:r>
            <a:r>
              <a:rPr lang="ru-RU" b="1" i="1" dirty="0" smtClean="0"/>
              <a:t> </a:t>
            </a:r>
            <a:r>
              <a:rPr lang="ru-RU" b="1" i="1" dirty="0" smtClean="0"/>
              <a:t>если в этом же документе, то в самом конце его и явно </a:t>
            </a:r>
            <a:r>
              <a:rPr lang="ru-RU" b="1" i="1" dirty="0" smtClean="0"/>
              <a:t>отделить</a:t>
            </a:r>
            <a:r>
              <a:rPr lang="ru-RU" b="1" i="1" baseline="0" dirty="0" smtClean="0"/>
              <a:t> </a:t>
            </a:r>
            <a:r>
              <a:rPr lang="ru-RU" b="1" i="1" dirty="0" smtClean="0"/>
              <a:t>от положения </a:t>
            </a:r>
            <a:r>
              <a:rPr lang="ru-RU" b="1" i="1" dirty="0" smtClean="0"/>
              <a:t>о </a:t>
            </a:r>
            <a:r>
              <a:rPr lang="ru-RU" b="1" i="1" dirty="0" smtClean="0"/>
              <a:t>соревновании</a:t>
            </a:r>
            <a:r>
              <a:rPr lang="ru-RU" b="1" i="0" baseline="0" dirty="0" smtClean="0"/>
              <a:t> – см.слайд 17</a:t>
            </a:r>
            <a:r>
              <a:rPr lang="en-US" b="1" dirty="0" smtClean="0"/>
              <a:t>]</a:t>
            </a:r>
            <a:r>
              <a:rPr lang="ru-RU" b="1" dirty="0" smtClean="0"/>
              <a:t>.</a:t>
            </a:r>
            <a:endParaRPr lang="en-GB" b="1"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3CFF517-74D9-4B56-A1F8-6706C171E971}" type="slidenum">
              <a:rPr lang="en-GB" smtClean="0"/>
              <a:pPr/>
              <a:t>62</a:t>
            </a:fld>
            <a:endParaRPr lang="en-GB" smtClean="0"/>
          </a:p>
        </p:txBody>
      </p:sp>
      <p:sp>
        <p:nvSpPr>
          <p:cNvPr id="130051" name="Rectangle 6"/>
          <p:cNvSpPr>
            <a:spLocks noGrp="1" noChangeArrowheads="1"/>
          </p:cNvSpPr>
          <p:nvPr>
            <p:ph type="ftr" sz="quarter" idx="4"/>
          </p:nvPr>
        </p:nvSpPr>
        <p:spPr>
          <a:noFill/>
        </p:spPr>
        <p:txBody>
          <a:bodyPr/>
          <a:lstStyle/>
          <a:p>
            <a:r>
              <a:rPr lang="en-GB"/>
              <a:t>February 2006 - Regatta Organisation</a:t>
            </a:r>
          </a:p>
        </p:txBody>
      </p:sp>
      <p:sp>
        <p:nvSpPr>
          <p:cNvPr id="13005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2A6D8070-EB83-454A-81DA-0036544D0E46}" type="slidenum">
              <a:rPr lang="en-GB" sz="800">
                <a:latin typeface="Arial" charset="0"/>
              </a:rPr>
              <a:pPr algn="r" defTabSz="942975"/>
              <a:t>62</a:t>
            </a:fld>
            <a:endParaRPr lang="en-GB" sz="800">
              <a:latin typeface="Arial" charset="0"/>
            </a:endParaRPr>
          </a:p>
        </p:txBody>
      </p:sp>
      <p:sp>
        <p:nvSpPr>
          <p:cNvPr id="130053" name="Rectangle 4"/>
          <p:cNvSpPr>
            <a:spLocks noGrp="1" noRot="1" noChangeAspect="1" noChangeArrowheads="1" noTextEdit="1"/>
          </p:cNvSpPr>
          <p:nvPr>
            <p:ph type="sldImg"/>
          </p:nvPr>
        </p:nvSpPr>
        <p:spPr>
          <a:ln/>
        </p:spPr>
      </p:sp>
      <p:sp>
        <p:nvSpPr>
          <p:cNvPr id="130054" name="Rectangle 5"/>
          <p:cNvSpPr>
            <a:spLocks noGrp="1" noChangeArrowheads="1"/>
          </p:cNvSpPr>
          <p:nvPr>
            <p:ph type="body" idx="1"/>
          </p:nvPr>
        </p:nvSpPr>
        <p:spPr>
          <a:noFill/>
          <a:ln/>
        </p:spPr>
        <p:txBody>
          <a:bodyPr/>
          <a:lstStyle/>
          <a:p>
            <a:pPr eaLnBrk="1" hangingPunct="1"/>
            <a:r>
              <a:rPr lang="ru-RU" sz="900" b="1" dirty="0" smtClean="0"/>
              <a:t>Гоночная инструкция</a:t>
            </a:r>
            <a:endParaRPr lang="en-GB" sz="900" b="1" dirty="0" smtClean="0"/>
          </a:p>
          <a:p>
            <a:pPr eaLnBrk="1" hangingPunct="1"/>
            <a:r>
              <a:rPr lang="ru-RU" sz="900" dirty="0" smtClean="0"/>
              <a:t>Гоночная инструкция публикуется гоночным комитетом и должна соответствовать Приложению </a:t>
            </a:r>
            <a:r>
              <a:rPr lang="en-GB" sz="900" dirty="0" smtClean="0"/>
              <a:t>J2</a:t>
            </a:r>
            <a:r>
              <a:rPr lang="ru-RU" sz="900" dirty="0" smtClean="0"/>
              <a:t> ППГ</a:t>
            </a:r>
            <a:r>
              <a:rPr lang="en-GB" sz="900" dirty="0" smtClean="0"/>
              <a:t>.</a:t>
            </a:r>
          </a:p>
          <a:p>
            <a:pPr eaLnBrk="1" hangingPunct="1"/>
            <a:endParaRPr lang="en-GB" sz="900" dirty="0" smtClean="0"/>
          </a:p>
          <a:p>
            <a:pPr eaLnBrk="1" hangingPunct="1"/>
            <a:r>
              <a:rPr lang="ru-RU" sz="900" dirty="0" smtClean="0"/>
              <a:t>При подготовке гоночной инструкции необходимо ориентироваться на положение о соревновании</a:t>
            </a:r>
            <a:r>
              <a:rPr lang="en-GB" sz="900" dirty="0" smtClean="0"/>
              <a:t>. </a:t>
            </a:r>
            <a:r>
              <a:rPr lang="ru-RU" sz="900" dirty="0" smtClean="0"/>
              <a:t>Тогда будет гарантия, что заявления, сделанные в положении о </a:t>
            </a:r>
            <a:r>
              <a:rPr lang="ru-RU" sz="900" dirty="0" smtClean="0"/>
              <a:t>соревновании, </a:t>
            </a:r>
            <a:r>
              <a:rPr lang="ru-RU" sz="900" dirty="0" smtClean="0"/>
              <a:t>совпадают с гоночной инструкцией</a:t>
            </a:r>
            <a:r>
              <a:rPr lang="en-GB" sz="900" dirty="0" smtClean="0"/>
              <a:t>.</a:t>
            </a:r>
          </a:p>
          <a:p>
            <a:pPr eaLnBrk="1" hangingPunct="1"/>
            <a:endParaRPr lang="en-GB" sz="900" dirty="0" smtClean="0"/>
          </a:p>
          <a:p>
            <a:pPr eaLnBrk="1" hangingPunct="1"/>
            <a:r>
              <a:rPr lang="ru-RU" sz="900" dirty="0" smtClean="0"/>
              <a:t>Гоночная инструкция чрезвычайно важна и должна готовиться очень тщательно.</a:t>
            </a:r>
            <a:r>
              <a:rPr lang="en-GB" sz="900" dirty="0" smtClean="0"/>
              <a:t> </a:t>
            </a:r>
            <a:r>
              <a:rPr lang="ru-RU" sz="900" dirty="0" smtClean="0"/>
              <a:t>Эффективное администрирование регаты, ответственность и полномочия судей и все важные ссылки на Правила парусных гонок и, если необходимо, </a:t>
            </a:r>
            <a:r>
              <a:rPr lang="ru-RU" sz="900" dirty="0" smtClean="0">
                <a:solidFill>
                  <a:srgbClr val="FF0000"/>
                </a:solidFill>
              </a:rPr>
              <a:t>апелляционный орган</a:t>
            </a:r>
            <a:r>
              <a:rPr lang="en-GB" sz="900" dirty="0" smtClean="0"/>
              <a:t>,</a:t>
            </a:r>
            <a:r>
              <a:rPr lang="ru-RU" sz="900" dirty="0" smtClean="0"/>
              <a:t> - всё это регулируется этой инструкцией</a:t>
            </a:r>
            <a:r>
              <a:rPr lang="en-GB" sz="900" dirty="0" smtClean="0"/>
              <a:t>.</a:t>
            </a:r>
            <a:r>
              <a:rPr lang="ru-RU" sz="900" dirty="0" smtClean="0"/>
              <a:t> В равной степени </a:t>
            </a:r>
            <a:r>
              <a:rPr lang="ru-RU" sz="900" dirty="0" smtClean="0"/>
              <a:t>важно, </a:t>
            </a:r>
            <a:r>
              <a:rPr lang="ru-RU" sz="900" dirty="0" smtClean="0"/>
              <a:t>чтобы главный судья и все судьи, участвующие в проведении регаты, хорошо знали содержание гоночной инструкции</a:t>
            </a:r>
            <a:r>
              <a:rPr lang="en-GB" sz="900" dirty="0" smtClean="0"/>
              <a:t>.</a:t>
            </a:r>
          </a:p>
          <a:p>
            <a:pPr eaLnBrk="1" hangingPunct="1"/>
            <a:endParaRPr lang="en-GB" sz="900" dirty="0" smtClean="0"/>
          </a:p>
          <a:p>
            <a:pPr eaLnBrk="1" hangingPunct="1"/>
            <a:r>
              <a:rPr lang="ru-RU" sz="900" dirty="0" smtClean="0"/>
              <a:t>В Приложении</a:t>
            </a:r>
            <a:r>
              <a:rPr lang="en-GB" sz="900" dirty="0" smtClean="0"/>
              <a:t> J2</a:t>
            </a:r>
            <a:r>
              <a:rPr lang="ru-RU" sz="900" dirty="0" smtClean="0"/>
              <a:t> перечислены девять пунктов, которые обязательно должны содержаться в гоночной инструкции</a:t>
            </a:r>
            <a:r>
              <a:rPr lang="en-GB" sz="900" dirty="0" smtClean="0"/>
              <a:t>. </a:t>
            </a:r>
            <a:r>
              <a:rPr lang="ru-RU" sz="900" dirty="0" smtClean="0"/>
              <a:t>Далее есть 39 пунктов, которые могут применяться в зависимости от размера, статуса и участвующего в регате класса или классов</a:t>
            </a:r>
            <a:r>
              <a:rPr lang="en-GB" sz="900" dirty="0" smtClean="0"/>
              <a:t>.</a:t>
            </a:r>
          </a:p>
          <a:p>
            <a:pPr eaLnBrk="1" hangingPunct="1"/>
            <a:endParaRPr lang="en-GB" sz="900" dirty="0" smtClean="0"/>
          </a:p>
          <a:p>
            <a:pPr eaLnBrk="1" hangingPunct="1"/>
            <a:r>
              <a:rPr lang="ru-RU" sz="900" dirty="0" smtClean="0"/>
              <a:t>Приложение</a:t>
            </a:r>
            <a:r>
              <a:rPr lang="en-GB" sz="900" dirty="0" smtClean="0"/>
              <a:t> L </a:t>
            </a:r>
            <a:r>
              <a:rPr lang="ru-RU" sz="900" dirty="0" smtClean="0"/>
              <a:t>- «Руководство по </a:t>
            </a:r>
            <a:r>
              <a:rPr lang="ru-RU" sz="900" dirty="0" smtClean="0"/>
              <a:t>гоночной </a:t>
            </a:r>
            <a:r>
              <a:rPr lang="ru-RU" sz="900" dirty="0" smtClean="0"/>
              <a:t>инструкции»</a:t>
            </a:r>
            <a:r>
              <a:rPr lang="en-GB" sz="900" dirty="0" smtClean="0"/>
              <a:t>. </a:t>
            </a:r>
            <a:r>
              <a:rPr lang="ru-RU" sz="900" dirty="0" smtClean="0"/>
              <a:t>Это руководство должно быть основой для всех гоночных инструкций</a:t>
            </a:r>
            <a:r>
              <a:rPr lang="en-GB" sz="900" dirty="0" smtClean="0"/>
              <a:t>.</a:t>
            </a:r>
            <a:r>
              <a:rPr lang="ru-RU" sz="900" dirty="0" smtClean="0"/>
              <a:t> Его использование имеет два преимущества:</a:t>
            </a:r>
            <a:endParaRPr lang="en-GB" sz="900" dirty="0" smtClean="0"/>
          </a:p>
          <a:p>
            <a:pPr eaLnBrk="1" hangingPunct="1"/>
            <a:r>
              <a:rPr lang="ru-RU" sz="900" dirty="0" smtClean="0"/>
              <a:t>Используются те слова, которые одобрены комитетом гоночных правил </a:t>
            </a:r>
            <a:r>
              <a:rPr lang="en-GB" sz="900" dirty="0" smtClean="0"/>
              <a:t>ISAF. </a:t>
            </a:r>
            <a:r>
              <a:rPr lang="ru-RU" sz="900" dirty="0" smtClean="0"/>
              <a:t>Этим обеспечивается стандартная терминология</a:t>
            </a:r>
            <a:r>
              <a:rPr lang="en-GB" sz="900" dirty="0" smtClean="0"/>
              <a:t>.</a:t>
            </a:r>
          </a:p>
          <a:p>
            <a:pPr eaLnBrk="1" hangingPunct="1"/>
            <a:r>
              <a:rPr lang="ru-RU" sz="900" dirty="0" smtClean="0"/>
              <a:t>Руководство предоставляет альтернативы</a:t>
            </a:r>
            <a:r>
              <a:rPr lang="en-GB" sz="900" dirty="0" smtClean="0"/>
              <a:t>, </a:t>
            </a:r>
            <a:r>
              <a:rPr lang="ru-RU" sz="900" dirty="0" smtClean="0"/>
              <a:t>то есть</a:t>
            </a:r>
            <a:r>
              <a:rPr lang="en-GB" sz="900" dirty="0" smtClean="0"/>
              <a:t>, </a:t>
            </a:r>
            <a:r>
              <a:rPr lang="ru-RU" sz="900" dirty="0" smtClean="0"/>
              <a:t>систему выбора из стандартных вариантов</a:t>
            </a:r>
            <a:r>
              <a:rPr lang="en-GB" sz="900" dirty="0" smtClean="0"/>
              <a:t> </a:t>
            </a:r>
            <a:r>
              <a:rPr lang="ru-RU" sz="900" dirty="0" smtClean="0"/>
              <a:t>(</a:t>
            </a:r>
            <a:r>
              <a:rPr lang="en-GB" sz="900" i="1" dirty="0" smtClean="0"/>
              <a:t>pick and mix’</a:t>
            </a:r>
            <a:r>
              <a:rPr lang="ru-RU" sz="900" dirty="0" smtClean="0"/>
              <a:t>)</a:t>
            </a:r>
            <a:r>
              <a:rPr lang="en-GB" sz="900" dirty="0" smtClean="0"/>
              <a:t> </a:t>
            </a:r>
            <a:r>
              <a:rPr lang="ru-RU" sz="900" dirty="0" smtClean="0"/>
              <a:t> с комментариями на полях</a:t>
            </a:r>
            <a:r>
              <a:rPr lang="en-GB" sz="900" dirty="0" smtClean="0"/>
              <a:t>. </a:t>
            </a:r>
            <a:r>
              <a:rPr lang="ru-RU" sz="900" dirty="0" smtClean="0"/>
              <a:t>Это дает возможность гоночному комитету адаптировать гоночную инструкцию к своему отдельному соревнованию</a:t>
            </a:r>
            <a:r>
              <a:rPr lang="en-GB" sz="900" dirty="0" smtClean="0"/>
              <a:t>.</a:t>
            </a:r>
          </a:p>
          <a:p>
            <a:pPr eaLnBrk="1" hangingPunct="1"/>
            <a:endParaRPr lang="en-GB" sz="900" dirty="0" smtClean="0"/>
          </a:p>
          <a:p>
            <a:pPr eaLnBrk="1" hangingPunct="1"/>
            <a:r>
              <a:rPr lang="ru-RU" sz="900" dirty="0" smtClean="0"/>
              <a:t>Следует использовать стандартную инструкцию, за исключением случаев, когда есть уважительная причина отойти от нее. Могут быть приняты во внимание местные правила плавания или специальные требования по спуску и подъему из воды</a:t>
            </a:r>
            <a:r>
              <a:rPr lang="en-GB" sz="900" dirty="0" smtClean="0"/>
              <a:t>. </a:t>
            </a:r>
            <a:r>
              <a:rPr lang="ru-RU" sz="900" dirty="0" smtClean="0"/>
              <a:t>Правила класса могут</a:t>
            </a:r>
            <a:r>
              <a:rPr lang="ru-RU" sz="900" baseline="0" dirty="0" smtClean="0"/>
              <a:t> предписывать н</a:t>
            </a:r>
            <a:r>
              <a:rPr lang="ru-RU" sz="900" dirty="0" smtClean="0"/>
              <a:t>екоторые требования к проведению регаты</a:t>
            </a:r>
            <a:r>
              <a:rPr lang="en-GB" sz="900" dirty="0" smtClean="0"/>
              <a:t>. </a:t>
            </a:r>
            <a:r>
              <a:rPr lang="ru-RU" sz="900" dirty="0" smtClean="0"/>
              <a:t>Использование стандартной гоночной инструкции – это большая помощь спортсменам со всего мира, которых разные гоночные комитеты не должны </a:t>
            </a:r>
            <a:r>
              <a:rPr lang="ru-RU" sz="900" dirty="0" smtClean="0"/>
              <a:t>вводить </a:t>
            </a:r>
            <a:r>
              <a:rPr lang="ru-RU" sz="900" dirty="0" smtClean="0"/>
              <a:t>в заблуждение</a:t>
            </a:r>
            <a:r>
              <a:rPr lang="ru-RU" sz="900" baseline="0" dirty="0" smtClean="0"/>
              <a:t> </a:t>
            </a:r>
            <a:r>
              <a:rPr lang="ru-RU" sz="900" dirty="0" smtClean="0"/>
              <a:t>своими собственными версиями ГИ</a:t>
            </a:r>
            <a:r>
              <a:rPr lang="en-GB" sz="900" dirty="0" smtClean="0"/>
              <a:t>.</a:t>
            </a:r>
            <a:endParaRPr lang="pl-PL" sz="900" dirty="0" smtClean="0"/>
          </a:p>
          <a:p>
            <a:pPr eaLnBrk="1" hangingPunct="1"/>
            <a:endParaRPr lang="pl-PL" sz="900" dirty="0" smtClean="0"/>
          </a:p>
          <a:p>
            <a:pPr eaLnBrk="1" hangingPunct="1"/>
            <a:r>
              <a:rPr lang="ru-RU" sz="900" dirty="0" smtClean="0">
                <a:solidFill>
                  <a:srgbClr val="FF0000"/>
                </a:solidFill>
              </a:rPr>
              <a:t>Гоночная инструкция должна содержать полное расписание гонок, включая информацию о том, когда и как будут повторены гонки, не проведенные по программе</a:t>
            </a:r>
            <a:r>
              <a:rPr lang="pl-PL" sz="900" dirty="0" smtClean="0">
                <a:solidFill>
                  <a:srgbClr val="FF0000"/>
                </a:solidFill>
              </a:rPr>
              <a:t>.</a:t>
            </a:r>
            <a:endParaRPr lang="en-GB" sz="900" dirty="0" smtClean="0">
              <a:solidFill>
                <a:srgbClr val="FF0000"/>
              </a:solidFill>
            </a:endParaRPr>
          </a:p>
          <a:p>
            <a:pPr eaLnBrk="1" hangingPunct="1"/>
            <a:endParaRPr lang="en-GB" sz="900" dirty="0" smtClean="0"/>
          </a:p>
          <a:p>
            <a:pPr eaLnBrk="1" hangingPunct="1"/>
            <a:r>
              <a:rPr lang="ru-RU" sz="900" dirty="0" smtClean="0"/>
              <a:t>Как только первый проект будет согласован, копии должны быть отправлены председателю жюри или протестового </a:t>
            </a:r>
            <a:r>
              <a:rPr lang="ru-RU" sz="900" dirty="0" smtClean="0"/>
              <a:t>комитета </a:t>
            </a:r>
            <a:r>
              <a:rPr lang="ru-RU" sz="900" dirty="0" smtClean="0"/>
              <a:t>для получения комментариев. Т.к. этот документ описывает методы работы гоночного комитета</a:t>
            </a:r>
            <a:r>
              <a:rPr lang="en-GB" sz="900" dirty="0" smtClean="0"/>
              <a:t>, </a:t>
            </a:r>
            <a:r>
              <a:rPr lang="ru-RU" sz="900" dirty="0" smtClean="0"/>
              <a:t>очень важно, </a:t>
            </a:r>
            <a:r>
              <a:rPr lang="ru-RU" sz="900" dirty="0" smtClean="0"/>
              <a:t>чтобы члены</a:t>
            </a:r>
            <a:r>
              <a:rPr lang="ru-RU" sz="900" baseline="0" dirty="0" smtClean="0"/>
              <a:t> </a:t>
            </a:r>
            <a:r>
              <a:rPr lang="ru-RU" sz="900" dirty="0" smtClean="0"/>
              <a:t>ПК/жюри проверяли только </a:t>
            </a:r>
            <a:r>
              <a:rPr lang="ru-RU" sz="900" dirty="0" smtClean="0"/>
              <a:t>язык и </a:t>
            </a:r>
            <a:r>
              <a:rPr lang="ru-RU" sz="900" dirty="0" smtClean="0"/>
              <a:t>интерпретацию документа, </a:t>
            </a:r>
            <a:r>
              <a:rPr lang="ru-RU" sz="900" dirty="0" smtClean="0"/>
              <a:t>но не </a:t>
            </a:r>
            <a:r>
              <a:rPr lang="ru-RU" sz="900" dirty="0" smtClean="0"/>
              <a:t>изменяли </a:t>
            </a:r>
            <a:r>
              <a:rPr lang="ru-RU" sz="900" dirty="0" smtClean="0"/>
              <a:t>методы </a:t>
            </a:r>
            <a:r>
              <a:rPr lang="ru-RU" sz="900" dirty="0" smtClean="0"/>
              <a:t>работы ГК</a:t>
            </a:r>
            <a:r>
              <a:rPr lang="en-GB" sz="900" dirty="0" smtClean="0"/>
              <a:t>.</a:t>
            </a:r>
            <a:endParaRPr lang="en-GB" sz="900" dirty="0" smtClean="0"/>
          </a:p>
          <a:p>
            <a:pPr eaLnBrk="1" hangingPunct="1"/>
            <a:endParaRPr lang="en-GB" sz="900" dirty="0" smtClean="0"/>
          </a:p>
          <a:p>
            <a:pPr eaLnBrk="1" hangingPunct="1"/>
            <a:r>
              <a:rPr lang="ru-RU" sz="900" dirty="0" smtClean="0"/>
              <a:t>Для регат высокого уровня используется Приложение</a:t>
            </a:r>
            <a:r>
              <a:rPr lang="en-GB" sz="900" dirty="0" smtClean="0"/>
              <a:t> LE</a:t>
            </a:r>
            <a:r>
              <a:rPr lang="pl-PL" sz="900" dirty="0" smtClean="0"/>
              <a:t>. </a:t>
            </a:r>
            <a:r>
              <a:rPr lang="ru-RU" sz="900" dirty="0" smtClean="0"/>
              <a:t>Это расширенная версия Приложения</a:t>
            </a:r>
            <a:r>
              <a:rPr lang="pl-PL" sz="900" dirty="0" smtClean="0"/>
              <a:t> L</a:t>
            </a:r>
            <a:r>
              <a:rPr lang="ru-RU" sz="900" dirty="0" smtClean="0"/>
              <a:t>, содержащая заготовки пунктов для самых больших и наиболее сложных</a:t>
            </a:r>
            <a:r>
              <a:rPr lang="pl-PL" sz="900" dirty="0" smtClean="0"/>
              <a:t> </a:t>
            </a:r>
            <a:r>
              <a:rPr lang="ru-RU" sz="900" dirty="0" smtClean="0"/>
              <a:t>соревнований, где участвует много классов</a:t>
            </a:r>
            <a:r>
              <a:rPr lang="pl-PL" sz="900" dirty="0" smtClean="0"/>
              <a:t>, </a:t>
            </a:r>
            <a:r>
              <a:rPr lang="ru-RU" sz="900" dirty="0" smtClean="0"/>
              <a:t>и вариации пунктов гоночной инструкции, указанных в Приложении </a:t>
            </a:r>
            <a:r>
              <a:rPr lang="pl-PL" sz="900" dirty="0" smtClean="0"/>
              <a:t>L. </a:t>
            </a:r>
            <a:r>
              <a:rPr lang="ru-RU" sz="900" dirty="0" smtClean="0"/>
              <a:t>Это приложение содержит пункты гоночной инструкции для медальной гонки.</a:t>
            </a:r>
            <a:r>
              <a:rPr lang="pl-PL" sz="900" dirty="0" smtClean="0"/>
              <a:t> </a:t>
            </a:r>
            <a:endParaRPr lang="en-GB" sz="900" dirty="0" smtClean="0"/>
          </a:p>
          <a:p>
            <a:pPr eaLnBrk="1" hangingPunct="1"/>
            <a:endParaRPr lang="en-GB" sz="90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C629C6F-F86D-43E9-B696-B675913D9C68}" type="slidenum">
              <a:rPr lang="en-GB" smtClean="0"/>
              <a:pPr/>
              <a:t>63</a:t>
            </a:fld>
            <a:endParaRPr lang="en-GB" smtClean="0"/>
          </a:p>
        </p:txBody>
      </p:sp>
      <p:sp>
        <p:nvSpPr>
          <p:cNvPr id="131075" name="Rectangle 6"/>
          <p:cNvSpPr>
            <a:spLocks noGrp="1" noChangeArrowheads="1"/>
          </p:cNvSpPr>
          <p:nvPr>
            <p:ph type="ftr" sz="quarter" idx="4"/>
          </p:nvPr>
        </p:nvSpPr>
        <p:spPr>
          <a:noFill/>
        </p:spPr>
        <p:txBody>
          <a:bodyPr/>
          <a:lstStyle/>
          <a:p>
            <a:r>
              <a:rPr lang="en-GB"/>
              <a:t>February 2006 - Regatta Organisation</a:t>
            </a:r>
          </a:p>
        </p:txBody>
      </p:sp>
      <p:sp>
        <p:nvSpPr>
          <p:cNvPr id="131076"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BDD1FC0E-15C3-44C7-BDAE-793285050B84}" type="slidenum">
              <a:rPr lang="en-GB" sz="800">
                <a:latin typeface="Arial" charset="0"/>
              </a:rPr>
              <a:pPr algn="r" defTabSz="942975"/>
              <a:t>63</a:t>
            </a:fld>
            <a:endParaRPr lang="en-GB" sz="800">
              <a:latin typeface="Arial" charset="0"/>
            </a:endParaRPr>
          </a:p>
        </p:txBody>
      </p:sp>
      <p:sp>
        <p:nvSpPr>
          <p:cNvPr id="131077" name="Rectangle 4"/>
          <p:cNvSpPr>
            <a:spLocks noGrp="1" noRot="1" noChangeAspect="1" noChangeArrowheads="1" noTextEdit="1"/>
          </p:cNvSpPr>
          <p:nvPr>
            <p:ph type="sldImg"/>
          </p:nvPr>
        </p:nvSpPr>
        <p:spPr>
          <a:ln/>
        </p:spPr>
      </p:sp>
      <p:sp>
        <p:nvSpPr>
          <p:cNvPr id="131078" name="Rectangle 5"/>
          <p:cNvSpPr>
            <a:spLocks noGrp="1" noChangeArrowheads="1"/>
          </p:cNvSpPr>
          <p:nvPr>
            <p:ph type="body" idx="1"/>
          </p:nvPr>
        </p:nvSpPr>
        <p:spPr>
          <a:noFill/>
          <a:ln/>
        </p:spPr>
        <p:txBody>
          <a:bodyPr/>
          <a:lstStyle/>
          <a:p>
            <a:pPr eaLnBrk="1" hangingPunct="1"/>
            <a:r>
              <a:rPr lang="ru-RU" sz="900" b="1" dirty="0" smtClean="0"/>
              <a:t>Форматы соревнования</a:t>
            </a:r>
            <a:endParaRPr lang="en-GB" sz="900" b="1" dirty="0" smtClean="0"/>
          </a:p>
          <a:p>
            <a:pPr eaLnBrk="1" hangingPunct="1"/>
            <a:r>
              <a:rPr lang="ru-RU" sz="900" dirty="0" smtClean="0"/>
              <a:t>Гонки парусных яхт могут проводиться в различных форматах</a:t>
            </a:r>
            <a:r>
              <a:rPr lang="en-GB" sz="900" dirty="0" smtClean="0"/>
              <a:t>. </a:t>
            </a:r>
          </a:p>
          <a:p>
            <a:pPr eaLnBrk="1" hangingPunct="1"/>
            <a:endParaRPr lang="en-GB" sz="900" dirty="0" smtClean="0"/>
          </a:p>
          <a:p>
            <a:pPr eaLnBrk="1" hangingPunct="1"/>
            <a:r>
              <a:rPr lang="ru-RU" sz="900" b="1" dirty="0" smtClean="0"/>
              <a:t>Матчевые гонки (Матч-рейс)</a:t>
            </a:r>
            <a:endParaRPr lang="en-GB" sz="900" b="1" dirty="0" smtClean="0"/>
          </a:p>
          <a:p>
            <a:pPr eaLnBrk="1" hangingPunct="1"/>
            <a:r>
              <a:rPr lang="ru-RU" sz="900" dirty="0" smtClean="0"/>
              <a:t>Матчи – это короткие гонки, в которых соревнуются только две яхты одного класса/проекта</a:t>
            </a:r>
            <a:r>
              <a:rPr lang="en-GB" sz="900" dirty="0" smtClean="0"/>
              <a:t>. </a:t>
            </a:r>
            <a:r>
              <a:rPr lang="ru-RU" sz="900" dirty="0" smtClean="0"/>
              <a:t>Каждый участник может встречаться с каждым другим участником в одном или более матче</a:t>
            </a:r>
            <a:r>
              <a:rPr lang="en-GB" sz="900" dirty="0" smtClean="0"/>
              <a:t>, </a:t>
            </a:r>
            <a:r>
              <a:rPr lang="ru-RU" sz="900" dirty="0" smtClean="0"/>
              <a:t>соревнуясь в серии </a:t>
            </a:r>
            <a:r>
              <a:rPr lang="ru-RU" sz="900" dirty="0" err="1" smtClean="0"/>
              <a:t>раунд-робинов</a:t>
            </a:r>
            <a:r>
              <a:rPr lang="ru-RU" sz="900" dirty="0" smtClean="0"/>
              <a:t> или в сериях гонок на выбывание</a:t>
            </a:r>
            <a:r>
              <a:rPr lang="en-GB" sz="900" dirty="0" smtClean="0"/>
              <a:t>. </a:t>
            </a:r>
            <a:r>
              <a:rPr lang="ru-RU" sz="900" dirty="0" smtClean="0"/>
              <a:t>Подсчет очков основывается на количестве побед в проведенных матчах</a:t>
            </a:r>
            <a:r>
              <a:rPr lang="en-GB" sz="900" dirty="0" smtClean="0"/>
              <a:t>. </a:t>
            </a:r>
            <a:r>
              <a:rPr lang="ru-RU" sz="900" dirty="0" smtClean="0"/>
              <a:t>Матчи обычно обслуживаются </a:t>
            </a:r>
            <a:r>
              <a:rPr lang="ru-RU" sz="900" dirty="0" err="1" smtClean="0"/>
              <a:t>ампайрами</a:t>
            </a:r>
            <a:r>
              <a:rPr lang="ru-RU" sz="900" dirty="0" smtClean="0"/>
              <a:t>, и наказания накладываются на воде с применением специальных правил матчевых гонок (см. Приложение С ППГ). Особое внимание должно быть уделено стартовой процедуре</a:t>
            </a:r>
            <a:r>
              <a:rPr lang="en-GB" sz="900" dirty="0" smtClean="0"/>
              <a:t>.</a:t>
            </a:r>
          </a:p>
          <a:p>
            <a:pPr eaLnBrk="1" hangingPunct="1"/>
            <a:endParaRPr lang="en-GB" sz="900" dirty="0" smtClean="0"/>
          </a:p>
          <a:p>
            <a:pPr eaLnBrk="1" hangingPunct="1"/>
            <a:r>
              <a:rPr lang="ru-RU" sz="900" b="1" dirty="0" smtClean="0"/>
              <a:t>Командные гонки</a:t>
            </a:r>
            <a:endParaRPr lang="en-GB" sz="900" b="1" dirty="0" smtClean="0"/>
          </a:p>
          <a:p>
            <a:pPr eaLnBrk="1" hangingPunct="1"/>
            <a:r>
              <a:rPr lang="ru-RU" sz="900" dirty="0" smtClean="0"/>
              <a:t>Две команды, каждая из которых состоит </a:t>
            </a:r>
            <a:r>
              <a:rPr lang="ru-RU" sz="900" dirty="0" smtClean="0"/>
              <a:t>из </a:t>
            </a:r>
            <a:r>
              <a:rPr lang="ru-RU" sz="900" dirty="0" smtClean="0"/>
              <a:t>нескольких яхт, соревнуются друг с другом в гонках «флота». Применяются специальные правила (см. Приложение </a:t>
            </a:r>
            <a:r>
              <a:rPr lang="en-GB" sz="900" dirty="0" smtClean="0"/>
              <a:t>D</a:t>
            </a:r>
            <a:r>
              <a:rPr lang="ru-RU" sz="900" dirty="0" smtClean="0"/>
              <a:t> ППГ</a:t>
            </a:r>
            <a:r>
              <a:rPr lang="en-GB" sz="900" dirty="0" smtClean="0"/>
              <a:t>). </a:t>
            </a:r>
            <a:r>
              <a:rPr lang="ru-RU" sz="900" dirty="0" smtClean="0"/>
              <a:t>Результаты каждой команды считаются по сумме результатов всех </a:t>
            </a:r>
            <a:r>
              <a:rPr lang="ru-RU" sz="900" dirty="0" smtClean="0"/>
              <a:t>яхт – членов </a:t>
            </a:r>
            <a:r>
              <a:rPr lang="ru-RU" sz="900" dirty="0" smtClean="0"/>
              <a:t>команды</a:t>
            </a:r>
            <a:r>
              <a:rPr lang="en-GB" sz="900" dirty="0" smtClean="0"/>
              <a:t>.</a:t>
            </a:r>
          </a:p>
          <a:p>
            <a:pPr eaLnBrk="1" hangingPunct="1"/>
            <a:endParaRPr lang="en-GB" sz="900" dirty="0" smtClean="0"/>
          </a:p>
          <a:p>
            <a:pPr eaLnBrk="1" hangingPunct="1"/>
            <a:r>
              <a:rPr lang="ru-RU" sz="900" b="1" dirty="0" smtClean="0"/>
              <a:t>Гонки флота</a:t>
            </a:r>
            <a:endParaRPr lang="en-GB" sz="900" b="1" dirty="0" smtClean="0"/>
          </a:p>
          <a:p>
            <a:pPr eaLnBrk="1" hangingPunct="1"/>
            <a:r>
              <a:rPr lang="ru-RU" sz="900" dirty="0" smtClean="0"/>
              <a:t>Наиболее часто встречающийся и «классический» способ соревнований парусных </a:t>
            </a:r>
            <a:r>
              <a:rPr lang="ru-RU" sz="900" dirty="0" smtClean="0"/>
              <a:t>яхт.</a:t>
            </a:r>
            <a:r>
              <a:rPr lang="en-GB" sz="900" dirty="0" smtClean="0"/>
              <a:t> </a:t>
            </a:r>
            <a:endParaRPr lang="ru-RU" sz="900" dirty="0" smtClean="0"/>
          </a:p>
          <a:p>
            <a:pPr eaLnBrk="1" hangingPunct="1"/>
            <a:r>
              <a:rPr lang="ru-RU" sz="900" dirty="0" smtClean="0"/>
              <a:t>Существует </a:t>
            </a:r>
            <a:r>
              <a:rPr lang="ru-RU" sz="900" dirty="0" smtClean="0"/>
              <a:t>несколько различных форматов гонок </a:t>
            </a:r>
            <a:r>
              <a:rPr lang="ru-RU" sz="900" dirty="0" smtClean="0"/>
              <a:t>флота</a:t>
            </a:r>
            <a:r>
              <a:rPr lang="pl-PL" sz="900" dirty="0" smtClean="0"/>
              <a:t>:</a:t>
            </a:r>
            <a:endParaRPr lang="en-GB" sz="900" dirty="0" smtClean="0"/>
          </a:p>
          <a:p>
            <a:pPr eaLnBrk="1" hangingPunct="1">
              <a:buFontTx/>
              <a:buChar char="•"/>
            </a:pPr>
            <a:r>
              <a:rPr lang="ru-RU" sz="900" b="1" i="1" dirty="0" smtClean="0"/>
              <a:t>Гонки с гандикапом</a:t>
            </a:r>
            <a:r>
              <a:rPr lang="en-GB" sz="900" dirty="0" smtClean="0"/>
              <a:t> – </a:t>
            </a:r>
            <a:r>
              <a:rPr lang="ru-RU" sz="900" dirty="0" smtClean="0"/>
              <a:t>Яхты разных классов гоняются вместе с использованием одной из </a:t>
            </a:r>
            <a:r>
              <a:rPr lang="ru-RU" sz="900" dirty="0" err="1" smtClean="0"/>
              <a:t>гандикапных</a:t>
            </a:r>
            <a:r>
              <a:rPr lang="ru-RU" sz="900" dirty="0" smtClean="0"/>
              <a:t> систем</a:t>
            </a:r>
            <a:r>
              <a:rPr lang="en-GB" sz="900" dirty="0" smtClean="0"/>
              <a:t>. </a:t>
            </a:r>
            <a:r>
              <a:rPr lang="ru-RU" sz="900" dirty="0" smtClean="0"/>
              <a:t>Действительное время (сколько времени затратила яхта для прохождения полной дистанции) корректируется использованием одной из </a:t>
            </a:r>
            <a:r>
              <a:rPr lang="ru-RU" sz="900" dirty="0" err="1" smtClean="0"/>
              <a:t>гандикапных</a:t>
            </a:r>
            <a:r>
              <a:rPr lang="ru-RU" sz="900" dirty="0" smtClean="0"/>
              <a:t> формул, чтобы  получить «исправленное время»</a:t>
            </a:r>
            <a:r>
              <a:rPr lang="en-GB" sz="900" dirty="0" smtClean="0"/>
              <a:t>. </a:t>
            </a:r>
            <a:r>
              <a:rPr lang="ru-RU" sz="900" dirty="0" smtClean="0"/>
              <a:t>Яхта с самым быстрым «исправленным временем» - победитель.</a:t>
            </a:r>
            <a:endParaRPr lang="en-GB" sz="900" dirty="0" smtClean="0"/>
          </a:p>
          <a:p>
            <a:pPr eaLnBrk="1" hangingPunct="1">
              <a:buFontTx/>
              <a:buChar char="•"/>
            </a:pPr>
            <a:r>
              <a:rPr lang="ru-RU" sz="900" b="1" i="1" dirty="0" smtClean="0"/>
              <a:t>Классные гонки</a:t>
            </a:r>
            <a:r>
              <a:rPr lang="en-GB" sz="900" dirty="0" smtClean="0"/>
              <a:t> – </a:t>
            </a:r>
            <a:r>
              <a:rPr lang="ru-RU" sz="900" dirty="0" smtClean="0"/>
              <a:t>Все яхта одного класса соревнуются (</a:t>
            </a:r>
            <a:r>
              <a:rPr lang="ru-RU" sz="900" i="1" dirty="0" smtClean="0"/>
              <a:t>гоняются</a:t>
            </a:r>
            <a:r>
              <a:rPr lang="ru-RU" sz="900" dirty="0" smtClean="0"/>
              <a:t>) вместе</a:t>
            </a:r>
            <a:r>
              <a:rPr lang="en-GB" sz="900" dirty="0" smtClean="0"/>
              <a:t>. </a:t>
            </a:r>
            <a:r>
              <a:rPr lang="ru-RU" sz="900" dirty="0" smtClean="0"/>
              <a:t>Тот, кто первый пересек линию, - победитель</a:t>
            </a:r>
            <a:r>
              <a:rPr lang="en-GB" sz="900" dirty="0" smtClean="0"/>
              <a:t>. </a:t>
            </a:r>
            <a:r>
              <a:rPr lang="ru-RU" sz="900" dirty="0" smtClean="0"/>
              <a:t>Размеры флота  не ограничены</a:t>
            </a:r>
            <a:r>
              <a:rPr lang="en-GB" sz="900" dirty="0" smtClean="0"/>
              <a:t>, </a:t>
            </a:r>
            <a:r>
              <a:rPr lang="ru-RU" sz="900" dirty="0" smtClean="0"/>
              <a:t>что может привести к очень длинным стартовым линиям</a:t>
            </a:r>
            <a:r>
              <a:rPr lang="en-GB" sz="900" dirty="0" smtClean="0"/>
              <a:t>.</a:t>
            </a:r>
          </a:p>
          <a:p>
            <a:pPr eaLnBrk="1" hangingPunct="1">
              <a:buFontTx/>
              <a:buChar char="•"/>
            </a:pPr>
            <a:r>
              <a:rPr lang="ru-RU" sz="900" b="1" i="1" dirty="0" smtClean="0"/>
              <a:t>Гонки по </a:t>
            </a:r>
            <a:r>
              <a:rPr lang="ru-RU" sz="900" b="1" i="1" dirty="0" err="1" smtClean="0"/>
              <a:t>флайтам</a:t>
            </a:r>
            <a:r>
              <a:rPr lang="en-GB" sz="900" dirty="0" smtClean="0"/>
              <a:t> – </a:t>
            </a:r>
            <a:r>
              <a:rPr lang="ru-RU" sz="900" dirty="0" smtClean="0"/>
              <a:t>Обычно используются в классных гонках</a:t>
            </a:r>
            <a:r>
              <a:rPr lang="en-GB" sz="900" dirty="0" smtClean="0"/>
              <a:t>. </a:t>
            </a:r>
            <a:r>
              <a:rPr lang="ru-RU" sz="900" dirty="0" smtClean="0"/>
              <a:t>Это попытка уменьшить количество яхт на стартовой линии, разделяя общий флот на меньшие группы</a:t>
            </a:r>
            <a:r>
              <a:rPr lang="en-GB" sz="900" dirty="0" smtClean="0"/>
              <a:t>. </a:t>
            </a:r>
            <a:r>
              <a:rPr lang="ru-RU" sz="900" dirty="0" smtClean="0"/>
              <a:t>Каждой группе очки начисляются раздельно, их очки объединяются для получения общего результата.  Некоторые классы по такой системе определяют победителя, другие классы по этой системе определяют Золотой, Серебряный, Бронзовый и, возможно, Изумрудный флота, в которых проводится финальная серия</a:t>
            </a:r>
            <a:r>
              <a:rPr lang="en-GB" sz="900" dirty="0" smtClean="0"/>
              <a:t>.</a:t>
            </a:r>
          </a:p>
          <a:p>
            <a:endParaRPr lang="pl-PL" sz="900" dirty="0" smtClean="0"/>
          </a:p>
          <a:p>
            <a:pPr eaLnBrk="1" hangingPunct="1"/>
            <a:r>
              <a:rPr lang="ru-RU" sz="900" dirty="0" smtClean="0"/>
              <a:t>Применяется новый формат соревнования, обозначенный как «</a:t>
            </a:r>
            <a:r>
              <a:rPr lang="ru-RU" sz="900" b="1" dirty="0" smtClean="0"/>
              <a:t>Медальная гонка</a:t>
            </a:r>
            <a:r>
              <a:rPr lang="ru-RU" sz="900" dirty="0" smtClean="0"/>
              <a:t>»</a:t>
            </a:r>
            <a:r>
              <a:rPr lang="en-GB" sz="900" dirty="0" smtClean="0"/>
              <a:t>. </a:t>
            </a:r>
            <a:r>
              <a:rPr lang="ru-RU" sz="900" dirty="0" smtClean="0"/>
              <a:t>В соответствии с Правилом </a:t>
            </a:r>
            <a:r>
              <a:rPr lang="en-GB" sz="900" dirty="0" smtClean="0"/>
              <a:t>86.2</a:t>
            </a:r>
            <a:r>
              <a:rPr lang="ru-RU" sz="900" dirty="0" smtClean="0"/>
              <a:t> и п.28</a:t>
            </a:r>
            <a:r>
              <a:rPr lang="en-GB" sz="900" dirty="0" smtClean="0"/>
              <a:t>.1.3</a:t>
            </a:r>
            <a:r>
              <a:rPr lang="ru-RU" sz="900" dirty="0" smtClean="0"/>
              <a:t> </a:t>
            </a:r>
            <a:r>
              <a:rPr lang="ru-RU" sz="900" dirty="0" smtClean="0"/>
              <a:t>Регламента</a:t>
            </a:r>
            <a:r>
              <a:rPr lang="en-GB" sz="900" dirty="0" smtClean="0"/>
              <a:t>, </a:t>
            </a:r>
            <a:r>
              <a:rPr lang="en-GB" sz="900" dirty="0" smtClean="0"/>
              <a:t>ISAF</a:t>
            </a:r>
            <a:r>
              <a:rPr lang="ru-RU" sz="900" dirty="0" smtClean="0"/>
              <a:t> одобрила использование Дополнения </a:t>
            </a:r>
            <a:r>
              <a:rPr lang="en-US" sz="900" dirty="0" smtClean="0"/>
              <a:t>Q</a:t>
            </a:r>
            <a:r>
              <a:rPr lang="en-GB" sz="900" dirty="0" smtClean="0"/>
              <a:t> (</a:t>
            </a:r>
            <a:r>
              <a:rPr lang="pl-PL" sz="900" dirty="0" smtClean="0"/>
              <a:t>A</a:t>
            </a:r>
            <a:r>
              <a:rPr lang="en-GB" sz="900" dirty="0" err="1" smtClean="0"/>
              <a:t>ddendum</a:t>
            </a:r>
            <a:r>
              <a:rPr lang="en-GB" sz="900" dirty="0" smtClean="0"/>
              <a:t> </a:t>
            </a:r>
            <a:r>
              <a:rPr lang="pl-PL" sz="900" dirty="0" smtClean="0"/>
              <a:t>Q</a:t>
            </a:r>
            <a:r>
              <a:rPr lang="en-US" sz="900" dirty="0" smtClean="0"/>
              <a:t>) </a:t>
            </a:r>
            <a:r>
              <a:rPr lang="ru-RU" sz="900" dirty="0" smtClean="0"/>
              <a:t>к гоночным инструкциям соревнований категории Чемпионат мира, 1 и С1</a:t>
            </a:r>
            <a:r>
              <a:rPr lang="en-GB" sz="900" dirty="0" smtClean="0"/>
              <a:t>, </a:t>
            </a:r>
            <a:r>
              <a:rPr lang="ru-RU" sz="900" dirty="0" smtClean="0"/>
              <a:t>с </a:t>
            </a:r>
            <a:r>
              <a:rPr lang="ru-RU" sz="900" dirty="0" err="1" smtClean="0"/>
              <a:t>ампайрингом</a:t>
            </a:r>
            <a:r>
              <a:rPr lang="ru-RU" sz="900" dirty="0" smtClean="0"/>
              <a:t> гонок флота в последней гонке каждой серии для олимпийских классов</a:t>
            </a:r>
            <a:r>
              <a:rPr lang="en-GB" sz="900" dirty="0" smtClean="0"/>
              <a:t>. </a:t>
            </a:r>
            <a:r>
              <a:rPr lang="ru-RU" sz="900" dirty="0" smtClean="0"/>
              <a:t>На других подобных соревнованиях также поддерживается применение этого Дополнения.</a:t>
            </a:r>
            <a:r>
              <a:rPr lang="en-GB" sz="900" dirty="0" smtClean="0"/>
              <a:t> </a:t>
            </a:r>
            <a:r>
              <a:rPr lang="ru-RU" sz="900" dirty="0" smtClean="0"/>
              <a:t>Это может быть сделано в соответствии с правилом</a:t>
            </a:r>
            <a:r>
              <a:rPr lang="en-GB" sz="900" dirty="0" smtClean="0"/>
              <a:t> 86.3</a:t>
            </a:r>
            <a:r>
              <a:rPr lang="ru-RU" sz="900" dirty="0" smtClean="0"/>
              <a:t>,</a:t>
            </a:r>
            <a:r>
              <a:rPr lang="en-GB" sz="900" dirty="0" smtClean="0"/>
              <a:t> </a:t>
            </a:r>
            <a:r>
              <a:rPr lang="ru-RU" sz="900" dirty="0" smtClean="0"/>
              <a:t>если национальная организация  предписывает, что изменение правил допускается в целях развития и тестирования</a:t>
            </a:r>
            <a:r>
              <a:rPr lang="en-GB" sz="900" dirty="0" smtClean="0"/>
              <a:t>. </a:t>
            </a:r>
            <a:endParaRPr lang="pl-PL" sz="900" dirty="0" smtClean="0"/>
          </a:p>
          <a:p>
            <a:r>
              <a:rPr lang="ru-RU" sz="900" dirty="0" smtClean="0"/>
              <a:t>Гонки могут проводиться согласно этому Дополнению, только если это указано в положении о </a:t>
            </a:r>
            <a:r>
              <a:rPr lang="ru-RU" sz="900" dirty="0" smtClean="0"/>
              <a:t>соревновании, </a:t>
            </a:r>
            <a:r>
              <a:rPr lang="ru-RU" sz="900" dirty="0" smtClean="0"/>
              <a:t>и Дополнение включено в гоночную инструкцию</a:t>
            </a:r>
            <a:r>
              <a:rPr lang="en-GB" sz="900" dirty="0" smtClean="0"/>
              <a:t>. </a:t>
            </a:r>
            <a:r>
              <a:rPr lang="ru-RU" sz="900" dirty="0" smtClean="0"/>
              <a:t>В каждой дисциплине будут проводиться традиционные гонки флота до последней гонки</a:t>
            </a:r>
            <a:r>
              <a:rPr lang="en-GB" sz="900" dirty="0" smtClean="0"/>
              <a:t>. </a:t>
            </a:r>
            <a:r>
              <a:rPr lang="ru-RU" sz="900" dirty="0" smtClean="0"/>
              <a:t>До десяти лучших, по результатам гонок флота, яхт должны участвовать в этой гонке</a:t>
            </a:r>
            <a:r>
              <a:rPr lang="en-GB" sz="900" dirty="0" smtClean="0"/>
              <a:t>.</a:t>
            </a:r>
            <a:r>
              <a:rPr lang="ru-RU" sz="900" dirty="0" smtClean="0"/>
              <a:t> Результат этой гонки не может исключаться из общего результата</a:t>
            </a:r>
            <a:r>
              <a:rPr lang="en-GB" sz="900" dirty="0" smtClean="0"/>
              <a:t>.</a:t>
            </a:r>
            <a:r>
              <a:rPr lang="pl-PL" sz="900" dirty="0" smtClean="0"/>
              <a:t> </a:t>
            </a:r>
            <a:r>
              <a:rPr lang="ru-RU" sz="900" dirty="0" smtClean="0"/>
              <a:t>За эту гонку начисляются двойные очки, и в этой гонке используется судейство на воде</a:t>
            </a:r>
            <a:r>
              <a:rPr lang="en-GB" sz="900" dirty="0" smtClean="0"/>
              <a:t>. </a:t>
            </a:r>
            <a:endParaRPr lang="pl-PL" sz="900" dirty="0" smtClean="0"/>
          </a:p>
          <a:p>
            <a:r>
              <a:rPr lang="ru-RU" sz="900" dirty="0" smtClean="0"/>
              <a:t>Применение этого Дополнения рекомендуется для гонок, в которых участвует около десяти монотипных яхт с присутствием </a:t>
            </a:r>
            <a:r>
              <a:rPr lang="ru-RU" sz="900" dirty="0" err="1" smtClean="0"/>
              <a:t>ампайров</a:t>
            </a:r>
            <a:r>
              <a:rPr lang="en-GB" sz="900" dirty="0" smtClean="0"/>
              <a:t>. </a:t>
            </a:r>
            <a:r>
              <a:rPr lang="ru-RU" sz="900" dirty="0" smtClean="0"/>
              <a:t>Должен быть один катер </a:t>
            </a:r>
            <a:r>
              <a:rPr lang="ru-RU" sz="900" dirty="0" err="1" smtClean="0"/>
              <a:t>ампайров</a:t>
            </a:r>
            <a:r>
              <a:rPr lang="ru-RU" sz="900" dirty="0" smtClean="0"/>
              <a:t> на каждые три или четыре яхты флота</a:t>
            </a:r>
            <a:r>
              <a:rPr lang="en-GB" sz="900" dirty="0" smtClean="0"/>
              <a:t>. </a:t>
            </a:r>
            <a:endParaRPr lang="pl-PL" sz="900" dirty="0" smtClean="0"/>
          </a:p>
          <a:p>
            <a:pPr eaLnBrk="1" hangingPunct="1"/>
            <a:endParaRPr lang="pl-PL" sz="90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1171328-BFE4-4BD8-885A-E74801A256E6}" type="slidenum">
              <a:rPr lang="en-GB" smtClean="0"/>
              <a:pPr/>
              <a:t>64</a:t>
            </a:fld>
            <a:endParaRPr lang="en-GB" smtClean="0"/>
          </a:p>
        </p:txBody>
      </p:sp>
      <p:sp>
        <p:nvSpPr>
          <p:cNvPr id="132099" name="Rectangle 6"/>
          <p:cNvSpPr>
            <a:spLocks noGrp="1" noChangeArrowheads="1"/>
          </p:cNvSpPr>
          <p:nvPr>
            <p:ph type="ftr" sz="quarter" idx="4"/>
          </p:nvPr>
        </p:nvSpPr>
        <p:spPr>
          <a:noFill/>
        </p:spPr>
        <p:txBody>
          <a:bodyPr/>
          <a:lstStyle/>
          <a:p>
            <a:r>
              <a:rPr lang="en-GB"/>
              <a:t>February 2006 - Regatta Organisation</a:t>
            </a:r>
          </a:p>
        </p:txBody>
      </p:sp>
      <p:sp>
        <p:nvSpPr>
          <p:cNvPr id="132100"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F02608D3-3EC1-4B78-A842-D1C75C0492EF}" type="slidenum">
              <a:rPr lang="en-GB" sz="800">
                <a:latin typeface="Arial" charset="0"/>
              </a:rPr>
              <a:pPr algn="r" defTabSz="942975"/>
              <a:t>64</a:t>
            </a:fld>
            <a:endParaRPr lang="en-GB" sz="800">
              <a:latin typeface="Arial" charset="0"/>
            </a:endParaRPr>
          </a:p>
        </p:txBody>
      </p:sp>
      <p:sp>
        <p:nvSpPr>
          <p:cNvPr id="132101" name="Rectangle 4"/>
          <p:cNvSpPr>
            <a:spLocks noGrp="1" noRot="1" noChangeAspect="1" noChangeArrowheads="1" noTextEdit="1"/>
          </p:cNvSpPr>
          <p:nvPr>
            <p:ph type="sldImg"/>
          </p:nvPr>
        </p:nvSpPr>
        <p:spPr>
          <a:ln/>
        </p:spPr>
      </p:sp>
      <p:sp>
        <p:nvSpPr>
          <p:cNvPr id="132102" name="Rectangle 5"/>
          <p:cNvSpPr>
            <a:spLocks noGrp="1" noChangeArrowheads="1"/>
          </p:cNvSpPr>
          <p:nvPr>
            <p:ph type="body" idx="1"/>
          </p:nvPr>
        </p:nvSpPr>
        <p:spPr>
          <a:noFill/>
          <a:ln/>
        </p:spPr>
        <p:txBody>
          <a:bodyPr/>
          <a:lstStyle/>
          <a:p>
            <a:pPr eaLnBrk="1" hangingPunct="1"/>
            <a:r>
              <a:rPr lang="ru-RU" b="1" dirty="0" smtClean="0"/>
              <a:t>Гонки с разделением по флотам</a:t>
            </a:r>
          </a:p>
          <a:p>
            <a:pPr eaLnBrk="1" hangingPunct="1"/>
            <a:r>
              <a:rPr lang="ru-RU" dirty="0" smtClean="0"/>
              <a:t>Целью данного вида гонок парусных яхт является уменьшение длины стартовой линии и количества яхт на стартовой линии</a:t>
            </a:r>
            <a:r>
              <a:rPr lang="en-GB" dirty="0" smtClean="0"/>
              <a:t>. </a:t>
            </a:r>
            <a:r>
              <a:rPr lang="ru-RU" dirty="0" smtClean="0"/>
              <a:t>Это облегчает работу на старте старшему </a:t>
            </a:r>
            <a:r>
              <a:rPr lang="ru-RU" dirty="0" smtClean="0">
                <a:solidFill>
                  <a:schemeClr val="tx2"/>
                </a:solidFill>
              </a:rPr>
              <a:t>судье</a:t>
            </a:r>
            <a:r>
              <a:rPr lang="ru-RU" i="1" dirty="0" smtClean="0">
                <a:solidFill>
                  <a:schemeClr val="tx2"/>
                </a:solidFill>
              </a:rPr>
              <a:t> </a:t>
            </a:r>
            <a:r>
              <a:rPr lang="ru-RU" dirty="0" smtClean="0"/>
              <a:t>и, что более важно, делает судейство справедливее.</a:t>
            </a:r>
            <a:r>
              <a:rPr lang="en-GB" dirty="0" smtClean="0"/>
              <a:t> </a:t>
            </a:r>
          </a:p>
          <a:p>
            <a:pPr eaLnBrk="1" hangingPunct="1"/>
            <a:endParaRPr lang="en-GB" dirty="0" smtClean="0"/>
          </a:p>
          <a:p>
            <a:pPr eaLnBrk="1" hangingPunct="1"/>
            <a:r>
              <a:rPr lang="ru-RU" b="1" dirty="0" smtClean="0"/>
              <a:t>Система класса </a:t>
            </a:r>
            <a:r>
              <a:rPr lang="en-GB" b="1" dirty="0" smtClean="0"/>
              <a:t>49</a:t>
            </a:r>
            <a:r>
              <a:rPr lang="en-US" b="1" dirty="0" err="1" smtClean="0"/>
              <a:t>er</a:t>
            </a:r>
            <a:endParaRPr lang="en-GB" b="1" dirty="0" smtClean="0"/>
          </a:p>
          <a:p>
            <a:pPr eaLnBrk="1" hangingPunct="1"/>
            <a:r>
              <a:rPr lang="ru-RU" dirty="0" smtClean="0"/>
              <a:t>Флот делится на 4 группы в соответствии с рейтингом</a:t>
            </a:r>
            <a:r>
              <a:rPr lang="en-GB" dirty="0" smtClean="0"/>
              <a:t> ISAF. </a:t>
            </a:r>
            <a:r>
              <a:rPr lang="ru-RU" dirty="0" smtClean="0"/>
              <a:t>Квалификационная серия заканчивается после проведения 6 или 9 гонок</a:t>
            </a:r>
            <a:r>
              <a:rPr lang="en-GB" dirty="0" smtClean="0"/>
              <a:t>. </a:t>
            </a:r>
            <a:r>
              <a:rPr lang="ru-RU" dirty="0" smtClean="0"/>
              <a:t>По окончании проводится финальная серия из 9 гонок, в которой  все яхты обычно делятся на Золотой, Серебряный и Бронзовый флота</a:t>
            </a:r>
            <a:r>
              <a:rPr lang="en-GB" dirty="0" smtClean="0"/>
              <a:t>. </a:t>
            </a:r>
            <a:r>
              <a:rPr lang="ru-RU" dirty="0" smtClean="0"/>
              <a:t>Золотой флот ограничивается лучшими 25 яхтами по результатам квалификационной серии</a:t>
            </a:r>
            <a:r>
              <a:rPr lang="en-GB" dirty="0" smtClean="0"/>
              <a:t>.</a:t>
            </a:r>
          </a:p>
          <a:p>
            <a:pPr eaLnBrk="1" hangingPunct="1"/>
            <a:r>
              <a:rPr lang="ru-RU" dirty="0" smtClean="0"/>
              <a:t>В настоящее время целое соревнование рассматривается как одна серия</a:t>
            </a:r>
            <a:r>
              <a:rPr lang="en-GB" dirty="0" smtClean="0"/>
              <a:t>.</a:t>
            </a:r>
            <a:r>
              <a:rPr lang="ru-RU" dirty="0" smtClean="0"/>
              <a:t> Однако Всемирный</a:t>
            </a:r>
            <a:r>
              <a:rPr lang="ru-RU" i="1" dirty="0" smtClean="0"/>
              <a:t> </a:t>
            </a:r>
            <a:r>
              <a:rPr lang="ru-RU" dirty="0" smtClean="0"/>
              <a:t>совет Ассоциации класса 49</a:t>
            </a:r>
            <a:r>
              <a:rPr lang="en-US" dirty="0" err="1" smtClean="0"/>
              <a:t>er</a:t>
            </a:r>
            <a:r>
              <a:rPr lang="en-GB" dirty="0" smtClean="0"/>
              <a:t> </a:t>
            </a:r>
            <a:r>
              <a:rPr lang="ru-RU" dirty="0" smtClean="0"/>
              <a:t>экспериментирует с новыми форматами в течение периода перед квалификационными гонками на следующие Олимпийские игры</a:t>
            </a:r>
            <a:r>
              <a:rPr lang="en-GB" dirty="0" smtClean="0"/>
              <a:t>.</a:t>
            </a:r>
          </a:p>
          <a:p>
            <a:pPr eaLnBrk="1" hangingPunct="1"/>
            <a:endParaRPr lang="en-GB" dirty="0" smtClean="0"/>
          </a:p>
          <a:p>
            <a:pPr eaLnBrk="1" hangingPunct="1"/>
            <a:r>
              <a:rPr lang="ru-RU" dirty="0" smtClean="0"/>
              <a:t>Для выполнения этого формата необходимы две дистанции и два гоночных комитета</a:t>
            </a:r>
            <a:r>
              <a:rPr lang="en-GB" dirty="0" smtClean="0"/>
              <a:t>. </a:t>
            </a:r>
            <a:r>
              <a:rPr lang="ru-RU" dirty="0" smtClean="0"/>
              <a:t>Дистанция – </a:t>
            </a:r>
            <a:r>
              <a:rPr lang="ru-RU" dirty="0" err="1" smtClean="0"/>
              <a:t>лавировка</a:t>
            </a:r>
            <a:r>
              <a:rPr lang="ru-RU" dirty="0" smtClean="0"/>
              <a:t>/полный курс с воротами  на нижнем знаке</a:t>
            </a:r>
            <a:r>
              <a:rPr lang="en-GB" dirty="0" smtClean="0"/>
              <a:t>. </a:t>
            </a:r>
            <a:r>
              <a:rPr lang="ru-RU" dirty="0" smtClean="0"/>
              <a:t>Целевое время гонки – 30 минут</a:t>
            </a:r>
            <a:r>
              <a:rPr lang="en-GB" dirty="0" smtClean="0"/>
              <a:t>.</a:t>
            </a:r>
          </a:p>
          <a:p>
            <a:pPr eaLnBrk="1" hangingPunct="1"/>
            <a:endParaRPr lang="en-GB" dirty="0" smtClean="0"/>
          </a:p>
          <a:p>
            <a:pPr eaLnBrk="1" hangingPunct="1"/>
            <a:r>
              <a:rPr lang="ru-RU" b="1" dirty="0" smtClean="0"/>
              <a:t>Система класса Оптимист</a:t>
            </a:r>
            <a:endParaRPr lang="en-GB" b="1" dirty="0" smtClean="0"/>
          </a:p>
          <a:p>
            <a:pPr eaLnBrk="1" hangingPunct="1"/>
            <a:r>
              <a:rPr lang="ru-RU" dirty="0" smtClean="0"/>
              <a:t>Т.к. в чемпионатах мира участвуют более 200 яхт, класс «Оптимист» выбрал следующий формат: флот, как правило, делится на 6 групп.</a:t>
            </a:r>
            <a:r>
              <a:rPr lang="en-GB" dirty="0" smtClean="0"/>
              <a:t> </a:t>
            </a:r>
            <a:r>
              <a:rPr lang="ru-RU" dirty="0" smtClean="0"/>
              <a:t>Две группы объединяются в один </a:t>
            </a:r>
            <a:r>
              <a:rPr lang="ru-RU" dirty="0" err="1" smtClean="0"/>
              <a:t>флайт</a:t>
            </a:r>
            <a:r>
              <a:rPr lang="en-GB" dirty="0" smtClean="0"/>
              <a:t>. </a:t>
            </a:r>
            <a:r>
              <a:rPr lang="ru-RU" dirty="0" smtClean="0"/>
              <a:t>Каждая гонка, следовательно, состоит из трех </a:t>
            </a:r>
            <a:r>
              <a:rPr lang="ru-RU" dirty="0" err="1" smtClean="0"/>
              <a:t>флайтов</a:t>
            </a:r>
            <a:r>
              <a:rPr lang="ru-RU" dirty="0" smtClean="0"/>
              <a:t>, стартующих с десятиминутным интервалом</a:t>
            </a:r>
            <a:r>
              <a:rPr lang="en-GB" dirty="0" smtClean="0"/>
              <a:t>. </a:t>
            </a:r>
            <a:r>
              <a:rPr lang="ru-RU" dirty="0" smtClean="0"/>
              <a:t>После проведения 5 гонок каждый участник отгонялся один раз с каждым другим участником</a:t>
            </a:r>
            <a:r>
              <a:rPr lang="en-GB" dirty="0" smtClean="0"/>
              <a:t>. </a:t>
            </a:r>
            <a:r>
              <a:rPr lang="ru-RU" dirty="0" smtClean="0"/>
              <a:t>Для проведения чемпионата планируется пятнадцать гонок</a:t>
            </a:r>
            <a:r>
              <a:rPr lang="en-GB" dirty="0" smtClean="0"/>
              <a:t>.</a:t>
            </a:r>
          </a:p>
          <a:p>
            <a:pPr eaLnBrk="1" hangingPunct="1"/>
            <a:endParaRPr lang="en-GB" dirty="0" smtClean="0"/>
          </a:p>
          <a:p>
            <a:pPr eaLnBrk="1" hangingPunct="1"/>
            <a:r>
              <a:rPr lang="ru-RU" dirty="0" smtClean="0"/>
              <a:t>Используется дистанция «</a:t>
            </a:r>
            <a:r>
              <a:rPr lang="ru-RU" dirty="0" err="1" smtClean="0"/>
              <a:t>полутрапеция</a:t>
            </a:r>
            <a:r>
              <a:rPr lang="ru-RU" dirty="0" smtClean="0"/>
              <a:t>»</a:t>
            </a:r>
            <a:r>
              <a:rPr lang="en-GB" dirty="0" smtClean="0"/>
              <a:t>. </a:t>
            </a:r>
            <a:r>
              <a:rPr lang="ru-RU" dirty="0" smtClean="0"/>
              <a:t>Старт, знаки 1 и 2. Знак 3 , как правило, это ворота. Финишная линия устанавливается вблизи знака 2. Целевое время гонки – 50 минут</a:t>
            </a:r>
            <a:r>
              <a:rPr lang="en-GB" dirty="0" smtClean="0"/>
              <a:t>.</a:t>
            </a:r>
          </a:p>
          <a:p>
            <a:pPr eaLnBrk="1" hangingPunct="1"/>
            <a:endParaRPr lang="en-GB" dirty="0" smtClean="0"/>
          </a:p>
          <a:p>
            <a:pPr eaLnBrk="1" hangingPunct="1"/>
            <a:r>
              <a:rPr lang="ru-RU" b="1" dirty="0" smtClean="0"/>
              <a:t>Система класса </a:t>
            </a:r>
            <a:r>
              <a:rPr lang="en-GB" b="1" dirty="0" smtClean="0"/>
              <a:t>420 </a:t>
            </a:r>
            <a:endParaRPr lang="ru-RU" b="1" dirty="0" smtClean="0"/>
          </a:p>
          <a:p>
            <a:pPr eaLnBrk="1" hangingPunct="1"/>
            <a:r>
              <a:rPr lang="ru-RU" dirty="0" smtClean="0"/>
              <a:t>Похожа на систему класса Оптимист</a:t>
            </a:r>
            <a:r>
              <a:rPr lang="en-GB" dirty="0" smtClean="0"/>
              <a:t>. </a:t>
            </a:r>
            <a:r>
              <a:rPr lang="ru-RU" dirty="0" smtClean="0"/>
              <a:t>Флот делится на 4 группы</a:t>
            </a:r>
            <a:r>
              <a:rPr lang="en-GB" dirty="0" smtClean="0"/>
              <a:t>. </a:t>
            </a:r>
            <a:r>
              <a:rPr lang="ru-RU" dirty="0" smtClean="0"/>
              <a:t>Каждая группа гоняется с каждой из трех других групп</a:t>
            </a:r>
            <a:r>
              <a:rPr lang="en-GB" dirty="0" smtClean="0"/>
              <a:t>. </a:t>
            </a:r>
            <a:r>
              <a:rPr lang="ru-RU" dirty="0" smtClean="0"/>
              <a:t>Для этого необходимо три гонки по два </a:t>
            </a:r>
            <a:r>
              <a:rPr lang="ru-RU" dirty="0" err="1" smtClean="0"/>
              <a:t>флайта</a:t>
            </a:r>
            <a:r>
              <a:rPr lang="ru-RU" dirty="0" smtClean="0"/>
              <a:t> в каждой</a:t>
            </a:r>
            <a:r>
              <a:rPr lang="en-GB" dirty="0" smtClean="0"/>
              <a:t>. </a:t>
            </a:r>
            <a:r>
              <a:rPr lang="ru-RU" dirty="0" smtClean="0"/>
              <a:t>Их можно легко провести за один день, используя внешнюю и внутреннюю петли </a:t>
            </a:r>
            <a:r>
              <a:rPr lang="ru-RU" dirty="0" err="1" smtClean="0"/>
              <a:t>трапецевидной</a:t>
            </a:r>
            <a:r>
              <a:rPr lang="ru-RU" dirty="0" smtClean="0"/>
              <a:t> дистанции</a:t>
            </a:r>
            <a:r>
              <a:rPr lang="en-GB" dirty="0" smtClean="0"/>
              <a:t>. </a:t>
            </a:r>
            <a:r>
              <a:rPr lang="ru-RU" dirty="0" smtClean="0"/>
              <a:t>После 3 дней (9 гонок) флот делится на Золотой и Серебряный флота</a:t>
            </a:r>
            <a:r>
              <a:rPr lang="en-GB" dirty="0" smtClean="0"/>
              <a:t>. </a:t>
            </a:r>
            <a:r>
              <a:rPr lang="ru-RU" dirty="0" smtClean="0"/>
              <a:t>После окончания квалификационной серии общий результат переносится как гонка 1 в финальную серию</a:t>
            </a:r>
            <a:r>
              <a:rPr lang="en-GB" dirty="0" smtClean="0"/>
              <a:t>. </a:t>
            </a:r>
            <a:r>
              <a:rPr lang="ru-RU" dirty="0" smtClean="0"/>
              <a:t>Далее проводится еще 8 гонок</a:t>
            </a:r>
            <a:r>
              <a:rPr lang="en-GB"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BDC34D8-E104-4DE6-945E-D8741B5176C1}" type="slidenum">
              <a:rPr lang="en-GB" smtClean="0"/>
              <a:pPr/>
              <a:t>7</a:t>
            </a:fld>
            <a:endParaRPr lang="en-GB" smtClean="0"/>
          </a:p>
        </p:txBody>
      </p:sp>
      <p:sp>
        <p:nvSpPr>
          <p:cNvPr id="76803" name="Rectangle 6"/>
          <p:cNvSpPr>
            <a:spLocks noGrp="1" noChangeArrowheads="1"/>
          </p:cNvSpPr>
          <p:nvPr>
            <p:ph type="ftr" sz="quarter" idx="4"/>
          </p:nvPr>
        </p:nvSpPr>
        <p:spPr>
          <a:noFill/>
        </p:spPr>
        <p:txBody>
          <a:bodyPr/>
          <a:lstStyle/>
          <a:p>
            <a:r>
              <a:rPr lang="en-GB"/>
              <a:t>February 2006 - Regatta Organisation</a:t>
            </a:r>
          </a:p>
        </p:txBody>
      </p:sp>
      <p:sp>
        <p:nvSpPr>
          <p:cNvPr id="76804"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723D504E-90C4-42E8-9B27-B9D45C0291D3}" type="slidenum">
              <a:rPr lang="en-GB" sz="800">
                <a:latin typeface="Arial" charset="0"/>
              </a:rPr>
              <a:pPr algn="r" defTabSz="942975"/>
              <a:t>7</a:t>
            </a:fld>
            <a:endParaRPr lang="en-GB" sz="800">
              <a:latin typeface="Arial" charset="0"/>
            </a:endParaRPr>
          </a:p>
        </p:txBody>
      </p:sp>
      <p:sp>
        <p:nvSpPr>
          <p:cNvPr id="76805" name="Rectangle 2"/>
          <p:cNvSpPr>
            <a:spLocks noGrp="1" noRot="1" noChangeAspect="1" noChangeArrowheads="1" noTextEdit="1"/>
          </p:cNvSpPr>
          <p:nvPr>
            <p:ph type="sldImg"/>
          </p:nvPr>
        </p:nvSpPr>
        <p:spPr>
          <a:xfrm>
            <a:off x="1722438" y="79375"/>
            <a:ext cx="3451225" cy="2379663"/>
          </a:xfrm>
          <a:ln/>
        </p:spPr>
      </p:sp>
      <p:sp>
        <p:nvSpPr>
          <p:cNvPr id="76806" name="Rectangle 3"/>
          <p:cNvSpPr>
            <a:spLocks noGrp="1" noChangeArrowheads="1"/>
          </p:cNvSpPr>
          <p:nvPr>
            <p:ph type="body" idx="1"/>
          </p:nvPr>
        </p:nvSpPr>
        <p:spPr>
          <a:xfrm>
            <a:off x="708025" y="2538413"/>
            <a:ext cx="5976938" cy="7059612"/>
          </a:xfrm>
          <a:noFill/>
          <a:ln/>
        </p:spPr>
        <p:txBody>
          <a:bodyPr/>
          <a:lstStyle/>
          <a:p>
            <a:pPr eaLnBrk="1" hangingPunct="1"/>
            <a:r>
              <a:rPr lang="ru-RU" b="1" dirty="0" smtClean="0"/>
              <a:t>Когда проводится соревнование</a:t>
            </a:r>
            <a:r>
              <a:rPr lang="en-GB" b="1" dirty="0" smtClean="0"/>
              <a:t>?</a:t>
            </a:r>
          </a:p>
          <a:p>
            <a:pPr eaLnBrk="1" hangingPunct="1"/>
            <a:r>
              <a:rPr lang="ru-RU" dirty="0" smtClean="0"/>
              <a:t>Назначить дату соревнования бывает очень сложно. Любой клуб в мире может сказать вам, в какое время лучше гоняться на его акватории. Однако другие внешние события могут повлиять на сроки проведения соревнования.</a:t>
            </a:r>
          </a:p>
          <a:p>
            <a:pPr eaLnBrk="1" hangingPunct="1"/>
            <a:endParaRPr lang="ru-RU" dirty="0" smtClean="0"/>
          </a:p>
          <a:p>
            <a:pPr eaLnBrk="1" hangingPunct="1"/>
            <a:r>
              <a:rPr lang="ru-RU" dirty="0" smtClean="0"/>
              <a:t>Например, олимпийская регата не всегда проводится в лучшее время года для парусного соревнования, потому что она должна соответствовать другим олимпийским видам спорта. Олимпийские регаты в Сиднее, Афинах и Пекине могли бы быть более успешными, если бы проводились в то время года, когда ветра более стабильны.</a:t>
            </a:r>
            <a:endParaRPr lang="en-GB" dirty="0" smtClean="0"/>
          </a:p>
          <a:p>
            <a:pPr eaLnBrk="1" hangingPunct="1"/>
            <a:endParaRPr lang="ru-RU" dirty="0" smtClean="0"/>
          </a:p>
          <a:p>
            <a:pPr eaLnBrk="1" hangingPunct="1"/>
            <a:r>
              <a:rPr lang="ru-RU" dirty="0" smtClean="0"/>
              <a:t>Когда в месте проведения существует большой перепад верхнего и нижнего уровней моря (западное побережье Северной Европы), сроки соревнования могут зависеть от соответствующих приливов.</a:t>
            </a:r>
            <a:endParaRPr lang="en-GB" dirty="0" smtClean="0"/>
          </a:p>
          <a:p>
            <a:pPr eaLnBrk="1" hangingPunct="1"/>
            <a:endParaRPr lang="ru-RU" dirty="0" smtClean="0"/>
          </a:p>
          <a:p>
            <a:pPr eaLnBrk="1" hangingPunct="1"/>
            <a:r>
              <a:rPr lang="ru-RU" dirty="0" smtClean="0"/>
              <a:t>Часто имеют место факторы, не связанные с парусным спортом, но влияющие на сроки соревнования. Они могут быть связаны с культурными мероприятиями на берегу.</a:t>
            </a:r>
            <a:endParaRPr lang="en-GB" dirty="0" smtClean="0"/>
          </a:p>
          <a:p>
            <a:pPr eaLnBrk="1" hangingPunct="1"/>
            <a:endParaRPr lang="ru-RU" dirty="0" smtClean="0"/>
          </a:p>
          <a:p>
            <a:pPr eaLnBrk="1" hangingPunct="1"/>
            <a:r>
              <a:rPr lang="ru-RU" dirty="0" smtClean="0"/>
              <a:t>Надо внимательно выбирать период с наибольшей вероятностью ветров, достаточно стабильных для проведения хороших гонок.</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B8AC5F1-DDEC-477F-AB6D-2A3E4A4BB5D2}" type="slidenum">
              <a:rPr lang="en-GB" smtClean="0"/>
              <a:pPr/>
              <a:t>8</a:t>
            </a:fld>
            <a:endParaRPr lang="en-GB" smtClean="0"/>
          </a:p>
        </p:txBody>
      </p:sp>
      <p:sp>
        <p:nvSpPr>
          <p:cNvPr id="77827" name="Rectangle 6"/>
          <p:cNvSpPr>
            <a:spLocks noGrp="1" noChangeArrowheads="1"/>
          </p:cNvSpPr>
          <p:nvPr>
            <p:ph type="ftr" sz="quarter" idx="4"/>
          </p:nvPr>
        </p:nvSpPr>
        <p:spPr>
          <a:noFill/>
        </p:spPr>
        <p:txBody>
          <a:bodyPr/>
          <a:lstStyle/>
          <a:p>
            <a:r>
              <a:rPr lang="en-GB"/>
              <a:t>February 2006 - Regatta Organisation</a:t>
            </a:r>
          </a:p>
        </p:txBody>
      </p:sp>
      <p:sp>
        <p:nvSpPr>
          <p:cNvPr id="77828"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5DF7DD59-FED2-442B-99C8-7A5C076B914C}" type="slidenum">
              <a:rPr lang="en-GB" sz="800">
                <a:latin typeface="Arial" charset="0"/>
              </a:rPr>
              <a:pPr algn="r" defTabSz="942975"/>
              <a:t>8</a:t>
            </a:fld>
            <a:endParaRPr lang="en-GB" sz="800">
              <a:latin typeface="Arial" charset="0"/>
            </a:endParaRPr>
          </a:p>
        </p:txBody>
      </p:sp>
      <p:sp>
        <p:nvSpPr>
          <p:cNvPr id="77829" name="Rectangle 3074"/>
          <p:cNvSpPr>
            <a:spLocks noGrp="1" noRot="1" noChangeAspect="1" noChangeArrowheads="1" noTextEdit="1"/>
          </p:cNvSpPr>
          <p:nvPr>
            <p:ph type="sldImg"/>
          </p:nvPr>
        </p:nvSpPr>
        <p:spPr>
          <a:xfrm>
            <a:off x="1722438" y="76200"/>
            <a:ext cx="3451225" cy="2379663"/>
          </a:xfrm>
          <a:ln/>
        </p:spPr>
      </p:sp>
      <p:sp>
        <p:nvSpPr>
          <p:cNvPr id="77830" name="Rectangle 3075"/>
          <p:cNvSpPr>
            <a:spLocks noGrp="1" noChangeArrowheads="1"/>
          </p:cNvSpPr>
          <p:nvPr>
            <p:ph type="body" idx="1"/>
          </p:nvPr>
        </p:nvSpPr>
        <p:spPr>
          <a:xfrm>
            <a:off x="708025" y="2667000"/>
            <a:ext cx="5976938" cy="6931025"/>
          </a:xfrm>
          <a:noFill/>
          <a:ln/>
        </p:spPr>
        <p:txBody>
          <a:bodyPr/>
          <a:lstStyle/>
          <a:p>
            <a:pPr eaLnBrk="1" hangingPunct="1"/>
            <a:r>
              <a:rPr lang="ru-RU" b="1" dirty="0" smtClean="0"/>
              <a:t>Где проводится соревнование</a:t>
            </a:r>
            <a:r>
              <a:rPr lang="en-GB" b="1" dirty="0" smtClean="0"/>
              <a:t>?</a:t>
            </a:r>
            <a:endParaRPr lang="en-GB" dirty="0" smtClean="0"/>
          </a:p>
          <a:p>
            <a:pPr eaLnBrk="1" hangingPunct="1"/>
            <a:r>
              <a:rPr lang="ru-RU" dirty="0" smtClean="0"/>
              <a:t>Соревнование базируется в марине или в порту? И там, и там имеющиеся условия дадут возможность спустить на воду швертботы и килевые яхты в защищенных водах. Большинство крейсерских яхт уже будут там стоять.</a:t>
            </a:r>
          </a:p>
          <a:p>
            <a:pPr eaLnBrk="1" hangingPunct="1"/>
            <a:endParaRPr lang="ru-RU" b="1" dirty="0" smtClean="0"/>
          </a:p>
          <a:p>
            <a:pPr eaLnBrk="1" hangingPunct="1"/>
            <a:r>
              <a:rPr lang="ru-RU" dirty="0" smtClean="0"/>
              <a:t>Существуют ли какие-либо ограничения для соревнования, установленные администрацией местного порта? Во многих странах местные власти, администрация порта или какие-то другие органы требуют получить разрешение на использование мест стоянки и акватории. Они могут ввести ограничения для проводящей организации.</a:t>
            </a:r>
            <a:endParaRPr lang="en-GB" dirty="0" smtClean="0"/>
          </a:p>
          <a:p>
            <a:pPr eaLnBrk="1" hangingPunct="1"/>
            <a:endParaRPr lang="ru-RU" dirty="0" smtClean="0"/>
          </a:p>
          <a:p>
            <a:pPr eaLnBrk="1" hangingPunct="1"/>
            <a:r>
              <a:rPr lang="ru-RU" dirty="0" smtClean="0"/>
              <a:t>Движение больших коммерческих судов или военных кораблей может ограничить расположение зон дистанций.</a:t>
            </a:r>
            <a:endParaRPr lang="en-GB" dirty="0" smtClean="0"/>
          </a:p>
          <a:p>
            <a:pPr eaLnBrk="1" hangingPunct="1"/>
            <a:endParaRPr lang="ru-RU" dirty="0" smtClean="0"/>
          </a:p>
          <a:p>
            <a:pPr eaLnBrk="1" hangingPunct="1"/>
            <a:r>
              <a:rPr lang="ru-RU" dirty="0" smtClean="0"/>
              <a:t>Контроль </a:t>
            </a:r>
            <a:r>
              <a:rPr lang="ru-RU" dirty="0" smtClean="0"/>
              <a:t>за зрительскими </a:t>
            </a:r>
            <a:r>
              <a:rPr lang="ru-RU" dirty="0" smtClean="0"/>
              <a:t>и </a:t>
            </a:r>
            <a:r>
              <a:rPr lang="ru-RU" dirty="0" smtClean="0"/>
              <a:t>другими прогулочными судами </a:t>
            </a:r>
            <a:r>
              <a:rPr lang="ru-RU" dirty="0" smtClean="0"/>
              <a:t>может стать большой проблемой. Если возникнет необходимость в создании закрытой зоны, кто будет её патрулировать?</a:t>
            </a:r>
            <a:endParaRPr lang="en-GB" dirty="0" smtClean="0"/>
          </a:p>
          <a:p>
            <a:pPr eaLnBrk="1" hangingPunct="1"/>
            <a:endParaRPr lang="ru-RU" dirty="0" smtClean="0"/>
          </a:p>
          <a:p>
            <a:pPr eaLnBrk="1" hangingPunct="1"/>
            <a:r>
              <a:rPr lang="ru-RU" dirty="0" smtClean="0"/>
              <a:t>При работе с пляжа, позволяют ли волновые условия и состояние пляжа обеспечить безопасный спуск на воду и подъем яхт? Подходит ли состояние пляжа для перемещения швертботов на берегу?</a:t>
            </a:r>
            <a:endParaRPr lang="en-GB" dirty="0" smtClean="0"/>
          </a:p>
          <a:p>
            <a:pPr eaLnBrk="1" hangingPunct="1"/>
            <a:endParaRPr lang="ru-RU" dirty="0" smtClean="0"/>
          </a:p>
          <a:p>
            <a:pPr eaLnBrk="1" hangingPunct="1"/>
            <a:r>
              <a:rPr lang="ru-RU" dirty="0" smtClean="0"/>
              <a:t>Высота прилива может быть настолько большой, что понадобится принимать специальные меры для хранения яхтенных тележек.</a:t>
            </a: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7B5A122-F1E8-4883-9BD0-54F91BABB0CD}" type="slidenum">
              <a:rPr lang="en-GB" smtClean="0"/>
              <a:pPr/>
              <a:t>9</a:t>
            </a:fld>
            <a:endParaRPr lang="en-GB" smtClean="0"/>
          </a:p>
        </p:txBody>
      </p:sp>
      <p:sp>
        <p:nvSpPr>
          <p:cNvPr id="78851" name="Rectangle 6"/>
          <p:cNvSpPr>
            <a:spLocks noGrp="1" noChangeArrowheads="1"/>
          </p:cNvSpPr>
          <p:nvPr>
            <p:ph type="ftr" sz="quarter" idx="4"/>
          </p:nvPr>
        </p:nvSpPr>
        <p:spPr>
          <a:noFill/>
        </p:spPr>
        <p:txBody>
          <a:bodyPr/>
          <a:lstStyle/>
          <a:p>
            <a:r>
              <a:rPr lang="en-GB"/>
              <a:t>February 2006 - Regatta Organisation</a:t>
            </a:r>
          </a:p>
        </p:txBody>
      </p:sp>
      <p:sp>
        <p:nvSpPr>
          <p:cNvPr id="78852" name="Rectangle 7"/>
          <p:cNvSpPr txBox="1">
            <a:spLocks noGrp="1" noChangeArrowheads="1"/>
          </p:cNvSpPr>
          <p:nvPr/>
        </p:nvSpPr>
        <p:spPr bwMode="auto">
          <a:xfrm>
            <a:off x="3903663" y="9618663"/>
            <a:ext cx="2984500" cy="261937"/>
          </a:xfrm>
          <a:prstGeom prst="rect">
            <a:avLst/>
          </a:prstGeom>
          <a:noFill/>
          <a:ln w="9525">
            <a:noFill/>
            <a:miter lim="800000"/>
            <a:headEnd/>
            <a:tailEnd/>
          </a:ln>
        </p:spPr>
        <p:txBody>
          <a:bodyPr lIns="94348" tIns="47174" rIns="94348" bIns="47174" anchor="b"/>
          <a:lstStyle/>
          <a:p>
            <a:pPr algn="r" defTabSz="942975"/>
            <a:fld id="{B484A90E-7450-4C0E-9E67-1420DBD85A53}" type="slidenum">
              <a:rPr lang="en-GB" sz="800">
                <a:latin typeface="Arial" charset="0"/>
              </a:rPr>
              <a:pPr algn="r" defTabSz="942975"/>
              <a:t>9</a:t>
            </a:fld>
            <a:endParaRPr lang="en-GB" sz="800">
              <a:latin typeface="Arial" charset="0"/>
            </a:endParaRPr>
          </a:p>
        </p:txBody>
      </p:sp>
      <p:sp>
        <p:nvSpPr>
          <p:cNvPr id="78853" name="Rectangle 1028"/>
          <p:cNvSpPr>
            <a:spLocks noGrp="1" noRot="1" noChangeAspect="1" noChangeArrowheads="1" noTextEdit="1"/>
          </p:cNvSpPr>
          <p:nvPr>
            <p:ph type="sldImg"/>
          </p:nvPr>
        </p:nvSpPr>
        <p:spPr>
          <a:ln/>
        </p:spPr>
      </p:sp>
      <p:sp>
        <p:nvSpPr>
          <p:cNvPr id="78854" name="Rectangle 1029"/>
          <p:cNvSpPr>
            <a:spLocks noGrp="1" noChangeArrowheads="1"/>
          </p:cNvSpPr>
          <p:nvPr>
            <p:ph type="body" idx="1"/>
          </p:nvPr>
        </p:nvSpPr>
        <p:spPr>
          <a:noFill/>
          <a:ln/>
        </p:spPr>
        <p:txBody>
          <a:bodyPr/>
          <a:lstStyle/>
          <a:p>
            <a:pPr eaLnBrk="1" hangingPunct="1"/>
            <a:r>
              <a:rPr lang="ru-RU" b="1" dirty="0" smtClean="0"/>
              <a:t>Где проводится соревнование</a:t>
            </a:r>
            <a:r>
              <a:rPr lang="en-GB" b="1" dirty="0" smtClean="0"/>
              <a:t>?</a:t>
            </a:r>
          </a:p>
          <a:p>
            <a:pPr eaLnBrk="1" hangingPunct="1"/>
            <a:r>
              <a:rPr lang="ru-RU" dirty="0" smtClean="0"/>
              <a:t>Морское дно, глубина, а также сила течений </a:t>
            </a:r>
            <a:r>
              <a:rPr lang="en-US" b="1" dirty="0" smtClean="0"/>
              <a:t>[</a:t>
            </a:r>
            <a:r>
              <a:rPr lang="ru-RU" b="1" dirty="0" smtClean="0"/>
              <a:t>в оригинале говорится о приливных течениях, которые у нас на большинстве акваторий отсутствуют, но это относится к любым течениям</a:t>
            </a:r>
            <a:r>
              <a:rPr lang="en-US" b="1" dirty="0" smtClean="0"/>
              <a:t>]</a:t>
            </a:r>
            <a:r>
              <a:rPr lang="en-US" dirty="0" smtClean="0"/>
              <a:t> </a:t>
            </a:r>
            <a:r>
              <a:rPr lang="ru-RU" dirty="0" smtClean="0"/>
              <a:t>могут создавать большие проблемы при установке дистанций и стартовых линий.</a:t>
            </a:r>
          </a:p>
          <a:p>
            <a:pPr eaLnBrk="1" hangingPunct="1"/>
            <a:endParaRPr lang="ru-RU" dirty="0" smtClean="0"/>
          </a:p>
          <a:p>
            <a:pPr eaLnBrk="1" hangingPunct="1"/>
            <a:r>
              <a:rPr lang="ru-RU" b="1" dirty="0" smtClean="0"/>
              <a:t>Морское дно</a:t>
            </a:r>
            <a:endParaRPr lang="en-GB" b="1" dirty="0" smtClean="0"/>
          </a:p>
          <a:p>
            <a:pPr eaLnBrk="1" hangingPunct="1"/>
            <a:r>
              <a:rPr lang="ru-RU" dirty="0" smtClean="0"/>
              <a:t>При постановке на якорь очень </a:t>
            </a:r>
            <a:r>
              <a:rPr lang="ru-RU" dirty="0" smtClean="0"/>
              <a:t>важно,</a:t>
            </a:r>
            <a:r>
              <a:rPr lang="ru-RU" baseline="0" dirty="0" smtClean="0"/>
              <a:t> чтобы состояние морского дна</a:t>
            </a:r>
            <a:r>
              <a:rPr lang="ru-RU" dirty="0" smtClean="0"/>
              <a:t> подходило для надежной якорной стоянки. Во </a:t>
            </a:r>
            <a:r>
              <a:rPr lang="ru-RU" dirty="0" smtClean="0"/>
              <a:t>время предварительной инспекции места проведения многие организаторы смотрят на поверхность воды и полагают, что у них получится «очень хорошее соревнование». Опытный главный судья посмотрит на ту же акваторию и захочет узнать, какие здесь глубины, и устоят ли на якоре в нужной точке знаки дистанции и суда гоночного комитета.</a:t>
            </a:r>
          </a:p>
          <a:p>
            <a:pPr eaLnBrk="1" hangingPunct="1"/>
            <a:endParaRPr lang="ru-RU" dirty="0" smtClean="0"/>
          </a:p>
          <a:p>
            <a:pPr eaLnBrk="1" hangingPunct="1"/>
            <a:r>
              <a:rPr lang="ru-RU" dirty="0" smtClean="0"/>
              <a:t>Информация о состоянии дна и глубины </a:t>
            </a:r>
            <a:r>
              <a:rPr lang="ru-RU" dirty="0" smtClean="0"/>
              <a:t>также важны для хорошего главного судьи, как и стабильность ветра.</a:t>
            </a:r>
            <a:endParaRPr lang="en-GB" dirty="0" smtClean="0"/>
          </a:p>
          <a:p>
            <a:pPr eaLnBrk="1" hangingPunct="1"/>
            <a:endParaRPr lang="ru-RU" dirty="0" smtClean="0"/>
          </a:p>
          <a:p>
            <a:pPr eaLnBrk="1" hangingPunct="1"/>
            <a:r>
              <a:rPr lang="ru-RU" dirty="0" smtClean="0"/>
              <a:t>Не менее важно избегать сильных приливных течений. Очень сложны для главного судьи зоны гонок, в которых есть мелководье и глубокие каналы, создающие переменные по силе приливные течения.</a:t>
            </a:r>
            <a:endParaRPr lang="en-GB" dirty="0" smtClean="0"/>
          </a:p>
          <a:p>
            <a:pPr eaLnBrk="1" hangingPunct="1"/>
            <a:endParaRPr lang="ru-RU" dirty="0" smtClean="0"/>
          </a:p>
          <a:p>
            <a:pPr eaLnBrk="1" hangingPunct="1"/>
            <a:r>
              <a:rPr lang="ru-RU" b="1" dirty="0" smtClean="0"/>
              <a:t>Зоны гонок</a:t>
            </a:r>
            <a:endParaRPr lang="en-GB" b="1" dirty="0" smtClean="0"/>
          </a:p>
          <a:p>
            <a:pPr eaLnBrk="1" hangingPunct="1"/>
            <a:r>
              <a:rPr lang="ru-RU" dirty="0" smtClean="0"/>
              <a:t>Другим важным моментом является размещение дистанции в </a:t>
            </a:r>
            <a:r>
              <a:rPr lang="ru-RU" dirty="0" smtClean="0"/>
              <a:t>выбранной </a:t>
            </a:r>
            <a:r>
              <a:rPr lang="ru-RU" dirty="0" smtClean="0"/>
              <a:t>зоне гонок. Зона дистанции должна быть свободна от препятствий, влияющих на чистоту ветра. Следует избегать скалистых, обрывистых берегов, которые искажают направление ветра.</a:t>
            </a:r>
          </a:p>
          <a:p>
            <a:pPr eaLnBrk="1" hangingPunct="1"/>
            <a:endParaRPr lang="ru-RU" dirty="0" smtClean="0"/>
          </a:p>
          <a:p>
            <a:pPr eaLnBrk="1" hangingPunct="1"/>
            <a:r>
              <a:rPr lang="ru-RU" dirty="0" smtClean="0"/>
              <a:t>На внутренних акваториях можно получить «провалы» ветра из-за деревьев и холмов, и наоборот, слишком сильные порывы ветра из долин.</a:t>
            </a: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McK Slide Elements"/>
          <p:cNvGrpSpPr>
            <a:grpSpLocks/>
          </p:cNvGrpSpPr>
          <p:nvPr/>
        </p:nvGrpSpPr>
        <p:grpSpPr bwMode="auto">
          <a:xfrm>
            <a:off x="1984375" y="1117600"/>
            <a:ext cx="6804025" cy="5238750"/>
            <a:chOff x="1343" y="776"/>
            <a:chExt cx="4608" cy="3639"/>
          </a:xfrm>
        </p:grpSpPr>
        <p:sp>
          <p:nvSpPr>
            <p:cNvPr id="3" name="McK Message" hidden="1"/>
            <p:cNvSpPr>
              <a:spLocks noChangeArrowheads="1"/>
            </p:cNvSpPr>
            <p:nvPr userDrawn="1"/>
          </p:nvSpPr>
          <p:spPr bwMode="auto">
            <a:xfrm>
              <a:off x="1344" y="776"/>
              <a:ext cx="4607" cy="135"/>
            </a:xfrm>
            <a:prstGeom prst="rect">
              <a:avLst/>
            </a:prstGeom>
            <a:noFill/>
            <a:ln w="9525">
              <a:noFill/>
              <a:miter lim="800000"/>
              <a:headEnd/>
              <a:tailEnd/>
            </a:ln>
            <a:effectLst/>
          </p:spPr>
          <p:txBody>
            <a:bodyPr lIns="0" tIns="0" rIns="0" bIns="0">
              <a:spAutoFit/>
            </a:bodyPr>
            <a:lstStyle/>
            <a:p>
              <a:pPr defTabSz="839788" eaLnBrk="0" hangingPunct="0">
                <a:defRPr/>
              </a:pPr>
              <a:r>
                <a:rPr lang="en-GB" sz="1300">
                  <a:latin typeface="Arial" charset="0"/>
                  <a:cs typeface="+mn-cs"/>
                </a:rPr>
                <a:t>Message</a:t>
              </a:r>
            </a:p>
          </p:txBody>
        </p:sp>
        <p:sp>
          <p:nvSpPr>
            <p:cNvPr id="4" name="McK Measure" hidden="1"/>
            <p:cNvSpPr>
              <a:spLocks noChangeArrowheads="1"/>
            </p:cNvSpPr>
            <p:nvPr userDrawn="1"/>
          </p:nvSpPr>
          <p:spPr bwMode="auto">
            <a:xfrm>
              <a:off x="1343" y="1387"/>
              <a:ext cx="4607" cy="115"/>
            </a:xfrm>
            <a:prstGeom prst="rect">
              <a:avLst/>
            </a:prstGeom>
            <a:noFill/>
            <a:ln w="9525">
              <a:noFill/>
              <a:miter lim="800000"/>
              <a:headEnd/>
              <a:tailEnd/>
            </a:ln>
            <a:effectLst/>
          </p:spPr>
          <p:txBody>
            <a:bodyPr lIns="0" tIns="0" rIns="0" bIns="0">
              <a:spAutoFit/>
            </a:bodyPr>
            <a:lstStyle/>
            <a:p>
              <a:pPr defTabSz="839788" eaLnBrk="0" hangingPunct="0">
                <a:defRPr/>
              </a:pPr>
              <a:r>
                <a:rPr lang="en-GB" sz="1100">
                  <a:latin typeface="Arial" charset="0"/>
                  <a:cs typeface="+mn-cs"/>
                </a:rPr>
                <a:t>Unit of measure</a:t>
              </a:r>
            </a:p>
          </p:txBody>
        </p:sp>
        <p:sp>
          <p:nvSpPr>
            <p:cNvPr id="5" name="McK Footnote" hidden="1"/>
            <p:cNvSpPr>
              <a:spLocks noChangeArrowheads="1"/>
            </p:cNvSpPr>
            <p:nvPr userDrawn="1"/>
          </p:nvSpPr>
          <p:spPr bwMode="auto">
            <a:xfrm>
              <a:off x="1344" y="4225"/>
              <a:ext cx="4607" cy="190"/>
            </a:xfrm>
            <a:prstGeom prst="rect">
              <a:avLst/>
            </a:prstGeom>
            <a:noFill/>
            <a:ln w="9525">
              <a:noFill/>
              <a:miter lim="800000"/>
              <a:headEnd/>
              <a:tailEnd/>
            </a:ln>
            <a:effectLst/>
          </p:spPr>
          <p:txBody>
            <a:bodyPr lIns="0" tIns="0" rIns="0" bIns="0" anchor="b">
              <a:spAutoFit/>
            </a:bodyPr>
            <a:lstStyle/>
            <a:p>
              <a:pPr marL="420688" indent="-420688" defTabSz="839788" eaLnBrk="0" hangingPunct="0">
                <a:spcAft>
                  <a:spcPts val="213"/>
                </a:spcAft>
                <a:tabLst>
                  <a:tab pos="366713" algn="r"/>
                </a:tabLst>
                <a:defRPr/>
              </a:pPr>
              <a:r>
                <a:rPr lang="en-GB" sz="800">
                  <a:latin typeface="Arial" charset="0"/>
                  <a:cs typeface="+mn-cs"/>
                </a:rPr>
                <a:t>	*	Footnote</a:t>
              </a:r>
            </a:p>
            <a:p>
              <a:pPr marL="420688" indent="-420688" defTabSz="839788" eaLnBrk="0" hangingPunct="0">
                <a:tabLst>
                  <a:tab pos="366713" algn="r"/>
                </a:tabLst>
                <a:defRPr/>
              </a:pPr>
              <a:r>
                <a:rPr lang="en-GB" sz="800">
                  <a:latin typeface="Arial" charset="0"/>
                  <a:cs typeface="+mn-cs"/>
                </a:rPr>
                <a:t>	Source:	Sources</a:t>
              </a:r>
            </a:p>
          </p:txBody>
        </p:sp>
      </p:grpSp>
      <p:pic>
        <p:nvPicPr>
          <p:cNvPr id="6" name="Picture 9" descr="ISAF LogoPP"/>
          <p:cNvPicPr>
            <a:picLocks noChangeAspect="1" noChangeArrowheads="1"/>
          </p:cNvPicPr>
          <p:nvPr/>
        </p:nvPicPr>
        <p:blipFill>
          <a:blip r:embed="rId4" cstate="print"/>
          <a:srcRect/>
          <a:stretch>
            <a:fillRect/>
          </a:stretch>
        </p:blipFill>
        <p:spPr bwMode="auto">
          <a:xfrm>
            <a:off x="8353425" y="5741988"/>
            <a:ext cx="795338" cy="936625"/>
          </a:xfrm>
          <a:prstGeom prst="rect">
            <a:avLst/>
          </a:prstGeom>
          <a:noFill/>
          <a:ln w="9525">
            <a:noFill/>
            <a:miter lim="800000"/>
            <a:headEnd/>
            <a:tailEnd/>
          </a:ln>
        </p:spPr>
      </p:pic>
      <p:sp>
        <p:nvSpPr>
          <p:cNvPr id="7" name="Text Box 10"/>
          <p:cNvSpPr txBox="1">
            <a:spLocks noChangeArrowheads="1"/>
          </p:cNvSpPr>
          <p:nvPr/>
        </p:nvSpPr>
        <p:spPr bwMode="auto">
          <a:xfrm>
            <a:off x="219075" y="6308725"/>
            <a:ext cx="9361488" cy="212725"/>
          </a:xfrm>
          <a:prstGeom prst="rect">
            <a:avLst/>
          </a:prstGeom>
          <a:noFill/>
          <a:ln w="9525" algn="ctr">
            <a:noFill/>
            <a:miter lim="800000"/>
            <a:headEnd/>
            <a:tailEnd/>
          </a:ln>
          <a:effectLst/>
        </p:spPr>
        <p:txBody>
          <a:bodyPr lIns="0" tIns="0" rIns="0" bIns="0">
            <a:spAutoFit/>
          </a:bodyPr>
          <a:lstStyle/>
          <a:p>
            <a:pPr defTabSz="936625" eaLnBrk="0" hangingPunct="0">
              <a:spcBef>
                <a:spcPct val="50000"/>
              </a:spcBef>
              <a:defRPr/>
            </a:pPr>
            <a:r>
              <a:rPr lang="en-GB" sz="1400">
                <a:solidFill>
                  <a:srgbClr val="002664"/>
                </a:solidFill>
                <a:latin typeface="Arial" charset="0"/>
                <a:cs typeface="+mn-cs"/>
              </a:rPr>
              <a:t>ISAF Race Management Manual – Part 1 – Regatta Organisation and Management – February 2006	             </a:t>
            </a:r>
            <a:fld id="{BA499673-89C6-4AEF-8B6C-35BADE5247A7}" type="slidenum">
              <a:rPr lang="en-GB" sz="1400">
                <a:solidFill>
                  <a:srgbClr val="002664"/>
                </a:solidFill>
                <a:latin typeface="Arial" charset="0"/>
                <a:cs typeface="+mn-cs"/>
              </a:rPr>
              <a:pPr defTabSz="936625" eaLnBrk="0" hangingPunct="0">
                <a:spcBef>
                  <a:spcPct val="50000"/>
                </a:spcBef>
                <a:defRPr/>
              </a:pPr>
              <a:t>‹#›</a:t>
            </a:fld>
            <a:endParaRPr lang="en-GB" sz="1400">
              <a:solidFill>
                <a:srgbClr val="002664"/>
              </a:solidFill>
              <a:latin typeface="Arial" charset="0"/>
              <a:cs typeface="+mn-cs"/>
            </a:endParaRPr>
          </a:p>
        </p:txBody>
      </p:sp>
      <p:grpSp>
        <p:nvGrpSpPr>
          <p:cNvPr id="8" name="McK Title Elements"/>
          <p:cNvGrpSpPr>
            <a:grpSpLocks/>
          </p:cNvGrpSpPr>
          <p:nvPr/>
        </p:nvGrpSpPr>
        <p:grpSpPr bwMode="auto">
          <a:xfrm>
            <a:off x="3348038" y="2244725"/>
            <a:ext cx="4676775" cy="3971925"/>
            <a:chOff x="2267" y="1559"/>
            <a:chExt cx="3167" cy="2760"/>
          </a:xfrm>
        </p:grpSpPr>
        <p:sp>
          <p:nvSpPr>
            <p:cNvPr id="9" name="McK Confidential" hidden="1"/>
            <p:cNvSpPr>
              <a:spLocks noChangeArrowheads="1"/>
            </p:cNvSpPr>
            <p:nvPr/>
          </p:nvSpPr>
          <p:spPr bwMode="auto">
            <a:xfrm>
              <a:off x="2267" y="1559"/>
              <a:ext cx="1760" cy="133"/>
            </a:xfrm>
            <a:prstGeom prst="rect">
              <a:avLst/>
            </a:prstGeom>
            <a:noFill/>
            <a:ln w="9525">
              <a:noFill/>
              <a:miter lim="800000"/>
              <a:headEnd/>
              <a:tailEnd/>
            </a:ln>
            <a:effectLst/>
          </p:spPr>
          <p:txBody>
            <a:bodyPr lIns="0" tIns="0" rIns="0" bIns="0">
              <a:spAutoFit/>
            </a:bodyPr>
            <a:lstStyle/>
            <a:p>
              <a:pPr defTabSz="1019175" eaLnBrk="0" hangingPunct="0">
                <a:defRPr/>
              </a:pPr>
              <a:r>
                <a:rPr lang="en-GB" sz="1300">
                  <a:solidFill>
                    <a:schemeClr val="tx2"/>
                  </a:solidFill>
                  <a:latin typeface="Arial" charset="0"/>
                  <a:cs typeface="+mn-cs"/>
                </a:rPr>
                <a:t>CONFIDENTIAL</a:t>
              </a:r>
            </a:p>
          </p:txBody>
        </p:sp>
        <p:sp>
          <p:nvSpPr>
            <p:cNvPr id="10" name="McK Disclaimer" hidden="1"/>
            <p:cNvSpPr>
              <a:spLocks noChangeArrowheads="1"/>
            </p:cNvSpPr>
            <p:nvPr>
              <p:custDataLst>
                <p:tags r:id="rId2"/>
              </p:custDataLst>
            </p:nvPr>
          </p:nvSpPr>
          <p:spPr bwMode="auto">
            <a:xfrm>
              <a:off x="2267" y="3975"/>
              <a:ext cx="3167" cy="344"/>
            </a:xfrm>
            <a:prstGeom prst="rect">
              <a:avLst/>
            </a:prstGeom>
            <a:noFill/>
            <a:ln w="9525">
              <a:noFill/>
              <a:miter lim="800000"/>
              <a:headEnd/>
              <a:tailEnd/>
            </a:ln>
            <a:effectLst/>
          </p:spPr>
          <p:txBody>
            <a:bodyPr lIns="0" tIns="0" rIns="0" bIns="0"/>
            <a:lstStyle/>
            <a:p>
              <a:pPr defTabSz="1019175" eaLnBrk="0" hangingPunct="0">
                <a:defRPr/>
              </a:pPr>
              <a:r>
                <a:rPr lang="en-GB" sz="800">
                  <a:solidFill>
                    <a:schemeClr val="tx2"/>
                  </a:solidFill>
                  <a:latin typeface="Arial" charset="0"/>
                  <a:cs typeface="+mn-cs"/>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sp>
          <p:nvSpPr>
            <p:cNvPr id="11" name="McK Document" hidden="1"/>
            <p:cNvSpPr>
              <a:spLocks noChangeArrowheads="1"/>
            </p:cNvSpPr>
            <p:nvPr/>
          </p:nvSpPr>
          <p:spPr bwMode="auto">
            <a:xfrm>
              <a:off x="2267" y="3366"/>
              <a:ext cx="3167" cy="135"/>
            </a:xfrm>
            <a:prstGeom prst="rect">
              <a:avLst/>
            </a:prstGeom>
            <a:noFill/>
            <a:ln w="9525">
              <a:noFill/>
              <a:miter lim="800000"/>
              <a:headEnd/>
              <a:tailEnd/>
            </a:ln>
            <a:effectLst/>
          </p:spPr>
          <p:txBody>
            <a:bodyPr lIns="0" tIns="0" rIns="0" bIns="0"/>
            <a:lstStyle/>
            <a:p>
              <a:pPr defTabSz="936625" eaLnBrk="0" hangingPunct="0">
                <a:defRPr/>
              </a:pPr>
              <a:r>
                <a:rPr lang="en-GB" sz="1300">
                  <a:latin typeface="Arial" charset="0"/>
                  <a:cs typeface="+mn-cs"/>
                </a:rPr>
                <a:t>Document</a:t>
              </a:r>
            </a:p>
          </p:txBody>
        </p:sp>
        <p:sp>
          <p:nvSpPr>
            <p:cNvPr id="12" name="McK Date" hidden="1"/>
            <p:cNvSpPr txBox="1">
              <a:spLocks noChangeArrowheads="1"/>
            </p:cNvSpPr>
            <p:nvPr/>
          </p:nvSpPr>
          <p:spPr bwMode="auto">
            <a:xfrm>
              <a:off x="2267" y="3547"/>
              <a:ext cx="3167" cy="135"/>
            </a:xfrm>
            <a:prstGeom prst="rect">
              <a:avLst/>
            </a:prstGeom>
            <a:noFill/>
            <a:ln w="12700">
              <a:noFill/>
              <a:miter lim="800000"/>
              <a:headEnd type="none" w="sm" len="sm"/>
              <a:tailEnd type="none" w="sm" len="sm"/>
            </a:ln>
            <a:effectLst/>
          </p:spPr>
          <p:txBody>
            <a:bodyPr lIns="0" tIns="0" rIns="0" bIns="0"/>
            <a:lstStyle/>
            <a:p>
              <a:pPr defTabSz="839788" eaLnBrk="0" hangingPunct="0">
                <a:spcBef>
                  <a:spcPct val="50000"/>
                </a:spcBef>
                <a:defRPr/>
              </a:pPr>
              <a:r>
                <a:rPr lang="en-GB" sz="1300">
                  <a:latin typeface="Arial" charset="0"/>
                  <a:cs typeface="+mn-cs"/>
                </a:rPr>
                <a:t>Date</a:t>
              </a:r>
            </a:p>
          </p:txBody>
        </p:sp>
      </p:grpSp>
      <p:sp>
        <p:nvSpPr>
          <p:cNvPr id="13" name="McK Disclaimer"/>
          <p:cNvSpPr>
            <a:spLocks noChangeArrowheads="1"/>
          </p:cNvSpPr>
          <p:nvPr>
            <p:custDataLst>
              <p:tags r:id="rId1"/>
            </p:custDataLst>
          </p:nvPr>
        </p:nvSpPr>
        <p:spPr bwMode="auto">
          <a:xfrm>
            <a:off x="423863" y="6021388"/>
            <a:ext cx="8316912" cy="469900"/>
          </a:xfrm>
          <a:prstGeom prst="rect">
            <a:avLst/>
          </a:prstGeom>
          <a:noFill/>
          <a:ln w="9525">
            <a:noFill/>
            <a:miter lim="800000"/>
            <a:headEnd/>
            <a:tailEnd/>
          </a:ln>
          <a:effectLst/>
        </p:spPr>
        <p:txBody>
          <a:bodyPr lIns="0" tIns="0" rIns="0" bIns="0"/>
          <a:lstStyle/>
          <a:p>
            <a:pPr defTabSz="1019175" eaLnBrk="0" hangingPunct="0">
              <a:defRPr/>
            </a:pPr>
            <a:endParaRPr lang="en-US" sz="900">
              <a:solidFill>
                <a:srgbClr val="0D006A"/>
              </a:solidFill>
              <a:latin typeface="Arial" charset="0"/>
              <a:cs typeface="+mn-cs"/>
            </a:endParaRPr>
          </a:p>
        </p:txBody>
      </p:sp>
      <p:pic>
        <p:nvPicPr>
          <p:cNvPr id="14" name="Picture 8" descr="ISAF PP Background (2009)v2a"/>
          <p:cNvPicPr>
            <a:picLocks noChangeAspect="1" noChangeArrowheads="1"/>
          </p:cNvPicPr>
          <p:nvPr/>
        </p:nvPicPr>
        <p:blipFill>
          <a:blip r:embed="rId5" cstate="print"/>
          <a:srcRect/>
          <a:stretch>
            <a:fillRect/>
          </a:stretch>
        </p:blipFill>
        <p:spPr bwMode="auto">
          <a:xfrm>
            <a:off x="0" y="0"/>
            <a:ext cx="10010775" cy="6872288"/>
          </a:xfrm>
          <a:prstGeom prst="rect">
            <a:avLst/>
          </a:prstGeom>
          <a:noFill/>
          <a:ln w="9525">
            <a:noFill/>
            <a:miter lim="800000"/>
            <a:headEnd/>
            <a:tailEnd/>
          </a:ln>
        </p:spPr>
      </p:pic>
      <p:sp>
        <p:nvSpPr>
          <p:cNvPr id="15" name="Text Box 9"/>
          <p:cNvSpPr txBox="1">
            <a:spLocks noChangeArrowheads="1"/>
          </p:cNvSpPr>
          <p:nvPr/>
        </p:nvSpPr>
        <p:spPr bwMode="auto">
          <a:xfrm>
            <a:off x="0" y="2663825"/>
            <a:ext cx="9944100" cy="549275"/>
          </a:xfrm>
          <a:prstGeom prst="rect">
            <a:avLst/>
          </a:prstGeom>
          <a:noFill/>
          <a:ln w="9525" algn="ctr">
            <a:noFill/>
            <a:miter lim="800000"/>
            <a:headEnd/>
            <a:tailEnd/>
          </a:ln>
          <a:effectLst/>
        </p:spPr>
        <p:txBody>
          <a:bodyPr lIns="0" tIns="0" rIns="0" bIns="0">
            <a:spAutoFit/>
          </a:bodyPr>
          <a:lstStyle/>
          <a:p>
            <a:pPr algn="ctr" defTabSz="936625" eaLnBrk="0" hangingPunct="0">
              <a:spcBef>
                <a:spcPct val="50000"/>
              </a:spcBef>
              <a:defRPr/>
            </a:pPr>
            <a:r>
              <a:rPr lang="en-GB" sz="3600" b="1">
                <a:solidFill>
                  <a:srgbClr val="002664"/>
                </a:solidFill>
                <a:latin typeface="Arial" charset="0"/>
                <a:cs typeface="+mn-cs"/>
              </a:rPr>
              <a:t>International Sailing Federation</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0913" y="246063"/>
            <a:ext cx="2359025" cy="2165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9075" y="246063"/>
            <a:ext cx="6929438" cy="2165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6125" y="2130425"/>
            <a:ext cx="845185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92250" y="3886200"/>
            <a:ext cx="69596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4638"/>
            <a:ext cx="8950325"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96888" y="1600200"/>
            <a:ext cx="8950325"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4406900"/>
            <a:ext cx="845185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5813" y="2906713"/>
            <a:ext cx="8451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4638"/>
            <a:ext cx="8950325"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6888" y="1600200"/>
            <a:ext cx="43989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48250" y="1600200"/>
            <a:ext cx="439896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4638"/>
            <a:ext cx="8950325"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6888" y="1535113"/>
            <a:ext cx="4394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6888" y="2174875"/>
            <a:ext cx="4394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51425" y="1535113"/>
            <a:ext cx="43957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51425" y="2174875"/>
            <a:ext cx="43957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4638"/>
            <a:ext cx="8950325" cy="1143000"/>
          </a:xfrm>
          <a:prstGeom prst="rect">
            <a:avLst/>
          </a:prstGeom>
        </p:spPr>
        <p:txBody>
          <a:bodyPr/>
          <a:lstStyle/>
          <a:p>
            <a:r>
              <a:rPr lang="ru-RU" smtClean="0"/>
              <a:t>Образец заголовка</a:t>
            </a:r>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3050"/>
            <a:ext cx="3271837"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87788" y="273050"/>
            <a:ext cx="55594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6888" y="1435100"/>
            <a:ext cx="327183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9450" y="4800600"/>
            <a:ext cx="5965825"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9450" y="612775"/>
            <a:ext cx="596582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9450" y="5367338"/>
            <a:ext cx="596582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4638"/>
            <a:ext cx="8950325"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6888" y="1600200"/>
            <a:ext cx="8950325"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10425" y="274638"/>
            <a:ext cx="2236788"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6888" y="274638"/>
            <a:ext cx="6561137"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4406900"/>
            <a:ext cx="845185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5813" y="2906713"/>
            <a:ext cx="8451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92100" y="1052513"/>
            <a:ext cx="4606925" cy="135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51425" y="1052513"/>
            <a:ext cx="4608513" cy="135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4638"/>
            <a:ext cx="8950325"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6888" y="1535113"/>
            <a:ext cx="439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6888" y="2174875"/>
            <a:ext cx="439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51425" y="1535113"/>
            <a:ext cx="4395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51425" y="2174875"/>
            <a:ext cx="4395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888" y="273050"/>
            <a:ext cx="3271837"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87788" y="273050"/>
            <a:ext cx="55594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6888" y="1435100"/>
            <a:ext cx="327183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9450" y="4800600"/>
            <a:ext cx="5965825"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9450" y="612775"/>
            <a:ext cx="59658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9450" y="5367338"/>
            <a:ext cx="59658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3363" name="Rectangle 3"/>
          <p:cNvSpPr>
            <a:spLocks noGrp="1" noChangeArrowheads="1"/>
          </p:cNvSpPr>
          <p:nvPr>
            <p:ph type="title"/>
            <p:custDataLst>
              <p:tags r:id="rId13"/>
            </p:custDataLst>
          </p:nvPr>
        </p:nvSpPr>
        <p:spPr bwMode="auto">
          <a:xfrm>
            <a:off x="219075" y="246063"/>
            <a:ext cx="9398000" cy="57943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smtClean="0"/>
              <a:t>Exhibit</a:t>
            </a:r>
          </a:p>
        </p:txBody>
      </p:sp>
      <p:sp>
        <p:nvSpPr>
          <p:cNvPr id="143364" name="Rectangle 4"/>
          <p:cNvSpPr>
            <a:spLocks noGrp="1" noChangeArrowheads="1"/>
          </p:cNvSpPr>
          <p:nvPr>
            <p:ph type="body" idx="1"/>
            <p:custDataLst>
              <p:tags r:id="rId14"/>
            </p:custDataLst>
          </p:nvPr>
        </p:nvSpPr>
        <p:spPr bwMode="auto">
          <a:xfrm>
            <a:off x="292100" y="1052513"/>
            <a:ext cx="9367838" cy="1358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1"/>
            <a:r>
              <a:rPr lang="en-GB" smtClean="0"/>
              <a:t>Normal text</a:t>
            </a:r>
          </a:p>
          <a:p>
            <a:pPr lvl="2"/>
            <a:r>
              <a:rPr lang="en-GB" smtClean="0"/>
              <a:t>Bullet </a:t>
            </a:r>
          </a:p>
          <a:p>
            <a:pPr lvl="3"/>
            <a:r>
              <a:rPr lang="en-GB" smtClean="0"/>
              <a:t>En dash </a:t>
            </a:r>
          </a:p>
        </p:txBody>
      </p:sp>
      <p:grpSp>
        <p:nvGrpSpPr>
          <p:cNvPr id="5124" name="McK Slide Elements"/>
          <p:cNvGrpSpPr>
            <a:grpSpLocks/>
          </p:cNvGrpSpPr>
          <p:nvPr/>
        </p:nvGrpSpPr>
        <p:grpSpPr bwMode="auto">
          <a:xfrm>
            <a:off x="1984375" y="1117600"/>
            <a:ext cx="6804025" cy="5238750"/>
            <a:chOff x="1343" y="776"/>
            <a:chExt cx="4608" cy="3639"/>
          </a:xfrm>
        </p:grpSpPr>
        <p:sp>
          <p:nvSpPr>
            <p:cNvPr id="143366" name="McK Message" hidden="1"/>
            <p:cNvSpPr>
              <a:spLocks noChangeArrowheads="1"/>
            </p:cNvSpPr>
            <p:nvPr userDrawn="1"/>
          </p:nvSpPr>
          <p:spPr bwMode="auto">
            <a:xfrm>
              <a:off x="1344" y="776"/>
              <a:ext cx="4607" cy="135"/>
            </a:xfrm>
            <a:prstGeom prst="rect">
              <a:avLst/>
            </a:prstGeom>
            <a:noFill/>
            <a:ln w="9525">
              <a:noFill/>
              <a:miter lim="800000"/>
              <a:headEnd/>
              <a:tailEnd/>
            </a:ln>
            <a:effectLst/>
          </p:spPr>
          <p:txBody>
            <a:bodyPr lIns="0" tIns="0" rIns="0" bIns="0">
              <a:spAutoFit/>
            </a:bodyPr>
            <a:lstStyle/>
            <a:p>
              <a:pPr defTabSz="839788" eaLnBrk="0" hangingPunct="0">
                <a:defRPr/>
              </a:pPr>
              <a:r>
                <a:rPr lang="en-GB" sz="1300">
                  <a:latin typeface="Arial" charset="0"/>
                  <a:cs typeface="+mn-cs"/>
                </a:rPr>
                <a:t>Message</a:t>
              </a:r>
            </a:p>
          </p:txBody>
        </p:sp>
        <p:sp>
          <p:nvSpPr>
            <p:cNvPr id="143367" name="McK Measure" hidden="1"/>
            <p:cNvSpPr>
              <a:spLocks noChangeArrowheads="1"/>
            </p:cNvSpPr>
            <p:nvPr userDrawn="1"/>
          </p:nvSpPr>
          <p:spPr bwMode="auto">
            <a:xfrm>
              <a:off x="1343" y="1387"/>
              <a:ext cx="4607" cy="115"/>
            </a:xfrm>
            <a:prstGeom prst="rect">
              <a:avLst/>
            </a:prstGeom>
            <a:noFill/>
            <a:ln w="9525">
              <a:noFill/>
              <a:miter lim="800000"/>
              <a:headEnd/>
              <a:tailEnd/>
            </a:ln>
            <a:effectLst/>
          </p:spPr>
          <p:txBody>
            <a:bodyPr lIns="0" tIns="0" rIns="0" bIns="0">
              <a:spAutoFit/>
            </a:bodyPr>
            <a:lstStyle/>
            <a:p>
              <a:pPr defTabSz="839788" eaLnBrk="0" hangingPunct="0">
                <a:defRPr/>
              </a:pPr>
              <a:r>
                <a:rPr lang="en-GB" sz="1100">
                  <a:latin typeface="Arial" charset="0"/>
                  <a:cs typeface="+mn-cs"/>
                </a:rPr>
                <a:t>Unit of measure</a:t>
              </a:r>
            </a:p>
          </p:txBody>
        </p:sp>
        <p:sp>
          <p:nvSpPr>
            <p:cNvPr id="143368" name="McK Footnote" hidden="1"/>
            <p:cNvSpPr>
              <a:spLocks noChangeArrowheads="1"/>
            </p:cNvSpPr>
            <p:nvPr userDrawn="1"/>
          </p:nvSpPr>
          <p:spPr bwMode="auto">
            <a:xfrm>
              <a:off x="1344" y="4225"/>
              <a:ext cx="4607" cy="190"/>
            </a:xfrm>
            <a:prstGeom prst="rect">
              <a:avLst/>
            </a:prstGeom>
            <a:noFill/>
            <a:ln w="9525">
              <a:noFill/>
              <a:miter lim="800000"/>
              <a:headEnd/>
              <a:tailEnd/>
            </a:ln>
            <a:effectLst/>
          </p:spPr>
          <p:txBody>
            <a:bodyPr lIns="0" tIns="0" rIns="0" bIns="0" anchor="b">
              <a:spAutoFit/>
            </a:bodyPr>
            <a:lstStyle/>
            <a:p>
              <a:pPr marL="420688" indent="-420688" defTabSz="839788" eaLnBrk="0" hangingPunct="0">
                <a:spcAft>
                  <a:spcPts val="213"/>
                </a:spcAft>
                <a:tabLst>
                  <a:tab pos="366713" algn="r"/>
                </a:tabLst>
                <a:defRPr/>
              </a:pPr>
              <a:r>
                <a:rPr lang="en-GB" sz="800">
                  <a:latin typeface="Arial" charset="0"/>
                  <a:cs typeface="+mn-cs"/>
                </a:rPr>
                <a:t>	*	Footnote</a:t>
              </a:r>
            </a:p>
            <a:p>
              <a:pPr marL="420688" indent="-420688" defTabSz="839788" eaLnBrk="0" hangingPunct="0">
                <a:tabLst>
                  <a:tab pos="366713" algn="r"/>
                </a:tabLst>
                <a:defRPr/>
              </a:pPr>
              <a:r>
                <a:rPr lang="en-GB" sz="800">
                  <a:latin typeface="Arial" charset="0"/>
                  <a:cs typeface="+mn-cs"/>
                </a:rPr>
                <a:t>	Source:	Sources</a:t>
              </a:r>
            </a:p>
          </p:txBody>
        </p:sp>
      </p:grpSp>
      <p:pic>
        <p:nvPicPr>
          <p:cNvPr id="5125" name="Picture 9" descr="ISAF LogoPP"/>
          <p:cNvPicPr>
            <a:picLocks noChangeAspect="1" noChangeArrowheads="1"/>
          </p:cNvPicPr>
          <p:nvPr/>
        </p:nvPicPr>
        <p:blipFill>
          <a:blip r:embed="rId15" cstate="print"/>
          <a:srcRect/>
          <a:stretch>
            <a:fillRect/>
          </a:stretch>
        </p:blipFill>
        <p:spPr bwMode="auto">
          <a:xfrm>
            <a:off x="8353425" y="5741988"/>
            <a:ext cx="795338" cy="936625"/>
          </a:xfrm>
          <a:prstGeom prst="rect">
            <a:avLst/>
          </a:prstGeom>
          <a:noFill/>
          <a:ln w="9525">
            <a:noFill/>
            <a:miter lim="800000"/>
            <a:headEnd/>
            <a:tailEnd/>
          </a:ln>
        </p:spPr>
      </p:pic>
      <p:sp>
        <p:nvSpPr>
          <p:cNvPr id="143370" name="Text Box 10"/>
          <p:cNvSpPr txBox="1">
            <a:spLocks noChangeArrowheads="1"/>
          </p:cNvSpPr>
          <p:nvPr/>
        </p:nvSpPr>
        <p:spPr bwMode="auto">
          <a:xfrm>
            <a:off x="219075" y="6308725"/>
            <a:ext cx="9361488" cy="212725"/>
          </a:xfrm>
          <a:prstGeom prst="rect">
            <a:avLst/>
          </a:prstGeom>
          <a:noFill/>
          <a:ln w="9525" algn="ctr">
            <a:noFill/>
            <a:miter lim="800000"/>
            <a:headEnd/>
            <a:tailEnd/>
          </a:ln>
          <a:effectLst/>
        </p:spPr>
        <p:txBody>
          <a:bodyPr lIns="0" tIns="0" rIns="0" bIns="0">
            <a:spAutoFit/>
          </a:bodyPr>
          <a:lstStyle/>
          <a:p>
            <a:pPr defTabSz="936625" eaLnBrk="0" hangingPunct="0">
              <a:spcBef>
                <a:spcPct val="50000"/>
              </a:spcBef>
              <a:defRPr/>
            </a:pPr>
            <a:r>
              <a:rPr lang="en-GB" sz="1400">
                <a:solidFill>
                  <a:srgbClr val="002664"/>
                </a:solidFill>
                <a:latin typeface="Arial" charset="0"/>
                <a:cs typeface="+mn-cs"/>
              </a:rPr>
              <a:t>ISAF Race Management Manual – Part 1 – Regatta Organisation and Management – February 2006	             </a:t>
            </a:r>
            <a:fld id="{2C03A866-C305-4D12-8C63-6700A9F25C16}" type="slidenum">
              <a:rPr lang="en-GB" sz="1400">
                <a:solidFill>
                  <a:srgbClr val="002664"/>
                </a:solidFill>
                <a:latin typeface="Arial" charset="0"/>
                <a:cs typeface="+mn-cs"/>
              </a:rPr>
              <a:pPr defTabSz="936625" eaLnBrk="0" hangingPunct="0">
                <a:spcBef>
                  <a:spcPct val="50000"/>
                </a:spcBef>
                <a:defRPr/>
              </a:pPr>
              <a:t>‹#›</a:t>
            </a:fld>
            <a:endParaRPr lang="en-GB" sz="1400">
              <a:solidFill>
                <a:srgbClr val="002664"/>
              </a:solidFill>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69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4" grpId="0" build="p">
        <p:tmplLst>
          <p:tmpl lvl="1">
            <p:tnLst>
              <p:par>
                <p:cTn presetID="1" presetClass="entr" presetSubtype="0" fill="hold" nodeType="clickEffect">
                  <p:stCondLst>
                    <p:cond delay="0"/>
                  </p:stCondLst>
                  <p:childTnLst>
                    <p:set>
                      <p:cBhvr>
                        <p:cTn dur="1" fill="hold">
                          <p:stCondLst>
                            <p:cond delay="0"/>
                          </p:stCondLst>
                        </p:cTn>
                        <p:tgtEl>
                          <p:spTgt spid="14336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4336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4336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43364"/>
                        </p:tgtEl>
                        <p:attrNameLst>
                          <p:attrName>style.visibility</p:attrName>
                        </p:attrNameLst>
                      </p:cBhvr>
                      <p:to>
                        <p:strVal val="visible"/>
                      </p:to>
                    </p:set>
                  </p:childTnLst>
                </p:cTn>
              </p:par>
            </p:tnLst>
          </p:tmpl>
        </p:tmplLst>
      </p:bldP>
    </p:bldLst>
  </p:timing>
  <p:hf sldNum="0" hdr="0" ftr="0" dt="0"/>
  <p:txStyles>
    <p:titleStyle>
      <a:lvl1pPr algn="l" defTabSz="936625" rtl="0" eaLnBrk="0" fontAlgn="base" hangingPunct="0">
        <a:spcBef>
          <a:spcPct val="0"/>
        </a:spcBef>
        <a:spcAft>
          <a:spcPct val="0"/>
        </a:spcAft>
        <a:defRPr sz="3800" b="1">
          <a:solidFill>
            <a:srgbClr val="002664"/>
          </a:solidFill>
          <a:latin typeface="+mj-lt"/>
          <a:ea typeface="+mj-ea"/>
          <a:cs typeface="+mj-cs"/>
        </a:defRPr>
      </a:lvl1pPr>
      <a:lvl2pPr algn="l" defTabSz="936625" rtl="0" eaLnBrk="0" fontAlgn="base" hangingPunct="0">
        <a:spcBef>
          <a:spcPct val="0"/>
        </a:spcBef>
        <a:spcAft>
          <a:spcPct val="0"/>
        </a:spcAft>
        <a:defRPr sz="3800" b="1">
          <a:solidFill>
            <a:srgbClr val="002664"/>
          </a:solidFill>
          <a:latin typeface="Arial" charset="0"/>
        </a:defRPr>
      </a:lvl2pPr>
      <a:lvl3pPr algn="l" defTabSz="936625" rtl="0" eaLnBrk="0" fontAlgn="base" hangingPunct="0">
        <a:spcBef>
          <a:spcPct val="0"/>
        </a:spcBef>
        <a:spcAft>
          <a:spcPct val="0"/>
        </a:spcAft>
        <a:defRPr sz="3800" b="1">
          <a:solidFill>
            <a:srgbClr val="002664"/>
          </a:solidFill>
          <a:latin typeface="Arial" charset="0"/>
        </a:defRPr>
      </a:lvl3pPr>
      <a:lvl4pPr algn="l" defTabSz="936625" rtl="0" eaLnBrk="0" fontAlgn="base" hangingPunct="0">
        <a:spcBef>
          <a:spcPct val="0"/>
        </a:spcBef>
        <a:spcAft>
          <a:spcPct val="0"/>
        </a:spcAft>
        <a:defRPr sz="3800" b="1">
          <a:solidFill>
            <a:srgbClr val="002664"/>
          </a:solidFill>
          <a:latin typeface="Arial" charset="0"/>
        </a:defRPr>
      </a:lvl4pPr>
      <a:lvl5pPr algn="l" defTabSz="936625" rtl="0" eaLnBrk="0" fontAlgn="base" hangingPunct="0">
        <a:spcBef>
          <a:spcPct val="0"/>
        </a:spcBef>
        <a:spcAft>
          <a:spcPct val="0"/>
        </a:spcAft>
        <a:defRPr sz="3800" b="1">
          <a:solidFill>
            <a:srgbClr val="002664"/>
          </a:solidFill>
          <a:latin typeface="Arial" charset="0"/>
        </a:defRPr>
      </a:lvl5pPr>
      <a:lvl6pPr marL="457200" algn="l" defTabSz="936625" rtl="0" eaLnBrk="0" fontAlgn="base" hangingPunct="0">
        <a:spcBef>
          <a:spcPct val="0"/>
        </a:spcBef>
        <a:spcAft>
          <a:spcPct val="0"/>
        </a:spcAft>
        <a:defRPr sz="3800" b="1">
          <a:solidFill>
            <a:srgbClr val="002664"/>
          </a:solidFill>
          <a:latin typeface="Arial" charset="0"/>
        </a:defRPr>
      </a:lvl6pPr>
      <a:lvl7pPr marL="914400" algn="l" defTabSz="936625" rtl="0" eaLnBrk="0" fontAlgn="base" hangingPunct="0">
        <a:spcBef>
          <a:spcPct val="0"/>
        </a:spcBef>
        <a:spcAft>
          <a:spcPct val="0"/>
        </a:spcAft>
        <a:defRPr sz="3800" b="1">
          <a:solidFill>
            <a:srgbClr val="002664"/>
          </a:solidFill>
          <a:latin typeface="Arial" charset="0"/>
        </a:defRPr>
      </a:lvl7pPr>
      <a:lvl8pPr marL="1371600" algn="l" defTabSz="936625" rtl="0" eaLnBrk="0" fontAlgn="base" hangingPunct="0">
        <a:spcBef>
          <a:spcPct val="0"/>
        </a:spcBef>
        <a:spcAft>
          <a:spcPct val="0"/>
        </a:spcAft>
        <a:defRPr sz="3800" b="1">
          <a:solidFill>
            <a:srgbClr val="002664"/>
          </a:solidFill>
          <a:latin typeface="Arial" charset="0"/>
        </a:defRPr>
      </a:lvl8pPr>
      <a:lvl9pPr marL="1828800" algn="l" defTabSz="936625" rtl="0" eaLnBrk="0" fontAlgn="base" hangingPunct="0">
        <a:spcBef>
          <a:spcPct val="0"/>
        </a:spcBef>
        <a:spcAft>
          <a:spcPct val="0"/>
        </a:spcAft>
        <a:defRPr sz="3800" b="1">
          <a:solidFill>
            <a:srgbClr val="002664"/>
          </a:solidFill>
          <a:latin typeface="Arial" charset="0"/>
        </a:defRPr>
      </a:lvl9pPr>
    </p:titleStyle>
    <p:bodyStyle>
      <a:lvl1pPr marL="342900" indent="-342900" algn="l" defTabSz="936625" rtl="0" eaLnBrk="0" fontAlgn="base" hangingPunct="0">
        <a:spcBef>
          <a:spcPct val="0"/>
        </a:spcBef>
        <a:spcAft>
          <a:spcPct val="40000"/>
        </a:spcAft>
        <a:buChar char="•"/>
        <a:defRPr sz="3600" b="1">
          <a:solidFill>
            <a:srgbClr val="002664"/>
          </a:solidFill>
          <a:latin typeface="+mn-lt"/>
          <a:ea typeface="+mn-ea"/>
          <a:cs typeface="+mn-cs"/>
        </a:defRPr>
      </a:lvl1pPr>
      <a:lvl2pPr marL="355600" indent="-354013" algn="l" defTabSz="936625" rtl="0" eaLnBrk="0" fontAlgn="base" hangingPunct="0">
        <a:spcBef>
          <a:spcPct val="0"/>
        </a:spcBef>
        <a:spcAft>
          <a:spcPct val="20000"/>
        </a:spcAft>
        <a:buChar char="•"/>
        <a:defRPr sz="3200" b="1">
          <a:solidFill>
            <a:srgbClr val="002664"/>
          </a:solidFill>
          <a:latin typeface="+mn-lt"/>
        </a:defRPr>
      </a:lvl2pPr>
      <a:lvl3pPr marL="901700" indent="-366713" algn="l" defTabSz="936625" rtl="0" eaLnBrk="0" fontAlgn="base" hangingPunct="0">
        <a:spcBef>
          <a:spcPct val="0"/>
        </a:spcBef>
        <a:spcAft>
          <a:spcPct val="10000"/>
        </a:spcAft>
        <a:buChar char="–"/>
        <a:defRPr sz="2800" b="1">
          <a:solidFill>
            <a:srgbClr val="002664"/>
          </a:solidFill>
          <a:latin typeface="+mn-lt"/>
        </a:defRPr>
      </a:lvl3pPr>
      <a:lvl4pPr marL="1536700" indent="-277813" algn="l" defTabSz="936625" rtl="0" eaLnBrk="0" fontAlgn="base" hangingPunct="0">
        <a:spcBef>
          <a:spcPct val="0"/>
        </a:spcBef>
        <a:spcAft>
          <a:spcPct val="0"/>
        </a:spcAft>
        <a:buChar char="·"/>
        <a:defRPr sz="2000" b="1">
          <a:solidFill>
            <a:srgbClr val="002664"/>
          </a:solidFill>
          <a:latin typeface="+mn-lt"/>
        </a:defRPr>
      </a:lvl4pPr>
      <a:lvl5pPr marL="1730375" indent="-14288" algn="l" defTabSz="936625" rtl="0" eaLnBrk="0" fontAlgn="base" hangingPunct="0">
        <a:spcBef>
          <a:spcPct val="0"/>
        </a:spcBef>
        <a:spcAft>
          <a:spcPct val="0"/>
        </a:spcAft>
        <a:defRPr sz="2000" b="1">
          <a:solidFill>
            <a:schemeClr val="tx1"/>
          </a:solidFill>
          <a:latin typeface="+mn-lt"/>
        </a:defRPr>
      </a:lvl5pPr>
      <a:lvl6pPr marL="2187575" indent="-14288" algn="l" defTabSz="936625" rtl="0" eaLnBrk="0" fontAlgn="base" hangingPunct="0">
        <a:spcBef>
          <a:spcPct val="0"/>
        </a:spcBef>
        <a:spcAft>
          <a:spcPct val="0"/>
        </a:spcAft>
        <a:defRPr sz="2000" b="1">
          <a:solidFill>
            <a:schemeClr val="tx1"/>
          </a:solidFill>
          <a:latin typeface="+mn-lt"/>
        </a:defRPr>
      </a:lvl6pPr>
      <a:lvl7pPr marL="2644775" indent="-14288" algn="l" defTabSz="936625" rtl="0" eaLnBrk="0" fontAlgn="base" hangingPunct="0">
        <a:spcBef>
          <a:spcPct val="0"/>
        </a:spcBef>
        <a:spcAft>
          <a:spcPct val="0"/>
        </a:spcAft>
        <a:defRPr sz="2000" b="1">
          <a:solidFill>
            <a:schemeClr val="tx1"/>
          </a:solidFill>
          <a:latin typeface="+mn-lt"/>
        </a:defRPr>
      </a:lvl7pPr>
      <a:lvl8pPr marL="3101975" indent="-14288" algn="l" defTabSz="936625" rtl="0" eaLnBrk="0" fontAlgn="base" hangingPunct="0">
        <a:spcBef>
          <a:spcPct val="0"/>
        </a:spcBef>
        <a:spcAft>
          <a:spcPct val="0"/>
        </a:spcAft>
        <a:defRPr sz="2000" b="1">
          <a:solidFill>
            <a:schemeClr val="tx1"/>
          </a:solidFill>
          <a:latin typeface="+mn-lt"/>
        </a:defRPr>
      </a:lvl8pPr>
      <a:lvl9pPr marL="3559175" indent="-14288" algn="l" defTabSz="936625" rtl="0" eaLnBrk="0" fontAlgn="base" hangingPunct="0">
        <a:spcBef>
          <a:spcPct val="0"/>
        </a:spcBef>
        <a:spcAft>
          <a:spcPct val="0"/>
        </a:spcAft>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400050" y="5995988"/>
            <a:ext cx="9147175" cy="638175"/>
          </a:xfrm>
          <a:prstGeom prst="rect">
            <a:avLst/>
          </a:prstGeom>
          <a:noFill/>
          <a:ln w="9525" algn="ctr">
            <a:noFill/>
            <a:miter lim="800000"/>
            <a:headEnd/>
            <a:tailEnd/>
          </a:ln>
          <a:effectLst/>
        </p:spPr>
        <p:txBody>
          <a:bodyPr lIns="0" tIns="0" rIns="0" bIns="0">
            <a:spAutoFit/>
          </a:bodyPr>
          <a:lstStyle/>
          <a:p>
            <a:pPr defTabSz="936625" eaLnBrk="0" hangingPunct="0">
              <a:defRPr/>
            </a:pPr>
            <a:r>
              <a:rPr lang="en-GB" sz="900">
                <a:solidFill>
                  <a:srgbClr val="002664"/>
                </a:solidFill>
                <a:latin typeface="Arial" charset="0"/>
                <a:cs typeface="+mn-cs"/>
              </a:rPr>
              <a:t>This document is solely for the use by the International Sailing Federation.  No part of it may be circulated, quoted, or reproduced for further distribution without prior written approval from the International Sailing Federation.  This material is for presentation purposes only and is not a complete record of any discussion.</a:t>
            </a:r>
          </a:p>
          <a:p>
            <a:pPr defTabSz="936625" eaLnBrk="0" hangingPunct="0">
              <a:defRPr/>
            </a:pPr>
            <a:endParaRPr lang="en-GB" sz="600">
              <a:solidFill>
                <a:srgbClr val="002664"/>
              </a:solidFill>
              <a:latin typeface="Arial" charset="0"/>
              <a:cs typeface="+mn-cs"/>
            </a:endParaRPr>
          </a:p>
          <a:p>
            <a:pPr defTabSz="936625" eaLnBrk="0" hangingPunct="0">
              <a:defRPr/>
            </a:pPr>
            <a:r>
              <a:rPr lang="en-GB" sz="900">
                <a:solidFill>
                  <a:srgbClr val="002664"/>
                </a:solidFill>
                <a:latin typeface="Arial" charset="0"/>
                <a:cs typeface="+mn-cs"/>
              </a:rPr>
              <a:t>Ariadne House, Town Quay, Southampton, Hampshire SO14 2AQ, UK 	Tel: + 44 (0)23 80 635111 	Email secretariat@isaf.co.uk	www.sailing.org</a:t>
            </a:r>
          </a:p>
          <a:p>
            <a:pPr defTabSz="936625" eaLnBrk="0" hangingPunct="0">
              <a:defRPr/>
            </a:pPr>
            <a:endParaRPr lang="en-GB" sz="900">
              <a:solidFill>
                <a:srgbClr val="002664"/>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wmf"/><Relationship Id="rId3" Type="http://schemas.openxmlformats.org/officeDocument/2006/relationships/notesSlide" Target="../notesSlides/notesSlide58.xml"/><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3.wmf"/><Relationship Id="rId2" Type="http://schemas.openxmlformats.org/officeDocument/2006/relationships/slideLayout" Target="../slideLayouts/slideLayout7.xml"/><Relationship Id="rId16" Type="http://schemas.openxmlformats.org/officeDocument/2006/relationships/image" Target="../media/image22.wmf"/><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png"/><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oleObject" Target="../embeddings/oleObject4.bin"/><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19075" y="3284538"/>
            <a:ext cx="9725025" cy="3217862"/>
          </a:xfrm>
          <a:prstGeom prst="rect">
            <a:avLst/>
          </a:prstGeom>
          <a:noFill/>
          <a:ln w="9525">
            <a:noFill/>
            <a:miter lim="800000"/>
            <a:headEnd/>
            <a:tailEnd/>
          </a:ln>
        </p:spPr>
        <p:txBody>
          <a:bodyPr>
            <a:spAutoFit/>
          </a:bodyPr>
          <a:lstStyle/>
          <a:p>
            <a:pPr algn="ctr">
              <a:spcBef>
                <a:spcPct val="50000"/>
              </a:spcBef>
            </a:pPr>
            <a:r>
              <a:rPr lang="ru-RU" sz="2800" b="1">
                <a:solidFill>
                  <a:srgbClr val="002664"/>
                </a:solidFill>
                <a:latin typeface="Arial" charset="0"/>
              </a:rPr>
              <a:t>Руководство по проведению соревнований</a:t>
            </a:r>
            <a:endParaRPr lang="en-GB" sz="2800" b="1">
              <a:solidFill>
                <a:srgbClr val="002664"/>
              </a:solidFill>
              <a:latin typeface="Arial" charset="0"/>
            </a:endParaRPr>
          </a:p>
          <a:p>
            <a:pPr algn="ctr">
              <a:lnSpc>
                <a:spcPct val="90000"/>
              </a:lnSpc>
              <a:spcBef>
                <a:spcPct val="30000"/>
              </a:spcBef>
            </a:pPr>
            <a:r>
              <a:rPr lang="ru-RU" sz="2600" b="1">
                <a:solidFill>
                  <a:srgbClr val="002664"/>
                </a:solidFill>
                <a:latin typeface="Arial" charset="0"/>
              </a:rPr>
              <a:t>Часть</a:t>
            </a:r>
            <a:r>
              <a:rPr lang="en-GB" sz="2600" b="1">
                <a:solidFill>
                  <a:srgbClr val="002664"/>
                </a:solidFill>
                <a:latin typeface="Arial" charset="0"/>
              </a:rPr>
              <a:t>1</a:t>
            </a:r>
          </a:p>
          <a:p>
            <a:pPr algn="ctr">
              <a:lnSpc>
                <a:spcPct val="90000"/>
              </a:lnSpc>
              <a:spcBef>
                <a:spcPct val="30000"/>
              </a:spcBef>
            </a:pPr>
            <a:endParaRPr lang="en-GB" sz="2600" b="1">
              <a:solidFill>
                <a:srgbClr val="002664"/>
              </a:solidFill>
              <a:latin typeface="Arial" charset="0"/>
            </a:endParaRPr>
          </a:p>
          <a:p>
            <a:pPr algn="ctr">
              <a:lnSpc>
                <a:spcPct val="90000"/>
              </a:lnSpc>
              <a:spcBef>
                <a:spcPct val="50000"/>
              </a:spcBef>
            </a:pPr>
            <a:r>
              <a:rPr lang="ru-RU" sz="2800">
                <a:latin typeface="Arial" charset="0"/>
              </a:rPr>
              <a:t>Организация и проведение регаты</a:t>
            </a:r>
            <a:endParaRPr lang="en-GB" sz="2800">
              <a:latin typeface="Arial" charset="0"/>
            </a:endParaRPr>
          </a:p>
          <a:p>
            <a:pPr algn="ctr">
              <a:lnSpc>
                <a:spcPct val="60000"/>
              </a:lnSpc>
              <a:spcBef>
                <a:spcPct val="70000"/>
              </a:spcBef>
            </a:pPr>
            <a:r>
              <a:rPr lang="pl-PL" sz="1600" b="1">
                <a:latin typeface="Arial" charset="0"/>
              </a:rPr>
              <a:t>4</a:t>
            </a:r>
            <a:r>
              <a:rPr lang="ru-RU" sz="1600" b="1">
                <a:latin typeface="Arial" charset="0"/>
              </a:rPr>
              <a:t> издание</a:t>
            </a:r>
            <a:endParaRPr lang="en-GB" sz="1600" b="1">
              <a:latin typeface="Arial" charset="0"/>
            </a:endParaRPr>
          </a:p>
          <a:p>
            <a:pPr algn="ctr">
              <a:lnSpc>
                <a:spcPct val="60000"/>
              </a:lnSpc>
              <a:spcBef>
                <a:spcPct val="50000"/>
              </a:spcBef>
            </a:pPr>
            <a:r>
              <a:rPr lang="ru-RU" sz="1600" b="1">
                <a:latin typeface="Arial" charset="0"/>
              </a:rPr>
              <a:t>Февраль </a:t>
            </a:r>
            <a:r>
              <a:rPr lang="en-GB" sz="1600" b="1">
                <a:latin typeface="Arial" charset="0"/>
              </a:rPr>
              <a:t>2006</a:t>
            </a:r>
          </a:p>
          <a:p>
            <a:pPr algn="ctr">
              <a:lnSpc>
                <a:spcPct val="60000"/>
              </a:lnSpc>
              <a:spcBef>
                <a:spcPct val="50000"/>
              </a:spcBef>
            </a:pPr>
            <a:r>
              <a:rPr lang="ru-RU" sz="1600" b="1">
                <a:latin typeface="Arial" charset="0"/>
              </a:rPr>
              <a:t>с учетом изменений в</a:t>
            </a:r>
            <a:r>
              <a:rPr lang="en-GB" sz="1600" b="1">
                <a:latin typeface="Arial" charset="0"/>
              </a:rPr>
              <a:t> </a:t>
            </a:r>
            <a:r>
              <a:rPr lang="ru-RU" sz="1600" b="1">
                <a:latin typeface="Arial" charset="0"/>
              </a:rPr>
              <a:t>ППГ </a:t>
            </a:r>
            <a:r>
              <a:rPr lang="en-GB" sz="1600" b="1">
                <a:latin typeface="Arial" charset="0"/>
              </a:rPr>
              <a:t>2009-2012</a:t>
            </a:r>
          </a:p>
          <a:p>
            <a:pPr algn="ctr">
              <a:lnSpc>
                <a:spcPct val="90000"/>
              </a:lnSpc>
              <a:spcBef>
                <a:spcPct val="30000"/>
              </a:spcBef>
            </a:pPr>
            <a:endParaRPr lang="en-GB" sz="160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Анализ</a:t>
            </a:r>
            <a:endParaRPr lang="en-GB" smtClean="0"/>
          </a:p>
        </p:txBody>
      </p:sp>
      <p:sp>
        <p:nvSpPr>
          <p:cNvPr id="17411" name="Rectangle 3"/>
          <p:cNvSpPr>
            <a:spLocks noGrp="1" noChangeArrowheads="1"/>
          </p:cNvSpPr>
          <p:nvPr>
            <p:ph type="body" idx="4294967295"/>
          </p:nvPr>
        </p:nvSpPr>
        <p:spPr>
          <a:xfrm>
            <a:off x="723900" y="1052513"/>
            <a:ext cx="8451850" cy="4967287"/>
          </a:xfrm>
        </p:spPr>
        <p:txBody>
          <a:bodyPr lIns="91440" tIns="45720" rIns="91440" bIns="45720"/>
          <a:lstStyle/>
          <a:p>
            <a:pPr lvl="1" eaLnBrk="1" hangingPunct="1"/>
            <a:r>
              <a:rPr lang="ru-RU" smtClean="0"/>
              <a:t>Анализ</a:t>
            </a:r>
            <a:r>
              <a:rPr lang="en-GB" smtClean="0"/>
              <a:t> </a:t>
            </a:r>
            <a:r>
              <a:rPr lang="ru-RU" smtClean="0"/>
              <a:t>предлагаемого соревнования</a:t>
            </a:r>
            <a:endParaRPr lang="en-GB" smtClean="0"/>
          </a:p>
          <a:p>
            <a:pPr lvl="2" eaLnBrk="1" hangingPunct="1"/>
            <a:r>
              <a:rPr lang="ru-RU" smtClean="0"/>
              <a:t>Может ли место проведения физически принять соревнование такого размера</a:t>
            </a:r>
            <a:r>
              <a:rPr lang="en-GB" smtClean="0"/>
              <a:t>?</a:t>
            </a:r>
          </a:p>
          <a:p>
            <a:pPr lvl="2" eaLnBrk="1" hangingPunct="1"/>
            <a:r>
              <a:rPr lang="ru-RU" smtClean="0"/>
              <a:t>Обладает ли персонал необходимым уровнем квалификации</a:t>
            </a:r>
            <a:r>
              <a:rPr lang="en-GB" smtClean="0"/>
              <a:t>?</a:t>
            </a:r>
          </a:p>
          <a:p>
            <a:pPr lvl="1" eaLnBrk="1" hangingPunct="1"/>
            <a:endParaRPr lang="en-GB" smtClean="0"/>
          </a:p>
          <a:p>
            <a:pPr lvl="1" eaLnBrk="1" hangingPunct="1"/>
            <a:r>
              <a:rPr lang="ru-RU" smtClean="0"/>
              <a:t>Оценка рисков</a:t>
            </a:r>
            <a:endParaRPr lang="en-GB" smtClean="0"/>
          </a:p>
          <a:p>
            <a:pPr lvl="2" eaLnBrk="1" hangingPunct="1"/>
            <a:r>
              <a:rPr lang="ru-RU" smtClean="0"/>
              <a:t>Позволяет ли место провести соревнование в безопасных рабочих условиях</a:t>
            </a:r>
            <a:r>
              <a:rPr lang="en-GB"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Как организовано соревнование</a:t>
            </a:r>
            <a:r>
              <a:rPr lang="en-GB" smtClean="0"/>
              <a:t>?</a:t>
            </a:r>
          </a:p>
        </p:txBody>
      </p:sp>
      <p:sp>
        <p:nvSpPr>
          <p:cNvPr id="18435" name="Rectangle 3"/>
          <p:cNvSpPr>
            <a:spLocks noGrp="1" noChangeArrowheads="1"/>
          </p:cNvSpPr>
          <p:nvPr>
            <p:ph type="body" idx="4294967295"/>
          </p:nvPr>
        </p:nvSpPr>
        <p:spPr>
          <a:xfrm>
            <a:off x="723900" y="1052513"/>
            <a:ext cx="8748713" cy="4622800"/>
          </a:xfrm>
        </p:spPr>
        <p:txBody>
          <a:bodyPr lIns="91440" tIns="45720" rIns="91440" bIns="45720"/>
          <a:lstStyle/>
          <a:p>
            <a:pPr lvl="1" eaLnBrk="1" hangingPunct="1"/>
            <a:r>
              <a:rPr lang="ru-RU" smtClean="0"/>
              <a:t>Создание проводящей организации</a:t>
            </a:r>
            <a:endParaRPr lang="en-GB" smtClean="0"/>
          </a:p>
          <a:p>
            <a:pPr lvl="2" eaLnBrk="1" hangingPunct="1"/>
            <a:r>
              <a:rPr lang="ru-RU" smtClean="0"/>
              <a:t>см. правило </a:t>
            </a:r>
            <a:r>
              <a:rPr lang="en-GB" smtClean="0"/>
              <a:t>89.1</a:t>
            </a:r>
          </a:p>
          <a:p>
            <a:pPr lvl="1" eaLnBrk="1" hangingPunct="1"/>
            <a:endParaRPr lang="en-GB" sz="2000" smtClean="0"/>
          </a:p>
          <a:p>
            <a:pPr lvl="1" eaLnBrk="1" hangingPunct="1"/>
            <a:r>
              <a:rPr lang="ru-RU" smtClean="0"/>
              <a:t>Назначение гоночного комитета</a:t>
            </a:r>
            <a:endParaRPr lang="en-GB" smtClean="0"/>
          </a:p>
          <a:p>
            <a:pPr lvl="2" eaLnBrk="1" hangingPunct="1"/>
            <a:r>
              <a:rPr lang="ru-RU" smtClean="0"/>
              <a:t>см. правило </a:t>
            </a:r>
            <a:r>
              <a:rPr lang="en-GB" smtClean="0"/>
              <a:t>89.2</a:t>
            </a:r>
          </a:p>
          <a:p>
            <a:pPr marL="0" indent="0" eaLnBrk="1" hangingPunct="1"/>
            <a:endParaRPr lang="en-GB" sz="2400" smtClean="0"/>
          </a:p>
          <a:p>
            <a:pPr lvl="1" eaLnBrk="1" hangingPunct="1"/>
            <a:r>
              <a:rPr lang="ru-RU" smtClean="0"/>
              <a:t>Назначение протестового комитета, соответствующего соревнованию</a:t>
            </a:r>
            <a:endParaRPr lang="en-GB" smtClean="0"/>
          </a:p>
          <a:p>
            <a:pPr lvl="2" eaLnBrk="1" hangingPunct="1"/>
            <a:r>
              <a:rPr lang="ru-RU" smtClean="0"/>
              <a:t>см. правило </a:t>
            </a:r>
            <a:r>
              <a:rPr lang="en-GB" smtClean="0"/>
              <a:t>89.2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06413" y="130175"/>
            <a:ext cx="8701087" cy="671513"/>
          </a:xfrm>
        </p:spPr>
        <p:txBody>
          <a:bodyPr lIns="91440" tIns="45720" rIns="91440" bIns="45720"/>
          <a:lstStyle/>
          <a:p>
            <a:pPr eaLnBrk="1" hangingPunct="1"/>
            <a:r>
              <a:rPr lang="ru-RU" smtClean="0"/>
              <a:t>Полномочия и</a:t>
            </a:r>
            <a:r>
              <a:rPr lang="en-GB" smtClean="0"/>
              <a:t> </a:t>
            </a:r>
            <a:r>
              <a:rPr lang="ru-RU" smtClean="0"/>
              <a:t>ответственность</a:t>
            </a:r>
            <a:endParaRPr lang="en-GB" smtClean="0"/>
          </a:p>
        </p:txBody>
      </p:sp>
      <p:sp>
        <p:nvSpPr>
          <p:cNvPr id="19459" name="Rectangle 3"/>
          <p:cNvSpPr>
            <a:spLocks noGrp="1" noChangeArrowheads="1"/>
          </p:cNvSpPr>
          <p:nvPr>
            <p:ph type="body" idx="4294967295"/>
          </p:nvPr>
        </p:nvSpPr>
        <p:spPr>
          <a:xfrm>
            <a:off x="257175" y="981075"/>
            <a:ext cx="9501188" cy="5151438"/>
          </a:xfrm>
        </p:spPr>
        <p:txBody>
          <a:bodyPr lIns="91440" tIns="45720" rIns="91440" bIns="45720"/>
          <a:lstStyle/>
          <a:p>
            <a:pPr marL="381000" indent="-381000" eaLnBrk="1" hangingPunct="1"/>
            <a:r>
              <a:rPr lang="ru-RU" sz="2800" smtClean="0"/>
              <a:t>Гонки должны быть организованы проводящей организацией</a:t>
            </a:r>
            <a:endParaRPr lang="en-GB" sz="2800" smtClean="0"/>
          </a:p>
          <a:p>
            <a:pPr lvl="2" eaLnBrk="1" hangingPunct="1"/>
            <a:r>
              <a:rPr lang="en-GB" sz="2500" smtClean="0"/>
              <a:t>ISAF</a:t>
            </a:r>
          </a:p>
          <a:p>
            <a:pPr lvl="2" eaLnBrk="1" hangingPunct="1"/>
            <a:r>
              <a:rPr lang="ru-RU" sz="2500" smtClean="0"/>
              <a:t>Национальная организация - член</a:t>
            </a:r>
            <a:r>
              <a:rPr lang="en-GB" sz="2500" smtClean="0"/>
              <a:t> ISAF</a:t>
            </a:r>
          </a:p>
          <a:p>
            <a:pPr lvl="2" eaLnBrk="1" hangingPunct="1"/>
            <a:r>
              <a:rPr lang="ru-RU" sz="2500" smtClean="0"/>
              <a:t>Клуб или другая организация, входящая в национальную организацию</a:t>
            </a:r>
            <a:endParaRPr lang="en-GB" sz="2500" smtClean="0"/>
          </a:p>
          <a:p>
            <a:pPr lvl="2" eaLnBrk="1" hangingPunct="1"/>
            <a:r>
              <a:rPr lang="ru-RU" sz="2500" smtClean="0"/>
              <a:t>Ассоциация класса</a:t>
            </a:r>
            <a:r>
              <a:rPr lang="en-GB" sz="2500" smtClean="0"/>
              <a:t>,</a:t>
            </a:r>
            <a:r>
              <a:rPr lang="ru-RU" sz="2500" smtClean="0"/>
              <a:t> либо</a:t>
            </a:r>
            <a:r>
              <a:rPr lang="en-GB" sz="2500" smtClean="0"/>
              <a:t> </a:t>
            </a:r>
            <a:r>
              <a:rPr lang="ru-RU" sz="2500" smtClean="0"/>
              <a:t>с разрешения национальной организации</a:t>
            </a:r>
            <a:r>
              <a:rPr lang="en-GB" sz="2500" smtClean="0"/>
              <a:t>, </a:t>
            </a:r>
            <a:r>
              <a:rPr lang="ru-RU" sz="2500" smtClean="0"/>
              <a:t>либо совместно с клубом, входящим в национальную организацию</a:t>
            </a:r>
            <a:endParaRPr lang="en-GB" sz="2500" smtClean="0"/>
          </a:p>
          <a:p>
            <a:pPr lvl="2" eaLnBrk="1" hangingPunct="1"/>
            <a:r>
              <a:rPr lang="ru-RU" sz="2500" smtClean="0"/>
              <a:t>Организация, не входящая в национальную организацию, совместно с клубом, входящим в национальную организацию</a:t>
            </a:r>
            <a:endParaRPr lang="en-GB" sz="25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06413" y="130175"/>
            <a:ext cx="8701087" cy="671513"/>
          </a:xfrm>
        </p:spPr>
        <p:txBody>
          <a:bodyPr lIns="91440" tIns="45720" rIns="91440" bIns="45720"/>
          <a:lstStyle/>
          <a:p>
            <a:pPr eaLnBrk="1" hangingPunct="1"/>
            <a:r>
              <a:rPr lang="ru-RU" smtClean="0"/>
              <a:t>Полномочия и</a:t>
            </a:r>
            <a:r>
              <a:rPr lang="en-GB" smtClean="0"/>
              <a:t> </a:t>
            </a:r>
            <a:r>
              <a:rPr lang="ru-RU" smtClean="0"/>
              <a:t>ответственность</a:t>
            </a:r>
            <a:endParaRPr lang="en-GB" smtClean="0"/>
          </a:p>
        </p:txBody>
      </p:sp>
      <p:sp>
        <p:nvSpPr>
          <p:cNvPr id="20483" name="Rectangle 3"/>
          <p:cNvSpPr>
            <a:spLocks noGrp="1" noChangeArrowheads="1"/>
          </p:cNvSpPr>
          <p:nvPr>
            <p:ph type="body" idx="4294967295"/>
          </p:nvPr>
        </p:nvSpPr>
        <p:spPr>
          <a:xfrm>
            <a:off x="723900" y="1052513"/>
            <a:ext cx="8856663" cy="4918075"/>
          </a:xfrm>
        </p:spPr>
        <p:txBody>
          <a:bodyPr lIns="91440" tIns="45720" rIns="91440" bIns="45720"/>
          <a:lstStyle/>
          <a:p>
            <a:pPr lvl="1" eaLnBrk="1" hangingPunct="1"/>
            <a:r>
              <a:rPr lang="ru-RU" smtClean="0"/>
              <a:t>Проводящая организация</a:t>
            </a:r>
            <a:endParaRPr lang="en-GB" smtClean="0"/>
          </a:p>
          <a:p>
            <a:pPr lvl="2" eaLnBrk="1" hangingPunct="1"/>
            <a:r>
              <a:rPr lang="ru-RU" sz="3200" smtClean="0"/>
              <a:t>Одна или несколько перечисленных ранее организаций могут являться проводящей организацией</a:t>
            </a:r>
            <a:endParaRPr lang="en-GB" sz="3200" smtClean="0"/>
          </a:p>
          <a:p>
            <a:pPr lvl="1" eaLnBrk="1" hangingPunct="1"/>
            <a:r>
              <a:rPr lang="ru-RU" smtClean="0"/>
              <a:t>Оргкомитет регаты</a:t>
            </a:r>
            <a:endParaRPr lang="en-GB" smtClean="0"/>
          </a:p>
          <a:p>
            <a:pPr lvl="2" eaLnBrk="1" hangingPunct="1"/>
            <a:r>
              <a:rPr lang="ru-RU" sz="3200" smtClean="0"/>
              <a:t>Главный комитет</a:t>
            </a:r>
            <a:endParaRPr lang="en-GB" sz="3200" smtClean="0"/>
          </a:p>
          <a:p>
            <a:pPr lvl="1" eaLnBrk="1" hangingPunct="1"/>
            <a:r>
              <a:rPr lang="ru-RU" smtClean="0"/>
              <a:t>Гоночный комитет</a:t>
            </a:r>
            <a:endParaRPr lang="en-GB" smtClean="0"/>
          </a:p>
          <a:p>
            <a:pPr lvl="2" eaLnBrk="1" hangingPunct="1"/>
            <a:r>
              <a:rPr lang="ru-RU" sz="3200" smtClean="0"/>
              <a:t>Назначенный проводящей организацией</a:t>
            </a:r>
            <a:endParaRPr lang="en-GB" sz="32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6413" y="130175"/>
            <a:ext cx="8701087" cy="671513"/>
          </a:xfrm>
        </p:spPr>
        <p:txBody>
          <a:bodyPr lIns="91440" tIns="45720" rIns="91440" bIns="45720"/>
          <a:lstStyle/>
          <a:p>
            <a:pPr eaLnBrk="1" hangingPunct="1"/>
            <a:r>
              <a:rPr lang="ru-RU" smtClean="0"/>
              <a:t>Полномочия и</a:t>
            </a:r>
            <a:r>
              <a:rPr lang="en-GB" smtClean="0"/>
              <a:t> </a:t>
            </a:r>
            <a:r>
              <a:rPr lang="ru-RU" smtClean="0"/>
              <a:t>ответственность</a:t>
            </a:r>
            <a:endParaRPr lang="en-GB" smtClean="0"/>
          </a:p>
        </p:txBody>
      </p:sp>
      <p:sp>
        <p:nvSpPr>
          <p:cNvPr id="21507" name="Rectangle 3"/>
          <p:cNvSpPr>
            <a:spLocks noGrp="1" noChangeArrowheads="1"/>
          </p:cNvSpPr>
          <p:nvPr>
            <p:ph type="body" idx="4294967295"/>
          </p:nvPr>
        </p:nvSpPr>
        <p:spPr>
          <a:xfrm>
            <a:off x="723900" y="1052513"/>
            <a:ext cx="8451850" cy="4475162"/>
          </a:xfrm>
        </p:spPr>
        <p:txBody>
          <a:bodyPr lIns="91440" tIns="45720" rIns="91440" bIns="45720"/>
          <a:lstStyle/>
          <a:p>
            <a:pPr lvl="1" eaLnBrk="1" hangingPunct="1"/>
            <a:r>
              <a:rPr lang="ru-RU" smtClean="0"/>
              <a:t>Безопасность всех участников – основная обязанность</a:t>
            </a:r>
            <a:endParaRPr lang="en-GB" smtClean="0"/>
          </a:p>
          <a:p>
            <a:pPr lvl="1" eaLnBrk="1" hangingPunct="1"/>
            <a:endParaRPr lang="en-GB" sz="2000" smtClean="0"/>
          </a:p>
          <a:p>
            <a:pPr lvl="1" eaLnBrk="1" hangingPunct="1"/>
            <a:r>
              <a:rPr lang="ru-RU" smtClean="0"/>
              <a:t>Обеспечение равных соревновательных условий также очень важно</a:t>
            </a:r>
            <a:endParaRPr lang="en-GB" smtClean="0"/>
          </a:p>
          <a:p>
            <a:pPr lvl="1" eaLnBrk="1" hangingPunct="1"/>
            <a:endParaRPr lang="en-GB" sz="2000" smtClean="0"/>
          </a:p>
          <a:p>
            <a:pPr lvl="1" eaLnBrk="1" hangingPunct="1"/>
            <a:r>
              <a:rPr lang="ru-RU" smtClean="0"/>
              <a:t>Соответствие правилам имеет первостепенную важность </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Комитеты и ключевые должности</a:t>
            </a:r>
            <a:endParaRPr lang="en-GB" smtClean="0"/>
          </a:p>
        </p:txBody>
      </p:sp>
      <p:sp>
        <p:nvSpPr>
          <p:cNvPr id="22531" name="Rectangle 3"/>
          <p:cNvSpPr>
            <a:spLocks noGrp="1" noChangeArrowheads="1"/>
          </p:cNvSpPr>
          <p:nvPr>
            <p:ph type="body" idx="4294967295"/>
          </p:nvPr>
        </p:nvSpPr>
        <p:spPr>
          <a:xfrm>
            <a:off x="723900" y="1052513"/>
            <a:ext cx="8451850" cy="3544887"/>
          </a:xfrm>
        </p:spPr>
        <p:txBody>
          <a:bodyPr lIns="91440" tIns="45720" rIns="91440" bIns="45720"/>
          <a:lstStyle/>
          <a:p>
            <a:pPr marL="0" indent="0" eaLnBrk="1" hangingPunct="1"/>
            <a:endParaRPr lang="en-GB" smtClean="0"/>
          </a:p>
          <a:p>
            <a:pPr lvl="1" eaLnBrk="1" hangingPunct="1"/>
            <a:r>
              <a:rPr lang="ru-RU" smtClean="0"/>
              <a:t>Оргкомитет</a:t>
            </a:r>
            <a:endParaRPr lang="en-GB" smtClean="0"/>
          </a:p>
          <a:p>
            <a:pPr lvl="1" eaLnBrk="1" hangingPunct="1"/>
            <a:endParaRPr lang="en-GB" smtClean="0"/>
          </a:p>
          <a:p>
            <a:pPr lvl="2" eaLnBrk="1" hangingPunct="1"/>
            <a:r>
              <a:rPr lang="ru-RU" smtClean="0"/>
              <a:t>Требует хорошего председателя</a:t>
            </a:r>
            <a:endParaRPr lang="en-GB" smtClean="0"/>
          </a:p>
          <a:p>
            <a:pPr lvl="1" eaLnBrk="1" hangingPunct="1"/>
            <a:endParaRPr lang="en-GB" smtClean="0"/>
          </a:p>
          <a:p>
            <a:pPr lvl="2" eaLnBrk="1" hangingPunct="1"/>
            <a:r>
              <a:rPr lang="ru-RU" smtClean="0"/>
              <a:t>Отвечает за проведение регаты в целом</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506413" y="134938"/>
            <a:ext cx="8701087" cy="473075"/>
          </a:xfrm>
        </p:spPr>
        <p:txBody>
          <a:bodyPr lIns="91440" tIns="45720" rIns="91440" bIns="45720"/>
          <a:lstStyle/>
          <a:p>
            <a:pPr algn="ctr" eaLnBrk="1" hangingPunct="1"/>
            <a:r>
              <a:rPr lang="ru-RU" sz="2500" smtClean="0"/>
              <a:t>Общая схема организации крупного соревнования</a:t>
            </a:r>
            <a:endParaRPr lang="en-GB" sz="2500" smtClean="0"/>
          </a:p>
        </p:txBody>
      </p:sp>
      <p:sp>
        <p:nvSpPr>
          <p:cNvPr id="20486" name="AutoShape 4"/>
          <p:cNvSpPr>
            <a:spLocks noChangeArrowheads="1"/>
          </p:cNvSpPr>
          <p:nvPr/>
        </p:nvSpPr>
        <p:spPr bwMode="auto">
          <a:xfrm>
            <a:off x="3387725" y="620713"/>
            <a:ext cx="3143250" cy="360362"/>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dirty="0"/>
              <a:t>Национальная организация</a:t>
            </a:r>
            <a:endParaRPr lang="en-GB" sz="1800" dirty="0"/>
          </a:p>
        </p:txBody>
      </p:sp>
      <p:sp>
        <p:nvSpPr>
          <p:cNvPr id="20487" name="AutoShape 5"/>
          <p:cNvSpPr>
            <a:spLocks noChangeArrowheads="1"/>
          </p:cNvSpPr>
          <p:nvPr/>
        </p:nvSpPr>
        <p:spPr bwMode="auto">
          <a:xfrm>
            <a:off x="7043738" y="620713"/>
            <a:ext cx="2214562" cy="360362"/>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dirty="0"/>
              <a:t>Принимающий клуб</a:t>
            </a:r>
            <a:endParaRPr lang="en-GB" sz="1800" dirty="0"/>
          </a:p>
        </p:txBody>
      </p:sp>
      <p:sp>
        <p:nvSpPr>
          <p:cNvPr id="20489" name="AutoShape 7"/>
          <p:cNvSpPr>
            <a:spLocks noChangeArrowheads="1"/>
          </p:cNvSpPr>
          <p:nvPr/>
        </p:nvSpPr>
        <p:spPr bwMode="auto">
          <a:xfrm>
            <a:off x="3495675" y="1123950"/>
            <a:ext cx="2928938" cy="360363"/>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1800" dirty="0"/>
              <a:t>Проводящая организация</a:t>
            </a:r>
            <a:endParaRPr lang="en-GB" sz="1800" dirty="0"/>
          </a:p>
        </p:txBody>
      </p:sp>
      <p:sp>
        <p:nvSpPr>
          <p:cNvPr id="23558" name="Line 9"/>
          <p:cNvSpPr>
            <a:spLocks noChangeShapeType="1"/>
          </p:cNvSpPr>
          <p:nvPr/>
        </p:nvSpPr>
        <p:spPr bwMode="auto">
          <a:xfrm flipH="1">
            <a:off x="6437313" y="908050"/>
            <a:ext cx="576262" cy="360363"/>
          </a:xfrm>
          <a:prstGeom prst="line">
            <a:avLst/>
          </a:prstGeom>
          <a:noFill/>
          <a:ln w="9525">
            <a:solidFill>
              <a:schemeClr val="bg1"/>
            </a:solidFill>
            <a:round/>
            <a:headEnd/>
            <a:tailEnd type="triangle" w="med" len="med"/>
          </a:ln>
        </p:spPr>
        <p:txBody>
          <a:bodyPr/>
          <a:lstStyle/>
          <a:p>
            <a:endParaRPr lang="ru-RU"/>
          </a:p>
        </p:txBody>
      </p:sp>
      <p:sp>
        <p:nvSpPr>
          <p:cNvPr id="23559" name="Line 10"/>
          <p:cNvSpPr>
            <a:spLocks noChangeShapeType="1"/>
          </p:cNvSpPr>
          <p:nvPr/>
        </p:nvSpPr>
        <p:spPr bwMode="auto">
          <a:xfrm>
            <a:off x="4959350" y="973138"/>
            <a:ext cx="0" cy="152400"/>
          </a:xfrm>
          <a:prstGeom prst="line">
            <a:avLst/>
          </a:prstGeom>
          <a:noFill/>
          <a:ln w="9525">
            <a:solidFill>
              <a:schemeClr val="bg1"/>
            </a:solidFill>
            <a:round/>
            <a:headEnd/>
            <a:tailEnd type="triangle" w="med" len="med"/>
          </a:ln>
        </p:spPr>
        <p:txBody>
          <a:bodyPr/>
          <a:lstStyle/>
          <a:p>
            <a:endParaRPr lang="ru-RU"/>
          </a:p>
        </p:txBody>
      </p:sp>
      <p:sp>
        <p:nvSpPr>
          <p:cNvPr id="20493" name="AutoShape 11"/>
          <p:cNvSpPr>
            <a:spLocks noChangeArrowheads="1"/>
          </p:cNvSpPr>
          <p:nvPr/>
        </p:nvSpPr>
        <p:spPr bwMode="auto">
          <a:xfrm>
            <a:off x="795338" y="2136775"/>
            <a:ext cx="2592387" cy="314325"/>
          </a:xfrm>
          <a:prstGeom prst="flowChartAlternateProcess">
            <a:avLst/>
          </a:prstGeom>
          <a:noFill/>
          <a:ln w="9525">
            <a:solidFill>
              <a:schemeClr val="bg1">
                <a:lumMod val="75000"/>
                <a:lumOff val="25000"/>
              </a:schemeClr>
            </a:solidFill>
            <a:miter lim="800000"/>
            <a:headEnd/>
            <a:tailEnd/>
          </a:ln>
        </p:spPr>
        <p:txBody>
          <a:bodyPr wrap="none" anchor="ctr"/>
          <a:lstStyle/>
          <a:p>
            <a:pPr algn="ctr">
              <a:defRPr/>
            </a:pPr>
            <a:r>
              <a:rPr lang="ru-RU" sz="1800" dirty="0">
                <a:solidFill>
                  <a:srgbClr val="0070C0"/>
                </a:solidFill>
                <a:latin typeface="Arial" charset="0"/>
                <a:cs typeface="+mn-cs"/>
              </a:rPr>
              <a:t>Организация на берегу</a:t>
            </a:r>
            <a:endParaRPr lang="en-GB" sz="1800" dirty="0">
              <a:solidFill>
                <a:srgbClr val="0070C0"/>
              </a:solidFill>
              <a:latin typeface="Arial" charset="0"/>
              <a:cs typeface="+mn-cs"/>
            </a:endParaRPr>
          </a:p>
        </p:txBody>
      </p:sp>
      <p:sp>
        <p:nvSpPr>
          <p:cNvPr id="20494" name="AutoShape 12"/>
          <p:cNvSpPr>
            <a:spLocks noChangeArrowheads="1"/>
          </p:cNvSpPr>
          <p:nvPr/>
        </p:nvSpPr>
        <p:spPr bwMode="auto">
          <a:xfrm>
            <a:off x="6556375" y="2136775"/>
            <a:ext cx="2736850" cy="314325"/>
          </a:xfrm>
          <a:prstGeom prst="flowChartAlternateProcess">
            <a:avLst/>
          </a:prstGeom>
          <a:noFill/>
          <a:ln w="9525">
            <a:solidFill>
              <a:schemeClr val="bg1">
                <a:lumMod val="75000"/>
                <a:lumOff val="25000"/>
              </a:schemeClr>
            </a:solidFill>
            <a:miter lim="800000"/>
            <a:headEnd/>
            <a:tailEnd/>
          </a:ln>
        </p:spPr>
        <p:txBody>
          <a:bodyPr wrap="none" anchor="ctr"/>
          <a:lstStyle/>
          <a:p>
            <a:pPr algn="ctr">
              <a:defRPr/>
            </a:pPr>
            <a:r>
              <a:rPr lang="ru-RU" sz="1800" dirty="0">
                <a:solidFill>
                  <a:srgbClr val="0070C0"/>
                </a:solidFill>
                <a:latin typeface="Arial" charset="0"/>
                <a:cs typeface="+mn-cs"/>
              </a:rPr>
              <a:t>Организация на воде</a:t>
            </a:r>
            <a:endParaRPr lang="en-GB" sz="1800" dirty="0">
              <a:solidFill>
                <a:srgbClr val="0070C0"/>
              </a:solidFill>
              <a:latin typeface="Arial" charset="0"/>
              <a:cs typeface="+mn-cs"/>
            </a:endParaRPr>
          </a:p>
        </p:txBody>
      </p:sp>
      <p:sp>
        <p:nvSpPr>
          <p:cNvPr id="20495" name="AutoShape 16"/>
          <p:cNvSpPr>
            <a:spLocks noChangeArrowheads="1"/>
          </p:cNvSpPr>
          <p:nvPr/>
        </p:nvSpPr>
        <p:spPr bwMode="auto">
          <a:xfrm>
            <a:off x="3744913" y="1617663"/>
            <a:ext cx="2428875" cy="371475"/>
          </a:xfrm>
          <a:prstGeom prst="flowChartAlternateProcess">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ru-RU" sz="1800" dirty="0"/>
              <a:t>Протестовый комитет</a:t>
            </a:r>
            <a:endParaRPr lang="en-GB" sz="1800" dirty="0"/>
          </a:p>
        </p:txBody>
      </p:sp>
      <p:sp>
        <p:nvSpPr>
          <p:cNvPr id="20496" name="AutoShape 17"/>
          <p:cNvSpPr>
            <a:spLocks noChangeArrowheads="1"/>
          </p:cNvSpPr>
          <p:nvPr/>
        </p:nvSpPr>
        <p:spPr bwMode="auto">
          <a:xfrm>
            <a:off x="6988175" y="1341438"/>
            <a:ext cx="2071688" cy="358775"/>
          </a:xfrm>
          <a:prstGeom prst="flowChartAlternateProcess">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ru-RU" sz="1800" dirty="0"/>
              <a:t>Гоночный комитет</a:t>
            </a:r>
            <a:endParaRPr lang="en-GB" sz="1800" dirty="0"/>
          </a:p>
        </p:txBody>
      </p:sp>
      <p:sp>
        <p:nvSpPr>
          <p:cNvPr id="23564" name="Line 18"/>
          <p:cNvSpPr>
            <a:spLocks noChangeShapeType="1"/>
          </p:cNvSpPr>
          <p:nvPr/>
        </p:nvSpPr>
        <p:spPr bwMode="auto">
          <a:xfrm>
            <a:off x="6453188" y="1312863"/>
            <a:ext cx="515937" cy="198437"/>
          </a:xfrm>
          <a:prstGeom prst="line">
            <a:avLst/>
          </a:prstGeom>
          <a:noFill/>
          <a:ln w="9525">
            <a:solidFill>
              <a:schemeClr val="bg1"/>
            </a:solidFill>
            <a:round/>
            <a:headEnd/>
            <a:tailEnd type="triangle" w="med" len="med"/>
          </a:ln>
        </p:spPr>
        <p:txBody>
          <a:bodyPr/>
          <a:lstStyle/>
          <a:p>
            <a:endParaRPr lang="ru-RU"/>
          </a:p>
        </p:txBody>
      </p:sp>
      <p:sp>
        <p:nvSpPr>
          <p:cNvPr id="23565" name="Line 19"/>
          <p:cNvSpPr>
            <a:spLocks noChangeShapeType="1"/>
          </p:cNvSpPr>
          <p:nvPr/>
        </p:nvSpPr>
        <p:spPr bwMode="auto">
          <a:xfrm>
            <a:off x="4959350" y="1476375"/>
            <a:ext cx="0" cy="152400"/>
          </a:xfrm>
          <a:prstGeom prst="line">
            <a:avLst/>
          </a:prstGeom>
          <a:noFill/>
          <a:ln w="9525">
            <a:solidFill>
              <a:schemeClr val="bg1"/>
            </a:solidFill>
            <a:round/>
            <a:headEnd/>
            <a:tailEnd type="triangle" w="med" len="med"/>
          </a:ln>
        </p:spPr>
        <p:txBody>
          <a:bodyPr/>
          <a:lstStyle/>
          <a:p>
            <a:endParaRPr lang="ru-RU"/>
          </a:p>
        </p:txBody>
      </p:sp>
      <p:sp>
        <p:nvSpPr>
          <p:cNvPr id="23566" name="Line 20"/>
          <p:cNvSpPr>
            <a:spLocks noChangeShapeType="1"/>
          </p:cNvSpPr>
          <p:nvPr/>
        </p:nvSpPr>
        <p:spPr bwMode="auto">
          <a:xfrm flipV="1">
            <a:off x="6184900" y="1592263"/>
            <a:ext cx="792163" cy="215900"/>
          </a:xfrm>
          <a:prstGeom prst="line">
            <a:avLst/>
          </a:prstGeom>
          <a:noFill/>
          <a:ln w="9525">
            <a:solidFill>
              <a:schemeClr val="accent2"/>
            </a:solidFill>
            <a:round/>
            <a:headEnd type="triangle" w="med" len="med"/>
            <a:tailEnd type="triangle" w="med" len="med"/>
          </a:ln>
        </p:spPr>
        <p:txBody>
          <a:bodyPr/>
          <a:lstStyle/>
          <a:p>
            <a:endParaRPr lang="ru-RU"/>
          </a:p>
        </p:txBody>
      </p:sp>
      <p:sp>
        <p:nvSpPr>
          <p:cNvPr id="23567" name="AutoShape 21"/>
          <p:cNvSpPr>
            <a:spLocks noChangeArrowheads="1"/>
          </p:cNvSpPr>
          <p:nvPr/>
        </p:nvSpPr>
        <p:spPr bwMode="auto">
          <a:xfrm>
            <a:off x="4048125" y="2728913"/>
            <a:ext cx="1822450" cy="1636712"/>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Службы</a:t>
            </a:r>
            <a:endParaRPr lang="en-GB" sz="1800">
              <a:latin typeface="Arial" charset="0"/>
            </a:endParaRPr>
          </a:p>
          <a:p>
            <a:pPr algn="ctr"/>
            <a:r>
              <a:rPr lang="ru-RU" sz="1400">
                <a:latin typeface="Arial" charset="0"/>
              </a:rPr>
              <a:t>автостоянка,</a:t>
            </a:r>
            <a:endParaRPr lang="en-GB" sz="1400">
              <a:latin typeface="Arial" charset="0"/>
            </a:endParaRPr>
          </a:p>
          <a:p>
            <a:pPr algn="ctr"/>
            <a:r>
              <a:rPr lang="ru-RU" sz="1400">
                <a:latin typeface="Arial" charset="0"/>
              </a:rPr>
              <a:t>шатры,</a:t>
            </a:r>
            <a:endParaRPr lang="en-GB" sz="1400">
              <a:latin typeface="Arial" charset="0"/>
            </a:endParaRPr>
          </a:p>
          <a:p>
            <a:pPr algn="ctr"/>
            <a:r>
              <a:rPr lang="ru-RU" sz="1400">
                <a:latin typeface="Arial" charset="0"/>
              </a:rPr>
              <a:t>раздевалки,</a:t>
            </a:r>
            <a:endParaRPr lang="en-GB" sz="1400">
              <a:latin typeface="Arial" charset="0"/>
            </a:endParaRPr>
          </a:p>
          <a:p>
            <a:pPr algn="ctr"/>
            <a:r>
              <a:rPr lang="ru-RU" sz="1400">
                <a:latin typeface="Arial" charset="0"/>
              </a:rPr>
              <a:t>слипы, краны,</a:t>
            </a:r>
            <a:endParaRPr lang="en-GB" sz="1400">
              <a:latin typeface="Arial" charset="0"/>
            </a:endParaRPr>
          </a:p>
          <a:p>
            <a:pPr algn="ctr"/>
            <a:r>
              <a:rPr lang="ru-RU" sz="1400">
                <a:latin typeface="Arial" charset="0"/>
              </a:rPr>
              <a:t>швартовка яхт</a:t>
            </a:r>
            <a:endParaRPr lang="en-GB" sz="1400">
              <a:latin typeface="Arial" charset="0"/>
            </a:endParaRPr>
          </a:p>
          <a:p>
            <a:pPr algn="ctr"/>
            <a:r>
              <a:rPr lang="ru-RU" sz="1400">
                <a:latin typeface="Arial" charset="0"/>
              </a:rPr>
              <a:t>и т.д.</a:t>
            </a:r>
            <a:endParaRPr lang="en-GB" sz="1400">
              <a:latin typeface="Arial" charset="0"/>
            </a:endParaRPr>
          </a:p>
        </p:txBody>
      </p:sp>
      <p:sp>
        <p:nvSpPr>
          <p:cNvPr id="23568" name="Line 22"/>
          <p:cNvSpPr>
            <a:spLocks noChangeShapeType="1"/>
          </p:cNvSpPr>
          <p:nvPr/>
        </p:nvSpPr>
        <p:spPr bwMode="auto">
          <a:xfrm flipH="1">
            <a:off x="5835650" y="2420938"/>
            <a:ext cx="720725" cy="431800"/>
          </a:xfrm>
          <a:prstGeom prst="line">
            <a:avLst/>
          </a:prstGeom>
          <a:noFill/>
          <a:ln w="9525">
            <a:solidFill>
              <a:schemeClr val="bg1"/>
            </a:solidFill>
            <a:round/>
            <a:headEnd/>
            <a:tailEnd type="triangle" w="med" len="med"/>
          </a:ln>
        </p:spPr>
        <p:txBody>
          <a:bodyPr/>
          <a:lstStyle/>
          <a:p>
            <a:endParaRPr lang="ru-RU"/>
          </a:p>
        </p:txBody>
      </p:sp>
      <p:sp>
        <p:nvSpPr>
          <p:cNvPr id="23569" name="Line 23"/>
          <p:cNvSpPr>
            <a:spLocks noChangeShapeType="1"/>
          </p:cNvSpPr>
          <p:nvPr/>
        </p:nvSpPr>
        <p:spPr bwMode="auto">
          <a:xfrm>
            <a:off x="3387725" y="2408238"/>
            <a:ext cx="720725" cy="433387"/>
          </a:xfrm>
          <a:prstGeom prst="line">
            <a:avLst/>
          </a:prstGeom>
          <a:noFill/>
          <a:ln w="9525">
            <a:solidFill>
              <a:schemeClr val="bg1"/>
            </a:solidFill>
            <a:round/>
            <a:headEnd/>
            <a:tailEnd type="triangle" w="med" len="med"/>
          </a:ln>
        </p:spPr>
        <p:txBody>
          <a:bodyPr/>
          <a:lstStyle/>
          <a:p>
            <a:endParaRPr lang="ru-RU"/>
          </a:p>
        </p:txBody>
      </p:sp>
      <p:sp>
        <p:nvSpPr>
          <p:cNvPr id="23570" name="AutoShape 24"/>
          <p:cNvSpPr>
            <a:spLocks noChangeArrowheads="1"/>
          </p:cNvSpPr>
          <p:nvPr/>
        </p:nvSpPr>
        <p:spPr bwMode="auto">
          <a:xfrm>
            <a:off x="6340475" y="3232150"/>
            <a:ext cx="2952750" cy="685800"/>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Старший на берегу</a:t>
            </a:r>
            <a:endParaRPr lang="en-GB" sz="1800">
              <a:latin typeface="Arial" charset="0"/>
            </a:endParaRPr>
          </a:p>
          <a:p>
            <a:pPr algn="ctr"/>
            <a:r>
              <a:rPr lang="ru-RU" sz="1400">
                <a:latin typeface="Arial" charset="0"/>
              </a:rPr>
              <a:t>место стоянки яхт,</a:t>
            </a:r>
            <a:endParaRPr lang="en-GB" sz="1400">
              <a:latin typeface="Arial" charset="0"/>
            </a:endParaRPr>
          </a:p>
          <a:p>
            <a:pPr algn="ctr"/>
            <a:r>
              <a:rPr lang="ru-RU" sz="1400">
                <a:latin typeface="Arial" charset="0"/>
              </a:rPr>
              <a:t>контроль выхода и возвращения </a:t>
            </a:r>
            <a:endParaRPr lang="en-GB" sz="1400">
              <a:latin typeface="Arial" charset="0"/>
            </a:endParaRPr>
          </a:p>
        </p:txBody>
      </p:sp>
      <p:sp>
        <p:nvSpPr>
          <p:cNvPr id="23571" name="AutoShape 25"/>
          <p:cNvSpPr>
            <a:spLocks noChangeArrowheads="1"/>
          </p:cNvSpPr>
          <p:nvPr/>
        </p:nvSpPr>
        <p:spPr bwMode="auto">
          <a:xfrm>
            <a:off x="6340475" y="3951288"/>
            <a:ext cx="2952750" cy="533400"/>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Судейские суда</a:t>
            </a:r>
            <a:endParaRPr lang="en-GB" sz="1800">
              <a:latin typeface="Arial" charset="0"/>
            </a:endParaRPr>
          </a:p>
          <a:p>
            <a:pPr algn="ctr"/>
            <a:r>
              <a:rPr lang="ru-RU" sz="1400">
                <a:latin typeface="Arial" charset="0"/>
              </a:rPr>
              <a:t>персонал</a:t>
            </a:r>
            <a:endParaRPr lang="en-GB" sz="1400">
              <a:latin typeface="Arial" charset="0"/>
            </a:endParaRPr>
          </a:p>
        </p:txBody>
      </p:sp>
      <p:sp>
        <p:nvSpPr>
          <p:cNvPr id="23572" name="AutoShape 26"/>
          <p:cNvSpPr>
            <a:spLocks noChangeArrowheads="1"/>
          </p:cNvSpPr>
          <p:nvPr/>
        </p:nvSpPr>
        <p:spPr bwMode="auto">
          <a:xfrm>
            <a:off x="6340475" y="4522788"/>
            <a:ext cx="2952750" cy="1000125"/>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Ответственный </a:t>
            </a:r>
            <a:br>
              <a:rPr lang="ru-RU" sz="1800">
                <a:latin typeface="Arial" charset="0"/>
              </a:rPr>
            </a:br>
            <a:r>
              <a:rPr lang="ru-RU" sz="1800">
                <a:latin typeface="Arial" charset="0"/>
              </a:rPr>
              <a:t>за безопасность</a:t>
            </a:r>
            <a:endParaRPr lang="en-GB" sz="1800">
              <a:latin typeface="Arial" charset="0"/>
            </a:endParaRPr>
          </a:p>
          <a:p>
            <a:pPr algn="ctr"/>
            <a:r>
              <a:rPr lang="ru-RU" sz="1400">
                <a:latin typeface="Arial" charset="0"/>
              </a:rPr>
              <a:t>спасательные лодки,</a:t>
            </a:r>
            <a:endParaRPr lang="en-GB" sz="1400">
              <a:latin typeface="Arial" charset="0"/>
            </a:endParaRPr>
          </a:p>
          <a:p>
            <a:pPr algn="ctr"/>
            <a:r>
              <a:rPr lang="ru-RU" sz="1400">
                <a:latin typeface="Arial" charset="0"/>
              </a:rPr>
              <a:t>базовое судно</a:t>
            </a:r>
            <a:endParaRPr lang="en-GB" sz="1400">
              <a:latin typeface="Arial" charset="0"/>
            </a:endParaRPr>
          </a:p>
        </p:txBody>
      </p:sp>
      <p:sp>
        <p:nvSpPr>
          <p:cNvPr id="23573" name="AutoShape 27"/>
          <p:cNvSpPr>
            <a:spLocks noChangeArrowheads="1"/>
          </p:cNvSpPr>
          <p:nvPr/>
        </p:nvSpPr>
        <p:spPr bwMode="auto">
          <a:xfrm>
            <a:off x="6340475" y="5546725"/>
            <a:ext cx="2952750" cy="762000"/>
          </a:xfrm>
          <a:prstGeom prst="flowChartAlternateProcess">
            <a:avLst/>
          </a:prstGeom>
          <a:solidFill>
            <a:schemeClr val="bg1"/>
          </a:solidFill>
          <a:ln w="3175">
            <a:solidFill>
              <a:schemeClr val="tx1"/>
            </a:solidFill>
            <a:miter lim="800000"/>
            <a:headEnd/>
            <a:tailEnd/>
          </a:ln>
        </p:spPr>
        <p:txBody>
          <a:bodyPr wrap="none" anchor="ctr"/>
          <a:lstStyle/>
          <a:p>
            <a:pPr algn="ctr"/>
            <a:r>
              <a:rPr lang="ru-RU" sz="1800">
                <a:latin typeface="Arial" charset="0"/>
              </a:rPr>
              <a:t>Оборудование</a:t>
            </a:r>
            <a:endParaRPr lang="en-GB" sz="1800">
              <a:latin typeface="Arial" charset="0"/>
            </a:endParaRPr>
          </a:p>
          <a:p>
            <a:pPr algn="ctr"/>
            <a:r>
              <a:rPr lang="ru-RU" sz="1400">
                <a:latin typeface="Arial" charset="0"/>
              </a:rPr>
              <a:t>флаги</a:t>
            </a:r>
            <a:r>
              <a:rPr lang="en-GB" sz="1400">
                <a:latin typeface="Arial" charset="0"/>
              </a:rPr>
              <a:t>, </a:t>
            </a:r>
            <a:r>
              <a:rPr lang="ru-RU" sz="1400">
                <a:latin typeface="Arial" charset="0"/>
              </a:rPr>
              <a:t>фалы</a:t>
            </a:r>
            <a:r>
              <a:rPr lang="en-GB" sz="1400">
                <a:latin typeface="Arial" charset="0"/>
              </a:rPr>
              <a:t>, </a:t>
            </a:r>
            <a:r>
              <a:rPr lang="ru-RU" sz="1400">
                <a:latin typeface="Arial" charset="0"/>
              </a:rPr>
              <a:t>звуковые сигналы</a:t>
            </a:r>
            <a:r>
              <a:rPr lang="en-GB" sz="1400">
                <a:latin typeface="Arial" charset="0"/>
              </a:rPr>
              <a:t>,</a:t>
            </a:r>
          </a:p>
          <a:p>
            <a:pPr algn="ctr"/>
            <a:r>
              <a:rPr lang="ru-RU" sz="1400">
                <a:latin typeface="Arial" charset="0"/>
              </a:rPr>
              <a:t>знаки</a:t>
            </a:r>
            <a:r>
              <a:rPr lang="en-GB" sz="1400">
                <a:latin typeface="Arial" charset="0"/>
              </a:rPr>
              <a:t>, </a:t>
            </a:r>
            <a:r>
              <a:rPr lang="ru-RU" sz="1400">
                <a:latin typeface="Arial" charset="0"/>
              </a:rPr>
              <a:t>якоря</a:t>
            </a:r>
            <a:r>
              <a:rPr lang="en-GB" sz="1400">
                <a:latin typeface="Arial" charset="0"/>
              </a:rPr>
              <a:t>, </a:t>
            </a:r>
            <a:r>
              <a:rPr lang="ru-RU" sz="1400">
                <a:latin typeface="Arial" charset="0"/>
              </a:rPr>
              <a:t>якорные концы</a:t>
            </a:r>
            <a:endParaRPr lang="en-GB" sz="1400">
              <a:latin typeface="Arial" charset="0"/>
            </a:endParaRPr>
          </a:p>
        </p:txBody>
      </p:sp>
      <p:sp>
        <p:nvSpPr>
          <p:cNvPr id="23574" name="Line 31"/>
          <p:cNvSpPr>
            <a:spLocks noChangeShapeType="1"/>
          </p:cNvSpPr>
          <p:nvPr/>
        </p:nvSpPr>
        <p:spPr bwMode="auto">
          <a:xfrm>
            <a:off x="9293225" y="2308225"/>
            <a:ext cx="215900" cy="0"/>
          </a:xfrm>
          <a:prstGeom prst="line">
            <a:avLst/>
          </a:prstGeom>
          <a:noFill/>
          <a:ln w="9525">
            <a:solidFill>
              <a:schemeClr val="bg1"/>
            </a:solidFill>
            <a:round/>
            <a:headEnd/>
            <a:tailEnd/>
          </a:ln>
        </p:spPr>
        <p:txBody>
          <a:bodyPr/>
          <a:lstStyle/>
          <a:p>
            <a:endParaRPr lang="ru-RU"/>
          </a:p>
        </p:txBody>
      </p:sp>
      <p:sp>
        <p:nvSpPr>
          <p:cNvPr id="23575" name="Line 32"/>
          <p:cNvSpPr>
            <a:spLocks noChangeShapeType="1"/>
          </p:cNvSpPr>
          <p:nvPr/>
        </p:nvSpPr>
        <p:spPr bwMode="auto">
          <a:xfrm>
            <a:off x="9504363" y="2305050"/>
            <a:ext cx="4762" cy="3590925"/>
          </a:xfrm>
          <a:prstGeom prst="line">
            <a:avLst/>
          </a:prstGeom>
          <a:noFill/>
          <a:ln w="9525">
            <a:solidFill>
              <a:schemeClr val="bg1"/>
            </a:solidFill>
            <a:round/>
            <a:headEnd/>
            <a:tailEnd/>
          </a:ln>
        </p:spPr>
        <p:txBody>
          <a:bodyPr/>
          <a:lstStyle/>
          <a:p>
            <a:endParaRPr lang="ru-RU"/>
          </a:p>
        </p:txBody>
      </p:sp>
      <p:sp>
        <p:nvSpPr>
          <p:cNvPr id="23576" name="Line 33"/>
          <p:cNvSpPr>
            <a:spLocks noChangeShapeType="1"/>
          </p:cNvSpPr>
          <p:nvPr/>
        </p:nvSpPr>
        <p:spPr bwMode="auto">
          <a:xfrm flipH="1">
            <a:off x="9261475" y="3594100"/>
            <a:ext cx="247650" cy="0"/>
          </a:xfrm>
          <a:prstGeom prst="line">
            <a:avLst/>
          </a:prstGeom>
          <a:noFill/>
          <a:ln w="9525">
            <a:solidFill>
              <a:schemeClr val="bg1"/>
            </a:solidFill>
            <a:round/>
            <a:headEnd/>
            <a:tailEnd type="triangle" w="med" len="med"/>
          </a:ln>
        </p:spPr>
        <p:txBody>
          <a:bodyPr/>
          <a:lstStyle/>
          <a:p>
            <a:endParaRPr lang="ru-RU"/>
          </a:p>
        </p:txBody>
      </p:sp>
      <p:sp>
        <p:nvSpPr>
          <p:cNvPr id="23577" name="Line 34"/>
          <p:cNvSpPr>
            <a:spLocks noChangeShapeType="1"/>
          </p:cNvSpPr>
          <p:nvPr/>
        </p:nvSpPr>
        <p:spPr bwMode="auto">
          <a:xfrm flipH="1">
            <a:off x="9261475" y="4237038"/>
            <a:ext cx="247650" cy="0"/>
          </a:xfrm>
          <a:prstGeom prst="line">
            <a:avLst/>
          </a:prstGeom>
          <a:noFill/>
          <a:ln w="9525">
            <a:solidFill>
              <a:schemeClr val="bg1"/>
            </a:solidFill>
            <a:round/>
            <a:headEnd/>
            <a:tailEnd type="triangle" w="med" len="med"/>
          </a:ln>
        </p:spPr>
        <p:txBody>
          <a:bodyPr/>
          <a:lstStyle/>
          <a:p>
            <a:endParaRPr lang="ru-RU"/>
          </a:p>
        </p:txBody>
      </p:sp>
      <p:sp>
        <p:nvSpPr>
          <p:cNvPr id="23578" name="Line 35"/>
          <p:cNvSpPr>
            <a:spLocks noChangeShapeType="1"/>
          </p:cNvSpPr>
          <p:nvPr/>
        </p:nvSpPr>
        <p:spPr bwMode="auto">
          <a:xfrm flipH="1">
            <a:off x="9261475" y="5022850"/>
            <a:ext cx="247650" cy="0"/>
          </a:xfrm>
          <a:prstGeom prst="line">
            <a:avLst/>
          </a:prstGeom>
          <a:noFill/>
          <a:ln w="9525">
            <a:solidFill>
              <a:schemeClr val="bg1"/>
            </a:solidFill>
            <a:round/>
            <a:headEnd/>
            <a:tailEnd type="triangle" w="med" len="med"/>
          </a:ln>
        </p:spPr>
        <p:txBody>
          <a:bodyPr/>
          <a:lstStyle/>
          <a:p>
            <a:endParaRPr lang="ru-RU"/>
          </a:p>
        </p:txBody>
      </p:sp>
      <p:sp>
        <p:nvSpPr>
          <p:cNvPr id="23579" name="Line 36"/>
          <p:cNvSpPr>
            <a:spLocks noChangeShapeType="1"/>
          </p:cNvSpPr>
          <p:nvPr/>
        </p:nvSpPr>
        <p:spPr bwMode="auto">
          <a:xfrm flipH="1">
            <a:off x="9261475" y="5895975"/>
            <a:ext cx="247650" cy="0"/>
          </a:xfrm>
          <a:prstGeom prst="line">
            <a:avLst/>
          </a:prstGeom>
          <a:noFill/>
          <a:ln w="9525">
            <a:solidFill>
              <a:schemeClr val="bg1"/>
            </a:solidFill>
            <a:round/>
            <a:headEnd/>
            <a:tailEnd type="triangle" w="med" len="med"/>
          </a:ln>
        </p:spPr>
        <p:txBody>
          <a:bodyPr/>
          <a:lstStyle/>
          <a:p>
            <a:endParaRPr lang="ru-RU"/>
          </a:p>
        </p:txBody>
      </p:sp>
      <p:sp>
        <p:nvSpPr>
          <p:cNvPr id="23580" name="AutoShape 40"/>
          <p:cNvSpPr>
            <a:spLocks noChangeArrowheads="1"/>
          </p:cNvSpPr>
          <p:nvPr/>
        </p:nvSpPr>
        <p:spPr bwMode="auto">
          <a:xfrm>
            <a:off x="6556375" y="2511425"/>
            <a:ext cx="2736850" cy="685800"/>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Документы</a:t>
            </a:r>
            <a:endParaRPr lang="en-GB" sz="1800">
              <a:latin typeface="Arial" charset="0"/>
            </a:endParaRPr>
          </a:p>
          <a:p>
            <a:pPr algn="ctr"/>
            <a:r>
              <a:rPr lang="ru-RU" sz="1400">
                <a:latin typeface="Arial" charset="0"/>
              </a:rPr>
              <a:t>гоночная инструкция,</a:t>
            </a:r>
            <a:endParaRPr lang="en-GB" sz="1400">
              <a:latin typeface="Arial" charset="0"/>
            </a:endParaRPr>
          </a:p>
          <a:p>
            <a:pPr algn="ctr"/>
            <a:r>
              <a:rPr lang="ru-RU" sz="1400">
                <a:latin typeface="Arial" charset="0"/>
              </a:rPr>
              <a:t>результаты</a:t>
            </a:r>
            <a:endParaRPr lang="en-GB" sz="1400">
              <a:latin typeface="Arial" charset="0"/>
            </a:endParaRPr>
          </a:p>
        </p:txBody>
      </p:sp>
      <p:sp>
        <p:nvSpPr>
          <p:cNvPr id="23581" name="Line 42"/>
          <p:cNvSpPr>
            <a:spLocks noChangeShapeType="1"/>
          </p:cNvSpPr>
          <p:nvPr/>
        </p:nvSpPr>
        <p:spPr bwMode="auto">
          <a:xfrm flipH="1">
            <a:off x="9261475" y="2871788"/>
            <a:ext cx="247650" cy="0"/>
          </a:xfrm>
          <a:prstGeom prst="line">
            <a:avLst/>
          </a:prstGeom>
          <a:noFill/>
          <a:ln w="9525">
            <a:solidFill>
              <a:schemeClr val="bg1"/>
            </a:solidFill>
            <a:round/>
            <a:headEnd/>
            <a:tailEnd type="triangle" w="med" len="med"/>
          </a:ln>
        </p:spPr>
        <p:txBody>
          <a:bodyPr/>
          <a:lstStyle/>
          <a:p>
            <a:endParaRPr lang="ru-RU"/>
          </a:p>
        </p:txBody>
      </p:sp>
      <p:sp>
        <p:nvSpPr>
          <p:cNvPr id="23582" name="AutoShape 44"/>
          <p:cNvSpPr>
            <a:spLocks noChangeArrowheads="1"/>
          </p:cNvSpPr>
          <p:nvPr/>
        </p:nvSpPr>
        <p:spPr bwMode="auto">
          <a:xfrm>
            <a:off x="795338" y="2565400"/>
            <a:ext cx="2605087" cy="1079500"/>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Секретариат</a:t>
            </a:r>
            <a:endParaRPr lang="en-GB" sz="1800">
              <a:latin typeface="Arial" charset="0"/>
            </a:endParaRPr>
          </a:p>
          <a:p>
            <a:pPr algn="ctr"/>
            <a:r>
              <a:rPr lang="ru-RU" sz="1400">
                <a:latin typeface="Arial" charset="0"/>
              </a:rPr>
              <a:t>нормативные документы</a:t>
            </a:r>
            <a:r>
              <a:rPr lang="en-GB" sz="1400">
                <a:latin typeface="Arial" charset="0"/>
              </a:rPr>
              <a:t>, </a:t>
            </a:r>
            <a:r>
              <a:rPr lang="ru-RU" sz="1400">
                <a:latin typeface="Arial" charset="0"/>
              </a:rPr>
              <a:t/>
            </a:r>
            <a:br>
              <a:rPr lang="ru-RU" sz="1400">
                <a:latin typeface="Arial" charset="0"/>
              </a:rPr>
            </a:br>
            <a:r>
              <a:rPr lang="ru-RU" sz="1400">
                <a:latin typeface="Arial" charset="0"/>
              </a:rPr>
              <a:t>страхование</a:t>
            </a:r>
            <a:r>
              <a:rPr lang="en-GB" sz="1400">
                <a:latin typeface="Arial" charset="0"/>
              </a:rPr>
              <a:t>,</a:t>
            </a:r>
            <a:r>
              <a:rPr lang="ru-RU" sz="1400">
                <a:latin typeface="Arial" charset="0"/>
              </a:rPr>
              <a:t> размещение</a:t>
            </a:r>
            <a:r>
              <a:rPr lang="en-GB" sz="1400">
                <a:latin typeface="Arial" charset="0"/>
              </a:rPr>
              <a:t>, </a:t>
            </a:r>
            <a:r>
              <a:rPr lang="ru-RU" sz="1400">
                <a:latin typeface="Arial" charset="0"/>
              </a:rPr>
              <a:t/>
            </a:r>
            <a:br>
              <a:rPr lang="ru-RU" sz="1400">
                <a:latin typeface="Arial" charset="0"/>
              </a:rPr>
            </a:br>
            <a:r>
              <a:rPr lang="ru-RU" sz="1400">
                <a:latin typeface="Arial" charset="0"/>
              </a:rPr>
              <a:t>транспорт</a:t>
            </a:r>
            <a:r>
              <a:rPr lang="en-GB" sz="1400">
                <a:latin typeface="Arial" charset="0"/>
              </a:rPr>
              <a:t>,</a:t>
            </a:r>
            <a:r>
              <a:rPr lang="ru-RU" sz="1400">
                <a:latin typeface="Arial" charset="0"/>
              </a:rPr>
              <a:t> охрана</a:t>
            </a:r>
            <a:endParaRPr lang="en-GB" sz="1400">
              <a:latin typeface="Arial" charset="0"/>
            </a:endParaRPr>
          </a:p>
        </p:txBody>
      </p:sp>
      <p:sp>
        <p:nvSpPr>
          <p:cNvPr id="23583" name="AutoShape 45"/>
          <p:cNvSpPr>
            <a:spLocks noChangeArrowheads="1"/>
          </p:cNvSpPr>
          <p:nvPr/>
        </p:nvSpPr>
        <p:spPr bwMode="auto">
          <a:xfrm>
            <a:off x="795338" y="3713163"/>
            <a:ext cx="2605087" cy="533400"/>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Финансовый контроль</a:t>
            </a:r>
            <a:endParaRPr lang="en-GB" sz="1800">
              <a:latin typeface="Arial" charset="0"/>
            </a:endParaRPr>
          </a:p>
          <a:p>
            <a:pPr algn="ctr"/>
            <a:r>
              <a:rPr lang="ru-RU" sz="1400">
                <a:latin typeface="Arial" charset="0"/>
              </a:rPr>
              <a:t>бюджет</a:t>
            </a:r>
            <a:r>
              <a:rPr lang="en-GB" sz="1400">
                <a:latin typeface="Arial" charset="0"/>
              </a:rPr>
              <a:t>, </a:t>
            </a:r>
            <a:r>
              <a:rPr lang="ru-RU" sz="1400">
                <a:latin typeface="Arial" charset="0"/>
              </a:rPr>
              <a:t>спонсоры</a:t>
            </a:r>
            <a:endParaRPr lang="en-GB" sz="1400">
              <a:latin typeface="Arial" charset="0"/>
            </a:endParaRPr>
          </a:p>
        </p:txBody>
      </p:sp>
      <p:sp>
        <p:nvSpPr>
          <p:cNvPr id="23584" name="AutoShape 46"/>
          <p:cNvSpPr>
            <a:spLocks noChangeArrowheads="1"/>
          </p:cNvSpPr>
          <p:nvPr/>
        </p:nvSpPr>
        <p:spPr bwMode="auto">
          <a:xfrm>
            <a:off x="795338" y="4314825"/>
            <a:ext cx="2736850" cy="774700"/>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Коммерция и</a:t>
            </a:r>
            <a:r>
              <a:rPr lang="en-GB" sz="1800">
                <a:latin typeface="Arial" charset="0"/>
              </a:rPr>
              <a:t> </a:t>
            </a:r>
            <a:r>
              <a:rPr lang="ru-RU" sz="1800">
                <a:latin typeface="Arial" charset="0"/>
              </a:rPr>
              <a:t>реклама</a:t>
            </a:r>
            <a:endParaRPr lang="en-GB" sz="1800">
              <a:latin typeface="Arial" charset="0"/>
            </a:endParaRPr>
          </a:p>
          <a:p>
            <a:pPr algn="ctr"/>
            <a:r>
              <a:rPr lang="ru-RU" sz="1400">
                <a:latin typeface="Arial" charset="0"/>
              </a:rPr>
              <a:t>доходы от рекламы, СМИ</a:t>
            </a:r>
            <a:endParaRPr lang="en-GB" sz="1400">
              <a:latin typeface="Arial" charset="0"/>
            </a:endParaRPr>
          </a:p>
        </p:txBody>
      </p:sp>
      <p:sp>
        <p:nvSpPr>
          <p:cNvPr id="23585" name="AutoShape 47"/>
          <p:cNvSpPr>
            <a:spLocks noChangeArrowheads="1"/>
          </p:cNvSpPr>
          <p:nvPr/>
        </p:nvSpPr>
        <p:spPr bwMode="auto">
          <a:xfrm>
            <a:off x="4048125" y="4519613"/>
            <a:ext cx="1822450" cy="1069975"/>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Обмер</a:t>
            </a:r>
            <a:endParaRPr lang="en-GB" sz="1800">
              <a:latin typeface="Arial" charset="0"/>
            </a:endParaRPr>
          </a:p>
          <a:p>
            <a:pPr algn="ctr"/>
            <a:r>
              <a:rPr lang="ru-RU" sz="1400">
                <a:latin typeface="Arial" charset="0"/>
              </a:rPr>
              <a:t>обмер парусов </a:t>
            </a:r>
            <a:br>
              <a:rPr lang="ru-RU" sz="1400">
                <a:latin typeface="Arial" charset="0"/>
              </a:rPr>
            </a:br>
            <a:r>
              <a:rPr lang="ru-RU" sz="1400">
                <a:latin typeface="Arial" charset="0"/>
              </a:rPr>
              <a:t>и корпусов</a:t>
            </a:r>
            <a:r>
              <a:rPr lang="en-GB" sz="1400">
                <a:latin typeface="Arial" charset="0"/>
              </a:rPr>
              <a:t>,</a:t>
            </a:r>
          </a:p>
          <a:p>
            <a:pPr algn="ctr"/>
            <a:r>
              <a:rPr lang="ru-RU" sz="1400">
                <a:latin typeface="Arial" charset="0"/>
              </a:rPr>
              <a:t>взвешивание</a:t>
            </a:r>
            <a:endParaRPr lang="en-GB" sz="1400">
              <a:latin typeface="Arial" charset="0"/>
            </a:endParaRPr>
          </a:p>
        </p:txBody>
      </p:sp>
      <p:sp>
        <p:nvSpPr>
          <p:cNvPr id="23586" name="Line 48"/>
          <p:cNvSpPr>
            <a:spLocks noChangeShapeType="1"/>
          </p:cNvSpPr>
          <p:nvPr/>
        </p:nvSpPr>
        <p:spPr bwMode="auto">
          <a:xfrm flipH="1">
            <a:off x="5835650" y="2420938"/>
            <a:ext cx="720725" cy="2160587"/>
          </a:xfrm>
          <a:prstGeom prst="line">
            <a:avLst/>
          </a:prstGeom>
          <a:noFill/>
          <a:ln w="9525">
            <a:solidFill>
              <a:schemeClr val="bg1"/>
            </a:solidFill>
            <a:round/>
            <a:headEnd/>
            <a:tailEnd type="triangle" w="med" len="med"/>
          </a:ln>
        </p:spPr>
        <p:txBody>
          <a:bodyPr/>
          <a:lstStyle/>
          <a:p>
            <a:endParaRPr lang="ru-RU"/>
          </a:p>
        </p:txBody>
      </p:sp>
      <p:sp>
        <p:nvSpPr>
          <p:cNvPr id="23587" name="Line 49"/>
          <p:cNvSpPr>
            <a:spLocks noChangeShapeType="1"/>
          </p:cNvSpPr>
          <p:nvPr/>
        </p:nvSpPr>
        <p:spPr bwMode="auto">
          <a:xfrm>
            <a:off x="3387725" y="2420938"/>
            <a:ext cx="720725" cy="2160587"/>
          </a:xfrm>
          <a:prstGeom prst="line">
            <a:avLst/>
          </a:prstGeom>
          <a:noFill/>
          <a:ln w="9525">
            <a:solidFill>
              <a:schemeClr val="bg1"/>
            </a:solidFill>
            <a:round/>
            <a:headEnd/>
            <a:tailEnd type="triangle" w="med" len="med"/>
          </a:ln>
        </p:spPr>
        <p:txBody>
          <a:bodyPr/>
          <a:lstStyle/>
          <a:p>
            <a:endParaRPr lang="ru-RU"/>
          </a:p>
        </p:txBody>
      </p:sp>
      <p:sp>
        <p:nvSpPr>
          <p:cNvPr id="23588" name="AutoShape 50"/>
          <p:cNvSpPr>
            <a:spLocks noChangeArrowheads="1"/>
          </p:cNvSpPr>
          <p:nvPr/>
        </p:nvSpPr>
        <p:spPr bwMode="auto">
          <a:xfrm>
            <a:off x="795338" y="5157788"/>
            <a:ext cx="2962275" cy="1150937"/>
          </a:xfrm>
          <a:prstGeom prst="flowChartAlternateProcess">
            <a:avLst/>
          </a:prstGeom>
          <a:solidFill>
            <a:schemeClr val="bg1"/>
          </a:solidFill>
          <a:ln w="9525">
            <a:solidFill>
              <a:schemeClr val="tx1"/>
            </a:solidFill>
            <a:miter lim="800000"/>
            <a:headEnd/>
            <a:tailEnd/>
          </a:ln>
        </p:spPr>
        <p:txBody>
          <a:bodyPr wrap="none" anchor="ctr"/>
          <a:lstStyle/>
          <a:p>
            <a:pPr algn="ctr"/>
            <a:r>
              <a:rPr lang="ru-RU" sz="1800">
                <a:latin typeface="Arial" charset="0"/>
              </a:rPr>
              <a:t>Общественные </a:t>
            </a:r>
            <a:br>
              <a:rPr lang="ru-RU" sz="1800">
                <a:latin typeface="Arial" charset="0"/>
              </a:rPr>
            </a:br>
            <a:r>
              <a:rPr lang="ru-RU" sz="1800">
                <a:latin typeface="Arial" charset="0"/>
              </a:rPr>
              <a:t>мероприятия</a:t>
            </a:r>
            <a:endParaRPr lang="en-GB" sz="1800">
              <a:latin typeface="Arial" charset="0"/>
            </a:endParaRPr>
          </a:p>
          <a:p>
            <a:pPr algn="ctr"/>
            <a:r>
              <a:rPr lang="ru-RU" sz="1400">
                <a:latin typeface="Arial" charset="0"/>
              </a:rPr>
              <a:t>церемонии открытия и закрытия,</a:t>
            </a:r>
            <a:endParaRPr lang="en-GB" sz="1400">
              <a:latin typeface="Arial" charset="0"/>
            </a:endParaRPr>
          </a:p>
          <a:p>
            <a:pPr algn="ctr"/>
            <a:r>
              <a:rPr lang="ru-RU" sz="1400">
                <a:latin typeface="Arial" charset="0"/>
              </a:rPr>
              <a:t>питание</a:t>
            </a:r>
            <a:r>
              <a:rPr lang="en-GB" sz="1400">
                <a:latin typeface="Arial" charset="0"/>
              </a:rPr>
              <a:t>, </a:t>
            </a:r>
            <a:r>
              <a:rPr lang="ru-RU" sz="1400">
                <a:latin typeface="Arial" charset="0"/>
              </a:rPr>
              <a:t>бар</a:t>
            </a:r>
            <a:r>
              <a:rPr lang="en-GB" sz="1400">
                <a:latin typeface="Arial" charset="0"/>
              </a:rPr>
              <a:t>, </a:t>
            </a:r>
            <a:r>
              <a:rPr lang="ru-RU" sz="1400">
                <a:latin typeface="Arial" charset="0"/>
              </a:rPr>
              <a:t>развлечения</a:t>
            </a:r>
            <a:endParaRPr lang="en-GB" sz="1400">
              <a:latin typeface="Arial" charset="0"/>
            </a:endParaRPr>
          </a:p>
        </p:txBody>
      </p:sp>
      <p:sp>
        <p:nvSpPr>
          <p:cNvPr id="23589" name="Line 52"/>
          <p:cNvSpPr>
            <a:spLocks noChangeShapeType="1"/>
          </p:cNvSpPr>
          <p:nvPr/>
        </p:nvSpPr>
        <p:spPr bwMode="auto">
          <a:xfrm>
            <a:off x="579438" y="2308225"/>
            <a:ext cx="215900" cy="0"/>
          </a:xfrm>
          <a:prstGeom prst="line">
            <a:avLst/>
          </a:prstGeom>
          <a:noFill/>
          <a:ln w="9525">
            <a:solidFill>
              <a:schemeClr val="bg1"/>
            </a:solidFill>
            <a:round/>
            <a:headEnd/>
            <a:tailEnd/>
          </a:ln>
        </p:spPr>
        <p:txBody>
          <a:bodyPr/>
          <a:lstStyle/>
          <a:p>
            <a:endParaRPr lang="ru-RU"/>
          </a:p>
        </p:txBody>
      </p:sp>
      <p:sp>
        <p:nvSpPr>
          <p:cNvPr id="23590" name="Line 53"/>
          <p:cNvSpPr>
            <a:spLocks noChangeShapeType="1"/>
          </p:cNvSpPr>
          <p:nvPr/>
        </p:nvSpPr>
        <p:spPr bwMode="auto">
          <a:xfrm>
            <a:off x="577850" y="2305050"/>
            <a:ext cx="0" cy="3355975"/>
          </a:xfrm>
          <a:prstGeom prst="line">
            <a:avLst/>
          </a:prstGeom>
          <a:noFill/>
          <a:ln w="9525">
            <a:solidFill>
              <a:schemeClr val="bg1"/>
            </a:solidFill>
            <a:round/>
            <a:headEnd/>
            <a:tailEnd/>
          </a:ln>
        </p:spPr>
        <p:txBody>
          <a:bodyPr/>
          <a:lstStyle/>
          <a:p>
            <a:endParaRPr lang="ru-RU"/>
          </a:p>
        </p:txBody>
      </p:sp>
      <p:sp>
        <p:nvSpPr>
          <p:cNvPr id="23591" name="Line 54"/>
          <p:cNvSpPr>
            <a:spLocks noChangeShapeType="1"/>
          </p:cNvSpPr>
          <p:nvPr/>
        </p:nvSpPr>
        <p:spPr bwMode="auto">
          <a:xfrm flipV="1">
            <a:off x="579438" y="3141663"/>
            <a:ext cx="215900" cy="0"/>
          </a:xfrm>
          <a:prstGeom prst="line">
            <a:avLst/>
          </a:prstGeom>
          <a:noFill/>
          <a:ln w="9525">
            <a:solidFill>
              <a:schemeClr val="bg1"/>
            </a:solidFill>
            <a:round/>
            <a:headEnd/>
            <a:tailEnd type="triangle" w="med" len="med"/>
          </a:ln>
        </p:spPr>
        <p:txBody>
          <a:bodyPr/>
          <a:lstStyle/>
          <a:p>
            <a:endParaRPr lang="ru-RU"/>
          </a:p>
        </p:txBody>
      </p:sp>
      <p:sp>
        <p:nvSpPr>
          <p:cNvPr id="23592" name="Line 55"/>
          <p:cNvSpPr>
            <a:spLocks noChangeShapeType="1"/>
          </p:cNvSpPr>
          <p:nvPr/>
        </p:nvSpPr>
        <p:spPr bwMode="auto">
          <a:xfrm>
            <a:off x="579438" y="4005263"/>
            <a:ext cx="215900" cy="0"/>
          </a:xfrm>
          <a:prstGeom prst="line">
            <a:avLst/>
          </a:prstGeom>
          <a:noFill/>
          <a:ln w="9525">
            <a:solidFill>
              <a:schemeClr val="bg1"/>
            </a:solidFill>
            <a:round/>
            <a:headEnd/>
            <a:tailEnd type="triangle" w="med" len="med"/>
          </a:ln>
        </p:spPr>
        <p:txBody>
          <a:bodyPr/>
          <a:lstStyle/>
          <a:p>
            <a:endParaRPr lang="ru-RU"/>
          </a:p>
        </p:txBody>
      </p:sp>
      <p:sp>
        <p:nvSpPr>
          <p:cNvPr id="23593" name="Line 56"/>
          <p:cNvSpPr>
            <a:spLocks noChangeShapeType="1"/>
          </p:cNvSpPr>
          <p:nvPr/>
        </p:nvSpPr>
        <p:spPr bwMode="auto">
          <a:xfrm flipV="1">
            <a:off x="579438" y="4724400"/>
            <a:ext cx="215900" cy="0"/>
          </a:xfrm>
          <a:prstGeom prst="line">
            <a:avLst/>
          </a:prstGeom>
          <a:noFill/>
          <a:ln w="9525">
            <a:solidFill>
              <a:schemeClr val="bg1"/>
            </a:solidFill>
            <a:round/>
            <a:headEnd/>
            <a:tailEnd type="triangle" w="med" len="med"/>
          </a:ln>
        </p:spPr>
        <p:txBody>
          <a:bodyPr/>
          <a:lstStyle/>
          <a:p>
            <a:endParaRPr lang="ru-RU"/>
          </a:p>
        </p:txBody>
      </p:sp>
      <p:sp>
        <p:nvSpPr>
          <p:cNvPr id="23594" name="Line 57"/>
          <p:cNvSpPr>
            <a:spLocks noChangeShapeType="1"/>
          </p:cNvSpPr>
          <p:nvPr/>
        </p:nvSpPr>
        <p:spPr bwMode="auto">
          <a:xfrm flipV="1">
            <a:off x="579438" y="5661025"/>
            <a:ext cx="215900" cy="4763"/>
          </a:xfrm>
          <a:prstGeom prst="line">
            <a:avLst/>
          </a:prstGeom>
          <a:noFill/>
          <a:ln w="9525">
            <a:solidFill>
              <a:schemeClr val="bg1"/>
            </a:solidFill>
            <a:round/>
            <a:headEnd/>
            <a:tailEnd type="triangle" w="med" len="med"/>
          </a:ln>
        </p:spPr>
        <p:txBody>
          <a:bodyPr/>
          <a:lstStyle/>
          <a:p>
            <a:endParaRPr lang="ru-RU"/>
          </a:p>
        </p:txBody>
      </p:sp>
      <p:sp>
        <p:nvSpPr>
          <p:cNvPr id="20532" name="AutoShape 58"/>
          <p:cNvSpPr>
            <a:spLocks noChangeArrowheads="1"/>
          </p:cNvSpPr>
          <p:nvPr/>
        </p:nvSpPr>
        <p:spPr bwMode="auto">
          <a:xfrm>
            <a:off x="4048125" y="2151063"/>
            <a:ext cx="1822450" cy="341312"/>
          </a:xfrm>
          <a:prstGeom prst="flowChartAlternateProcess">
            <a:avLst/>
          </a:prstGeom>
          <a:solidFill>
            <a:schemeClr val="tx1"/>
          </a:solidFill>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ru-RU" sz="1800" dirty="0">
                <a:solidFill>
                  <a:srgbClr val="0070C0"/>
                </a:solidFill>
              </a:rPr>
              <a:t>Офис регаты</a:t>
            </a:r>
            <a:endParaRPr lang="en-GB" sz="1800" dirty="0">
              <a:solidFill>
                <a:srgbClr val="0070C0"/>
              </a:solidFill>
            </a:endParaRPr>
          </a:p>
        </p:txBody>
      </p:sp>
      <p:sp>
        <p:nvSpPr>
          <p:cNvPr id="23596" name="Line 59"/>
          <p:cNvSpPr>
            <a:spLocks noChangeShapeType="1"/>
          </p:cNvSpPr>
          <p:nvPr/>
        </p:nvSpPr>
        <p:spPr bwMode="auto">
          <a:xfrm flipH="1">
            <a:off x="5888038" y="2308225"/>
            <a:ext cx="647700" cy="0"/>
          </a:xfrm>
          <a:prstGeom prst="line">
            <a:avLst/>
          </a:prstGeom>
          <a:noFill/>
          <a:ln w="9525">
            <a:solidFill>
              <a:schemeClr val="accent2"/>
            </a:solidFill>
            <a:round/>
            <a:headEnd type="triangle" w="med" len="med"/>
            <a:tailEnd type="triangle" w="med" len="med"/>
          </a:ln>
        </p:spPr>
        <p:txBody>
          <a:bodyPr/>
          <a:lstStyle/>
          <a:p>
            <a:endParaRPr lang="ru-RU"/>
          </a:p>
        </p:txBody>
      </p:sp>
      <p:sp>
        <p:nvSpPr>
          <p:cNvPr id="23597" name="Line 60"/>
          <p:cNvSpPr>
            <a:spLocks noChangeShapeType="1"/>
          </p:cNvSpPr>
          <p:nvPr/>
        </p:nvSpPr>
        <p:spPr bwMode="auto">
          <a:xfrm flipH="1">
            <a:off x="3387725" y="2308225"/>
            <a:ext cx="647700" cy="0"/>
          </a:xfrm>
          <a:prstGeom prst="line">
            <a:avLst/>
          </a:prstGeom>
          <a:noFill/>
          <a:ln w="9525">
            <a:solidFill>
              <a:schemeClr val="accent2"/>
            </a:solidFill>
            <a:round/>
            <a:headEnd type="triangle" w="med" len="med"/>
            <a:tailEnd type="triangle" w="med" len="med"/>
          </a:ln>
        </p:spPr>
        <p:txBody>
          <a:bodyPr/>
          <a:lstStyle/>
          <a:p>
            <a:endParaRPr lang="ru-RU"/>
          </a:p>
        </p:txBody>
      </p:sp>
      <p:sp>
        <p:nvSpPr>
          <p:cNvPr id="20536" name="AutoShape 6"/>
          <p:cNvSpPr>
            <a:spLocks noChangeArrowheads="1"/>
          </p:cNvSpPr>
          <p:nvPr/>
        </p:nvSpPr>
        <p:spPr bwMode="auto">
          <a:xfrm>
            <a:off x="542925" y="620713"/>
            <a:ext cx="2244725" cy="360362"/>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1800" dirty="0"/>
              <a:t>Ассоциация класса</a:t>
            </a:r>
            <a:endParaRPr lang="en-GB" sz="1800" dirty="0"/>
          </a:p>
        </p:txBody>
      </p:sp>
      <p:sp>
        <p:nvSpPr>
          <p:cNvPr id="23599" name="Line 8"/>
          <p:cNvSpPr>
            <a:spLocks noChangeShapeType="1"/>
          </p:cNvSpPr>
          <p:nvPr/>
        </p:nvSpPr>
        <p:spPr bwMode="auto">
          <a:xfrm>
            <a:off x="2811463" y="857250"/>
            <a:ext cx="647700" cy="339725"/>
          </a:xfrm>
          <a:prstGeom prst="line">
            <a:avLst/>
          </a:prstGeom>
          <a:noFill/>
          <a:ln w="9525">
            <a:solidFill>
              <a:schemeClr val="bg1"/>
            </a:solidFill>
            <a:round/>
            <a:headEnd/>
            <a:tailEnd type="triangle" w="med" len="med"/>
          </a:ln>
        </p:spPr>
        <p:txBody>
          <a:bodyPr/>
          <a:lstStyle/>
          <a:p>
            <a:endParaRPr lang="ru-RU"/>
          </a:p>
        </p:txBody>
      </p:sp>
      <p:sp>
        <p:nvSpPr>
          <p:cNvPr id="23600" name="Line 39"/>
          <p:cNvSpPr>
            <a:spLocks noChangeShapeType="1"/>
          </p:cNvSpPr>
          <p:nvPr/>
        </p:nvSpPr>
        <p:spPr bwMode="auto">
          <a:xfrm flipH="1">
            <a:off x="2668588" y="1341438"/>
            <a:ext cx="790575" cy="142875"/>
          </a:xfrm>
          <a:prstGeom prst="line">
            <a:avLst/>
          </a:prstGeom>
          <a:noFill/>
          <a:ln w="9525">
            <a:solidFill>
              <a:schemeClr val="bg1"/>
            </a:solidFill>
            <a:round/>
            <a:headEnd/>
            <a:tailEnd type="triangle" w="med" len="med"/>
          </a:ln>
        </p:spPr>
        <p:txBody>
          <a:bodyPr/>
          <a:lstStyle/>
          <a:p>
            <a:endParaRPr lang="ru-RU"/>
          </a:p>
        </p:txBody>
      </p:sp>
      <p:sp>
        <p:nvSpPr>
          <p:cNvPr id="20539" name="AutoShape 41"/>
          <p:cNvSpPr>
            <a:spLocks noChangeArrowheads="1"/>
          </p:cNvSpPr>
          <p:nvPr/>
        </p:nvSpPr>
        <p:spPr bwMode="auto">
          <a:xfrm>
            <a:off x="693738" y="1273175"/>
            <a:ext cx="1965325" cy="500063"/>
          </a:xfrm>
          <a:prstGeom prst="flowChartAlternateProcess">
            <a:avLst/>
          </a:prstGeom>
          <a:solidFill>
            <a:schemeClr val="tx1"/>
          </a:solidFill>
          <a:ln>
            <a:solidFill>
              <a:srgbClr val="002060"/>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ru-RU" sz="1800" dirty="0">
                <a:solidFill>
                  <a:srgbClr val="002060"/>
                </a:solidFill>
              </a:rPr>
              <a:t>Положение </a:t>
            </a:r>
            <a:br>
              <a:rPr lang="ru-RU" sz="1800" dirty="0">
                <a:solidFill>
                  <a:srgbClr val="002060"/>
                </a:solidFill>
              </a:rPr>
            </a:br>
            <a:r>
              <a:rPr lang="ru-RU" sz="1800" dirty="0">
                <a:solidFill>
                  <a:srgbClr val="002060"/>
                </a:solidFill>
              </a:rPr>
              <a:t>о соревновании</a:t>
            </a:r>
            <a:endParaRPr lang="en-GB" sz="1800" dirty="0">
              <a:solidFill>
                <a:srgbClr val="002060"/>
              </a:solidFill>
            </a:endParaRPr>
          </a:p>
        </p:txBody>
      </p:sp>
      <p:sp>
        <p:nvSpPr>
          <p:cNvPr id="23602" name="Line 43"/>
          <p:cNvSpPr>
            <a:spLocks noChangeShapeType="1"/>
          </p:cNvSpPr>
          <p:nvPr/>
        </p:nvSpPr>
        <p:spPr bwMode="auto">
          <a:xfrm flipH="1">
            <a:off x="2451100" y="1406525"/>
            <a:ext cx="1017588" cy="703263"/>
          </a:xfrm>
          <a:prstGeom prst="line">
            <a:avLst/>
          </a:prstGeom>
          <a:noFill/>
          <a:ln w="9525">
            <a:solidFill>
              <a:schemeClr val="bg1"/>
            </a:solidFill>
            <a:round/>
            <a:headEnd/>
            <a:tailEnd type="triangle" w="med" len="med"/>
          </a:ln>
        </p:spPr>
        <p:txBody>
          <a:bodyPr/>
          <a:lstStyle/>
          <a:p>
            <a:endParaRPr lang="ru-RU"/>
          </a:p>
        </p:txBody>
      </p:sp>
      <p:sp>
        <p:nvSpPr>
          <p:cNvPr id="23603" name="Line 38"/>
          <p:cNvSpPr>
            <a:spLocks noChangeShapeType="1"/>
          </p:cNvSpPr>
          <p:nvPr/>
        </p:nvSpPr>
        <p:spPr bwMode="auto">
          <a:xfrm flipH="1">
            <a:off x="7924800" y="1747838"/>
            <a:ext cx="0" cy="373062"/>
          </a:xfrm>
          <a:prstGeom prst="line">
            <a:avLst/>
          </a:prstGeom>
          <a:noFill/>
          <a:ln w="9525">
            <a:solidFill>
              <a:schemeClr val="bg1"/>
            </a:solidFill>
            <a:round/>
            <a:headEnd/>
            <a:tailEnd type="triangle" w="med" len="me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00050" y="141288"/>
            <a:ext cx="9072563" cy="646112"/>
          </a:xfrm>
        </p:spPr>
        <p:txBody>
          <a:bodyPr lIns="91440" tIns="45720" rIns="91440" bIns="45720"/>
          <a:lstStyle/>
          <a:p>
            <a:pPr algn="ctr" eaLnBrk="1" hangingPunct="1"/>
            <a:r>
              <a:rPr lang="ru-RU" sz="3600" smtClean="0"/>
              <a:t>Основные обязанности перед регатой</a:t>
            </a:r>
            <a:endParaRPr lang="en-GB" sz="3600" smtClean="0"/>
          </a:p>
        </p:txBody>
      </p:sp>
      <p:sp>
        <p:nvSpPr>
          <p:cNvPr id="24579" name="Rectangle 3"/>
          <p:cNvSpPr>
            <a:spLocks noGrp="1" noChangeArrowheads="1"/>
          </p:cNvSpPr>
          <p:nvPr>
            <p:ph type="body" idx="4294967295"/>
          </p:nvPr>
        </p:nvSpPr>
        <p:spPr>
          <a:xfrm>
            <a:off x="542925" y="1192213"/>
            <a:ext cx="8963025" cy="3736975"/>
          </a:xfrm>
        </p:spPr>
        <p:txBody>
          <a:bodyPr lIns="91440" tIns="45720" rIns="91440" bIns="45720"/>
          <a:lstStyle/>
          <a:p>
            <a:pPr lvl="1" eaLnBrk="1" hangingPunct="1"/>
            <a:r>
              <a:rPr lang="ru-RU" smtClean="0"/>
              <a:t>Назначить подкомитеты или персонал</a:t>
            </a:r>
            <a:endParaRPr lang="en-GB" smtClean="0"/>
          </a:p>
          <a:p>
            <a:pPr lvl="2" eaLnBrk="1" hangingPunct="1"/>
            <a:r>
              <a:rPr lang="ru-RU" smtClean="0"/>
              <a:t>гоночный комитет (один или больше)</a:t>
            </a:r>
            <a:endParaRPr lang="en-GB" smtClean="0"/>
          </a:p>
          <a:p>
            <a:pPr lvl="2" eaLnBrk="1" hangingPunct="1"/>
            <a:r>
              <a:rPr lang="ru-RU" smtClean="0"/>
              <a:t>протестовый комитет</a:t>
            </a:r>
            <a:r>
              <a:rPr lang="en-GB" smtClean="0"/>
              <a:t>, </a:t>
            </a:r>
            <a:r>
              <a:rPr lang="ru-RU" smtClean="0"/>
              <a:t>если требуется</a:t>
            </a:r>
            <a:endParaRPr lang="en-GB" smtClean="0"/>
          </a:p>
          <a:p>
            <a:pPr lvl="1" eaLnBrk="1" hangingPunct="1">
              <a:spcBef>
                <a:spcPct val="60000"/>
              </a:spcBef>
              <a:spcAft>
                <a:spcPct val="60000"/>
              </a:spcAft>
            </a:pPr>
            <a:r>
              <a:rPr lang="ru-RU" smtClean="0"/>
              <a:t>Создать секретариат и офис регаты</a:t>
            </a:r>
            <a:endParaRPr lang="en-GB" smtClean="0"/>
          </a:p>
          <a:p>
            <a:pPr lvl="1" eaLnBrk="1" hangingPunct="1"/>
            <a:r>
              <a:rPr lang="ru-RU" smtClean="0"/>
              <a:t>Подготовить Положение о соревновании</a:t>
            </a:r>
            <a:endParaRPr lang="en-GB" smtClean="0"/>
          </a:p>
          <a:p>
            <a:pPr lvl="2" eaLnBrk="1" hangingPunct="1"/>
            <a:r>
              <a:rPr lang="ru-RU" smtClean="0"/>
              <a:t>использовать Приложения ППГ</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050"/>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Гоночный комитет</a:t>
            </a:r>
            <a:endParaRPr lang="en-GB" smtClean="0"/>
          </a:p>
        </p:txBody>
      </p:sp>
      <p:sp>
        <p:nvSpPr>
          <p:cNvPr id="25603" name="Rectangle 2051"/>
          <p:cNvSpPr>
            <a:spLocks noGrp="1" noChangeArrowheads="1"/>
          </p:cNvSpPr>
          <p:nvPr>
            <p:ph type="body" idx="4294967295"/>
          </p:nvPr>
        </p:nvSpPr>
        <p:spPr>
          <a:xfrm>
            <a:off x="434975" y="981075"/>
            <a:ext cx="8785225" cy="4764088"/>
          </a:xfrm>
        </p:spPr>
        <p:txBody>
          <a:bodyPr lIns="91440" tIns="45720" rIns="91440" bIns="45720"/>
          <a:lstStyle/>
          <a:p>
            <a:pPr lvl="1" eaLnBrk="1" hangingPunct="1">
              <a:spcAft>
                <a:spcPct val="10000"/>
              </a:spcAft>
            </a:pPr>
            <a:r>
              <a:rPr lang="ru-RU" sz="3000" smtClean="0"/>
              <a:t>Председатель</a:t>
            </a:r>
            <a:endParaRPr lang="en-GB" sz="3000" smtClean="0"/>
          </a:p>
          <a:p>
            <a:pPr lvl="2" eaLnBrk="1" hangingPunct="1">
              <a:lnSpc>
                <a:spcPct val="80000"/>
              </a:lnSpc>
              <a:spcAft>
                <a:spcPct val="0"/>
              </a:spcAft>
            </a:pPr>
            <a:r>
              <a:rPr lang="ru-RU" sz="2600" smtClean="0"/>
              <a:t>требуется кто-то с богатым организаторским и управленческим опытом</a:t>
            </a:r>
            <a:endParaRPr lang="en-GB" sz="2600" smtClean="0"/>
          </a:p>
          <a:p>
            <a:pPr lvl="1" eaLnBrk="1" hangingPunct="1">
              <a:spcAft>
                <a:spcPct val="10000"/>
              </a:spcAft>
            </a:pPr>
            <a:r>
              <a:rPr lang="ru-RU" sz="3000" smtClean="0"/>
              <a:t>Уполномоченный на дистанции (комиссар)</a:t>
            </a:r>
            <a:endParaRPr lang="en-GB" sz="3000" smtClean="0"/>
          </a:p>
          <a:p>
            <a:pPr lvl="2" eaLnBrk="1" hangingPunct="1">
              <a:lnSpc>
                <a:spcPct val="80000"/>
              </a:lnSpc>
              <a:spcAft>
                <a:spcPct val="5000"/>
              </a:spcAft>
            </a:pPr>
            <a:r>
              <a:rPr lang="ru-RU" sz="2600" smtClean="0"/>
              <a:t>назначается </a:t>
            </a:r>
            <a:r>
              <a:rPr lang="en-US" sz="2600" smtClean="0"/>
              <a:t>ISAF</a:t>
            </a:r>
            <a:r>
              <a:rPr lang="ru-RU" sz="2600" smtClean="0"/>
              <a:t> или ассоциацией класса</a:t>
            </a:r>
            <a:endParaRPr lang="en-GB" sz="2600" smtClean="0"/>
          </a:p>
          <a:p>
            <a:pPr lvl="1" eaLnBrk="1" hangingPunct="1">
              <a:spcAft>
                <a:spcPct val="10000"/>
              </a:spcAft>
            </a:pPr>
            <a:r>
              <a:rPr lang="ru-RU" sz="3000" smtClean="0"/>
              <a:t>Главный судья</a:t>
            </a:r>
            <a:endParaRPr lang="en-GB" sz="3000" smtClean="0"/>
          </a:p>
          <a:p>
            <a:pPr lvl="2" eaLnBrk="1" hangingPunct="1">
              <a:lnSpc>
                <a:spcPct val="80000"/>
              </a:lnSpc>
            </a:pPr>
            <a:r>
              <a:rPr lang="ru-RU" sz="2600" smtClean="0"/>
              <a:t>на эту должность требуется очень опытный международный судья ГК (</a:t>
            </a:r>
            <a:r>
              <a:rPr lang="en-US" sz="2600" smtClean="0"/>
              <a:t>IRO</a:t>
            </a:r>
            <a:r>
              <a:rPr lang="ru-RU" sz="2600" smtClean="0"/>
              <a:t>)</a:t>
            </a:r>
            <a:endParaRPr lang="en-GB" sz="2600" smtClean="0"/>
          </a:p>
          <a:p>
            <a:pPr lvl="1" eaLnBrk="1" hangingPunct="1">
              <a:spcAft>
                <a:spcPct val="10000"/>
              </a:spcAft>
            </a:pPr>
            <a:r>
              <a:rPr lang="ru-RU" sz="3000" smtClean="0"/>
              <a:t>Старший судья на дистанции</a:t>
            </a:r>
            <a:endParaRPr lang="en-GB" sz="3000" smtClean="0"/>
          </a:p>
          <a:p>
            <a:pPr lvl="2" eaLnBrk="1" hangingPunct="1">
              <a:lnSpc>
                <a:spcPct val="80000"/>
              </a:lnSpc>
              <a:spcAft>
                <a:spcPct val="5000"/>
              </a:spcAft>
            </a:pPr>
            <a:r>
              <a:rPr lang="ru-RU" sz="2600" smtClean="0"/>
              <a:t>может потребоваться более одного человека</a:t>
            </a:r>
            <a:r>
              <a:rPr lang="en-GB" sz="2600" smtClean="0"/>
              <a:t> </a:t>
            </a:r>
          </a:p>
          <a:p>
            <a:pPr lvl="2" eaLnBrk="1" hangingPunct="1">
              <a:lnSpc>
                <a:spcPct val="80000"/>
              </a:lnSpc>
              <a:spcAft>
                <a:spcPct val="5000"/>
              </a:spcAft>
            </a:pPr>
            <a:r>
              <a:rPr lang="ru-RU" sz="2600" smtClean="0"/>
              <a:t>на всех международных регатах следует назначать </a:t>
            </a:r>
            <a:r>
              <a:rPr lang="en-US" sz="2600" smtClean="0"/>
              <a:t>IRO</a:t>
            </a:r>
            <a:endParaRPr lang="en-GB" sz="2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Гоночный комитет</a:t>
            </a:r>
            <a:endParaRPr lang="en-GB" smtClean="0"/>
          </a:p>
        </p:txBody>
      </p:sp>
      <p:sp>
        <p:nvSpPr>
          <p:cNvPr id="26627" name="Rectangle 3"/>
          <p:cNvSpPr>
            <a:spLocks noGrp="1" noChangeArrowheads="1"/>
          </p:cNvSpPr>
          <p:nvPr>
            <p:ph type="body" idx="4294967295"/>
          </p:nvPr>
        </p:nvSpPr>
        <p:spPr>
          <a:xfrm>
            <a:off x="723900" y="1052513"/>
            <a:ext cx="8785225" cy="4406900"/>
          </a:xfrm>
        </p:spPr>
        <p:txBody>
          <a:bodyPr lIns="91440" tIns="45720" rIns="91440" bIns="45720"/>
          <a:lstStyle/>
          <a:p>
            <a:pPr marL="0" indent="0" eaLnBrk="1" hangingPunct="1"/>
            <a:endParaRPr lang="en-GB" smtClean="0"/>
          </a:p>
          <a:p>
            <a:pPr lvl="1" eaLnBrk="1" hangingPunct="1"/>
            <a:r>
              <a:rPr lang="ru-RU" smtClean="0"/>
              <a:t>Заместитель старшего судьи</a:t>
            </a:r>
            <a:endParaRPr lang="en-GB" smtClean="0"/>
          </a:p>
          <a:p>
            <a:pPr lvl="2" eaLnBrk="1" hangingPunct="1"/>
            <a:r>
              <a:rPr lang="ru-RU" smtClean="0"/>
              <a:t>способен исполнять обязанности старшего судьи в его отсутствие</a:t>
            </a:r>
            <a:endParaRPr lang="en-GB" smtClean="0"/>
          </a:p>
          <a:p>
            <a:pPr lvl="1" eaLnBrk="1" hangingPunct="1"/>
            <a:endParaRPr lang="en-GB" smtClean="0"/>
          </a:p>
          <a:p>
            <a:pPr lvl="1" eaLnBrk="1" hangingPunct="1"/>
            <a:r>
              <a:rPr lang="ru-RU" smtClean="0"/>
              <a:t>Помощник старшего судьи</a:t>
            </a:r>
            <a:endParaRPr lang="en-GB" smtClean="0"/>
          </a:p>
          <a:p>
            <a:pPr lvl="2" eaLnBrk="1" hangingPunct="1"/>
            <a:r>
              <a:rPr lang="ru-RU" smtClean="0"/>
              <a:t>обычно отвечает за судно на другом конце стартовой линии (пин-энд)</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44475" y="223838"/>
            <a:ext cx="9398000" cy="671512"/>
          </a:xfrm>
        </p:spPr>
        <p:txBody>
          <a:bodyPr lIns="91440" tIns="45720" rIns="91440" bIns="45720"/>
          <a:lstStyle/>
          <a:p>
            <a:pPr eaLnBrk="1" hangingPunct="1"/>
            <a:r>
              <a:rPr lang="ru-RU" smtClean="0"/>
              <a:t>Предисловие к четвертому изданию</a:t>
            </a:r>
            <a:endParaRPr lang="en-GB" smtClean="0"/>
          </a:p>
        </p:txBody>
      </p:sp>
      <p:sp>
        <p:nvSpPr>
          <p:cNvPr id="9219" name="Rectangle 3"/>
          <p:cNvSpPr>
            <a:spLocks noGrp="1" noChangeArrowheads="1"/>
          </p:cNvSpPr>
          <p:nvPr>
            <p:ph type="body" idx="4294967295"/>
          </p:nvPr>
        </p:nvSpPr>
        <p:spPr>
          <a:xfrm>
            <a:off x="147638" y="1052513"/>
            <a:ext cx="9796462" cy="3544887"/>
          </a:xfrm>
        </p:spPr>
        <p:txBody>
          <a:bodyPr lIns="91440" tIns="45720" rIns="91440" bIns="45720"/>
          <a:lstStyle/>
          <a:p>
            <a:pPr marL="0" indent="0" eaLnBrk="1" hangingPunct="1">
              <a:tabLst>
                <a:tab pos="628650" algn="l"/>
                <a:tab pos="903288" algn="l"/>
              </a:tabLst>
            </a:pPr>
            <a:endParaRPr lang="pl-PL" smtClean="0"/>
          </a:p>
          <a:p>
            <a:pPr marL="812800" lvl="1" indent="-539750" eaLnBrk="1" hangingPunct="1">
              <a:tabLst>
                <a:tab pos="628650" algn="l"/>
                <a:tab pos="903288" algn="l"/>
              </a:tabLst>
            </a:pPr>
            <a:r>
              <a:rPr lang="ru-RU" sz="3000" smtClean="0"/>
              <a:t>Часть </a:t>
            </a:r>
            <a:r>
              <a:rPr lang="en-GB" sz="3000" smtClean="0"/>
              <a:t>1 – </a:t>
            </a:r>
            <a:r>
              <a:rPr lang="ru-RU" sz="3000" smtClean="0"/>
              <a:t>Организация и проведение регаты</a:t>
            </a:r>
            <a:endParaRPr lang="en-GB" sz="3000" smtClean="0"/>
          </a:p>
          <a:p>
            <a:pPr marL="812800" lvl="1" indent="-539750" eaLnBrk="1" hangingPunct="1">
              <a:tabLst>
                <a:tab pos="628650" algn="l"/>
                <a:tab pos="903288" algn="l"/>
              </a:tabLst>
            </a:pPr>
            <a:r>
              <a:rPr lang="ru-RU" sz="3000" smtClean="0"/>
              <a:t>Часть </a:t>
            </a:r>
            <a:r>
              <a:rPr lang="en-GB" sz="3000" smtClean="0"/>
              <a:t>2 – </a:t>
            </a:r>
            <a:r>
              <a:rPr lang="ru-RU" sz="3000" smtClean="0"/>
              <a:t>Гонки флота</a:t>
            </a:r>
            <a:endParaRPr lang="en-GB" sz="3000" smtClean="0"/>
          </a:p>
          <a:p>
            <a:pPr marL="812800" lvl="1" indent="-539750" eaLnBrk="1" hangingPunct="1">
              <a:tabLst>
                <a:tab pos="628650" algn="l"/>
                <a:tab pos="903288" algn="l"/>
              </a:tabLst>
            </a:pPr>
            <a:r>
              <a:rPr lang="ru-RU" sz="3000" smtClean="0"/>
              <a:t>Часть </a:t>
            </a:r>
            <a:r>
              <a:rPr lang="en-GB" sz="3000" smtClean="0"/>
              <a:t>3 – </a:t>
            </a:r>
            <a:r>
              <a:rPr lang="ru-RU" sz="3000" smtClean="0"/>
              <a:t>Крейсерские (оффшорные) гонки</a:t>
            </a:r>
            <a:endParaRPr lang="en-GB" sz="3000" smtClean="0"/>
          </a:p>
          <a:p>
            <a:pPr marL="812800" lvl="1" indent="-539750" eaLnBrk="1" hangingPunct="1">
              <a:tabLst>
                <a:tab pos="628650" algn="l"/>
                <a:tab pos="903288" algn="l"/>
              </a:tabLst>
            </a:pPr>
            <a:r>
              <a:rPr lang="ru-RU" sz="3000" smtClean="0"/>
              <a:t>Часть </a:t>
            </a:r>
            <a:r>
              <a:rPr lang="en-GB" sz="3000" smtClean="0"/>
              <a:t>4 – </a:t>
            </a:r>
            <a:r>
              <a:rPr lang="ru-RU" sz="3000" smtClean="0"/>
              <a:t>Матчевые гонки</a:t>
            </a:r>
            <a:endParaRPr lang="en-GB" sz="3000" smtClean="0"/>
          </a:p>
          <a:p>
            <a:pPr marL="812800" lvl="1" indent="-539750" eaLnBrk="1" hangingPunct="1">
              <a:tabLst>
                <a:tab pos="628650" algn="l"/>
                <a:tab pos="903288" algn="l"/>
              </a:tabLst>
            </a:pPr>
            <a:r>
              <a:rPr lang="ru-RU" sz="3000" smtClean="0"/>
              <a:t>Часть </a:t>
            </a:r>
            <a:r>
              <a:rPr lang="en-GB" sz="3000" smtClean="0"/>
              <a:t>5 – </a:t>
            </a:r>
            <a:r>
              <a:rPr lang="ru-RU" sz="3000" smtClean="0"/>
              <a:t>Командные гонки</a:t>
            </a:r>
            <a:endParaRPr lang="en-GB" sz="3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Гоночный комитет</a:t>
            </a:r>
            <a:endParaRPr lang="en-GB" smtClean="0"/>
          </a:p>
        </p:txBody>
      </p:sp>
      <p:sp>
        <p:nvSpPr>
          <p:cNvPr id="27651" name="Rectangle 3"/>
          <p:cNvSpPr>
            <a:spLocks noGrp="1" noChangeArrowheads="1"/>
          </p:cNvSpPr>
          <p:nvPr>
            <p:ph type="body" idx="4294967295"/>
          </p:nvPr>
        </p:nvSpPr>
        <p:spPr>
          <a:xfrm>
            <a:off x="723900" y="1052513"/>
            <a:ext cx="8451850" cy="4635500"/>
          </a:xfrm>
        </p:spPr>
        <p:txBody>
          <a:bodyPr lIns="91440" tIns="45720" rIns="91440" bIns="45720"/>
          <a:lstStyle/>
          <a:p>
            <a:pPr lvl="1" eaLnBrk="1" hangingPunct="1"/>
            <a:r>
              <a:rPr lang="ru-RU" smtClean="0"/>
              <a:t>Судья на зрительных сигналах</a:t>
            </a:r>
            <a:endParaRPr lang="en-GB" smtClean="0"/>
          </a:p>
          <a:p>
            <a:pPr lvl="2" eaLnBrk="1" hangingPunct="1"/>
            <a:r>
              <a:rPr lang="ru-RU" smtClean="0"/>
              <a:t>отвечает за показ всех зрительных сигналов</a:t>
            </a:r>
            <a:endParaRPr lang="en-GB" smtClean="0"/>
          </a:p>
          <a:p>
            <a:pPr lvl="1" eaLnBrk="1" hangingPunct="1">
              <a:lnSpc>
                <a:spcPct val="110000"/>
              </a:lnSpc>
            </a:pPr>
            <a:r>
              <a:rPr lang="ru-RU" smtClean="0"/>
              <a:t>Судья на звуковых сигналах</a:t>
            </a:r>
            <a:endParaRPr lang="en-GB" smtClean="0"/>
          </a:p>
          <a:p>
            <a:pPr lvl="2" eaLnBrk="1" hangingPunct="1"/>
            <a:r>
              <a:rPr lang="ru-RU" smtClean="0"/>
              <a:t>отвечает за безопасную подачу звуковых сигналов</a:t>
            </a:r>
            <a:endParaRPr lang="en-GB" smtClean="0"/>
          </a:p>
          <a:p>
            <a:pPr lvl="1" eaLnBrk="1" hangingPunct="1">
              <a:lnSpc>
                <a:spcPct val="110000"/>
              </a:lnSpc>
            </a:pPr>
            <a:r>
              <a:rPr lang="ru-RU" smtClean="0"/>
              <a:t>Судья-хронометрист</a:t>
            </a:r>
            <a:endParaRPr lang="en-GB" smtClean="0"/>
          </a:p>
          <a:p>
            <a:pPr lvl="2" eaLnBrk="1" hangingPunct="1"/>
            <a:r>
              <a:rPr lang="ru-RU" smtClean="0"/>
              <a:t>отвечает за точный отсчет времени вслух</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7"/>
          <p:cNvSpPr>
            <a:spLocks noGrp="1" noChangeArrowheads="1"/>
          </p:cNvSpPr>
          <p:nvPr>
            <p:ph type="body" idx="4294967295"/>
          </p:nvPr>
        </p:nvSpPr>
        <p:spPr>
          <a:xfrm>
            <a:off x="723900" y="1052513"/>
            <a:ext cx="8451850" cy="4678362"/>
          </a:xfrm>
        </p:spPr>
        <p:txBody>
          <a:bodyPr lIns="91440" tIns="45720" rIns="91440" bIns="45720"/>
          <a:lstStyle/>
          <a:p>
            <a:pPr lvl="1" eaLnBrk="1" hangingPunct="1"/>
            <a:r>
              <a:rPr lang="ru-RU" dirty="0" smtClean="0"/>
              <a:t>Секретари</a:t>
            </a:r>
            <a:endParaRPr lang="en-GB" dirty="0" smtClean="0"/>
          </a:p>
          <a:p>
            <a:pPr lvl="2" eaLnBrk="1" hangingPunct="1"/>
            <a:r>
              <a:rPr lang="ru-RU" dirty="0" smtClean="0"/>
              <a:t>записывают </a:t>
            </a:r>
            <a:r>
              <a:rPr lang="ru-RU" dirty="0" smtClean="0"/>
              <a:t>все, </a:t>
            </a:r>
            <a:r>
              <a:rPr lang="ru-RU" dirty="0" smtClean="0"/>
              <a:t>что происходит на бумагу, дублируя диктофонную запись</a:t>
            </a:r>
            <a:endParaRPr lang="en-GB" dirty="0" smtClean="0"/>
          </a:p>
          <a:p>
            <a:pPr marL="0" indent="0" eaLnBrk="1" hangingPunct="1"/>
            <a:endParaRPr lang="en-GB" dirty="0" smtClean="0"/>
          </a:p>
          <a:p>
            <a:pPr lvl="1" eaLnBrk="1" hangingPunct="1"/>
            <a:r>
              <a:rPr lang="ru-RU" dirty="0" smtClean="0"/>
              <a:t>Установщик дистанции</a:t>
            </a:r>
            <a:r>
              <a:rPr lang="en-GB" dirty="0" smtClean="0"/>
              <a:t> (</a:t>
            </a:r>
            <a:r>
              <a:rPr lang="ru-RU" dirty="0" smtClean="0"/>
              <a:t>навигатор</a:t>
            </a:r>
            <a:r>
              <a:rPr lang="en-GB" dirty="0" smtClean="0"/>
              <a:t>)</a:t>
            </a:r>
          </a:p>
          <a:p>
            <a:pPr lvl="2" eaLnBrk="1" hangingPunct="1"/>
            <a:r>
              <a:rPr lang="ru-RU" dirty="0" smtClean="0"/>
              <a:t>определяет длину дистанции для соответствия целевому времени, основываясь на силе и направлении ветра</a:t>
            </a:r>
            <a:endParaRPr lang="en-GB" dirty="0" smtClean="0"/>
          </a:p>
        </p:txBody>
      </p:sp>
      <p:sp>
        <p:nvSpPr>
          <p:cNvPr id="28675" name="Rectangle 1028"/>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Гоночный комитет</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2867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Гоночный комитет</a:t>
            </a:r>
            <a:endParaRPr lang="en-GB" smtClean="0"/>
          </a:p>
        </p:txBody>
      </p:sp>
      <p:sp>
        <p:nvSpPr>
          <p:cNvPr id="29699" name="Rectangle 3"/>
          <p:cNvSpPr>
            <a:spLocks noGrp="1" noChangeArrowheads="1"/>
          </p:cNvSpPr>
          <p:nvPr>
            <p:ph type="body" idx="4294967295"/>
          </p:nvPr>
        </p:nvSpPr>
        <p:spPr>
          <a:xfrm>
            <a:off x="723900" y="1052513"/>
            <a:ext cx="8712200" cy="3976687"/>
          </a:xfrm>
        </p:spPr>
        <p:txBody>
          <a:bodyPr lIns="91440" tIns="45720" rIns="91440" bIns="45720"/>
          <a:lstStyle/>
          <a:p>
            <a:pPr marL="0" indent="0" eaLnBrk="1" hangingPunct="1"/>
            <a:endParaRPr lang="en-GB" smtClean="0"/>
          </a:p>
          <a:p>
            <a:pPr lvl="1" eaLnBrk="1" hangingPunct="1"/>
            <a:r>
              <a:rPr lang="ru-RU" smtClean="0"/>
              <a:t>Экипаж судна на другом конце линии</a:t>
            </a:r>
            <a:endParaRPr lang="en-GB" smtClean="0"/>
          </a:p>
          <a:p>
            <a:pPr lvl="2" eaLnBrk="1" hangingPunct="1"/>
            <a:r>
              <a:rPr lang="ru-RU" smtClean="0"/>
              <a:t>Помощник старшего судьи</a:t>
            </a:r>
            <a:endParaRPr lang="en-GB" smtClean="0"/>
          </a:p>
          <a:p>
            <a:pPr lvl="1" eaLnBrk="1" hangingPunct="1"/>
            <a:endParaRPr lang="en-GB" smtClean="0"/>
          </a:p>
          <a:p>
            <a:pPr lvl="1" eaLnBrk="1" hangingPunct="1"/>
            <a:r>
              <a:rPr lang="ru-RU" smtClean="0"/>
              <a:t>Старший на берегу</a:t>
            </a:r>
            <a:endParaRPr lang="en-GB" smtClean="0"/>
          </a:p>
          <a:p>
            <a:pPr lvl="2" eaLnBrk="1" hangingPunct="1"/>
            <a:r>
              <a:rPr lang="ru-RU" smtClean="0"/>
              <a:t>Контролирует все спуски на воду и возвращения яхт</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Судейство </a:t>
            </a:r>
            <a:r>
              <a:rPr lang="en-GB" smtClean="0"/>
              <a:t>– </a:t>
            </a:r>
            <a:r>
              <a:rPr lang="ru-RU" smtClean="0"/>
              <a:t>Протестовый комитет</a:t>
            </a:r>
            <a:endParaRPr lang="en-GB" smtClean="0"/>
          </a:p>
        </p:txBody>
      </p:sp>
      <p:sp>
        <p:nvSpPr>
          <p:cNvPr id="30723" name="Rectangle 3"/>
          <p:cNvSpPr>
            <a:spLocks noGrp="1" noChangeArrowheads="1"/>
          </p:cNvSpPr>
          <p:nvPr>
            <p:ph type="body" idx="4294967295"/>
          </p:nvPr>
        </p:nvSpPr>
        <p:spPr>
          <a:xfrm>
            <a:off x="723900" y="1052513"/>
            <a:ext cx="8451850" cy="4678362"/>
          </a:xfrm>
        </p:spPr>
        <p:txBody>
          <a:bodyPr lIns="91440" tIns="45720" rIns="91440" bIns="45720"/>
          <a:lstStyle/>
          <a:p>
            <a:pPr lvl="1" eaLnBrk="1" hangingPunct="1"/>
            <a:r>
              <a:rPr lang="ru-RU" smtClean="0"/>
              <a:t>Протестовый комитет</a:t>
            </a:r>
            <a:endParaRPr lang="en-GB" smtClean="0"/>
          </a:p>
          <a:p>
            <a:pPr lvl="2" eaLnBrk="1" hangingPunct="1"/>
            <a:r>
              <a:rPr lang="ru-RU" smtClean="0"/>
              <a:t>назначается проводящей организацией или гоночным комитетом</a:t>
            </a:r>
            <a:endParaRPr lang="en-GB" smtClean="0"/>
          </a:p>
          <a:p>
            <a:pPr marL="0" indent="0" eaLnBrk="1" hangingPunct="1"/>
            <a:endParaRPr lang="en-GB" smtClean="0"/>
          </a:p>
          <a:p>
            <a:pPr lvl="1" eaLnBrk="1" hangingPunct="1"/>
            <a:r>
              <a:rPr lang="ru-RU" smtClean="0"/>
              <a:t>Международное жюри</a:t>
            </a:r>
            <a:endParaRPr lang="en-GB" smtClean="0"/>
          </a:p>
          <a:p>
            <a:pPr lvl="2" eaLnBrk="1" hangingPunct="1"/>
            <a:r>
              <a:rPr lang="ru-RU" smtClean="0"/>
              <a:t>независимый комитет, </a:t>
            </a:r>
            <a:r>
              <a:rPr lang="en-US" smtClean="0"/>
              <a:t/>
            </a:r>
            <a:br>
              <a:rPr lang="en-US" smtClean="0"/>
            </a:br>
            <a:r>
              <a:rPr lang="ru-RU" smtClean="0"/>
              <a:t>назначенный проводящей организацией и соответствующий требованиям Приложения </a:t>
            </a:r>
            <a:r>
              <a:rPr lang="en-US" smtClean="0"/>
              <a:t>N</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Судейство </a:t>
            </a:r>
            <a:r>
              <a:rPr lang="en-GB" smtClean="0"/>
              <a:t>– </a:t>
            </a:r>
            <a:r>
              <a:rPr lang="ru-RU" smtClean="0"/>
              <a:t>Протестовый комитет</a:t>
            </a:r>
            <a:endParaRPr lang="en-GB" smtClean="0"/>
          </a:p>
        </p:txBody>
      </p:sp>
      <p:sp>
        <p:nvSpPr>
          <p:cNvPr id="31747" name="Rectangle 3"/>
          <p:cNvSpPr>
            <a:spLocks noGrp="1" noChangeArrowheads="1"/>
          </p:cNvSpPr>
          <p:nvPr>
            <p:ph type="body" idx="4294967295"/>
          </p:nvPr>
        </p:nvSpPr>
        <p:spPr>
          <a:xfrm>
            <a:off x="723900" y="1052513"/>
            <a:ext cx="8569325" cy="4364037"/>
          </a:xfrm>
        </p:spPr>
        <p:txBody>
          <a:bodyPr lIns="91440" tIns="45720" rIns="91440" bIns="45720"/>
          <a:lstStyle/>
          <a:p>
            <a:pPr marL="0" indent="0" eaLnBrk="1" hangingPunct="1"/>
            <a:endParaRPr lang="en-GB" smtClean="0"/>
          </a:p>
          <a:p>
            <a:pPr lvl="1" eaLnBrk="1" hangingPunct="1"/>
            <a:r>
              <a:rPr lang="ru-RU" smtClean="0"/>
              <a:t>Взаимодействие между протестовым комитетом, оргкомитетом и гоночным комитетом</a:t>
            </a:r>
            <a:endParaRPr lang="en-GB" smtClean="0"/>
          </a:p>
          <a:p>
            <a:pPr marL="0" indent="0" eaLnBrk="1" hangingPunct="1"/>
            <a:endParaRPr lang="en-GB" smtClean="0"/>
          </a:p>
          <a:p>
            <a:pPr lvl="1" eaLnBrk="1" hangingPunct="1"/>
            <a:r>
              <a:rPr lang="ru-RU" smtClean="0"/>
              <a:t>Обязанности протестового комитета</a:t>
            </a:r>
            <a:endParaRPr lang="en-GB" smtClean="0"/>
          </a:p>
          <a:p>
            <a:pPr marL="0" indent="0"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Ампайринг и судейство на воде</a:t>
            </a:r>
            <a:endParaRPr lang="en-GB" smtClean="0"/>
          </a:p>
        </p:txBody>
      </p:sp>
      <p:sp>
        <p:nvSpPr>
          <p:cNvPr id="32771" name="Rectangle 1027"/>
          <p:cNvSpPr>
            <a:spLocks noGrp="1" noChangeArrowheads="1"/>
          </p:cNvSpPr>
          <p:nvPr>
            <p:ph type="body" idx="4294967295"/>
          </p:nvPr>
        </p:nvSpPr>
        <p:spPr>
          <a:xfrm>
            <a:off x="471488" y="1052513"/>
            <a:ext cx="9144000" cy="5137150"/>
          </a:xfrm>
        </p:spPr>
        <p:txBody>
          <a:bodyPr lIns="91440" tIns="45720" rIns="91440" bIns="45720"/>
          <a:lstStyle/>
          <a:p>
            <a:pPr lvl="1" eaLnBrk="1" hangingPunct="1"/>
            <a:r>
              <a:rPr lang="ru-RU" smtClean="0"/>
              <a:t>Матчевые гонки</a:t>
            </a:r>
            <a:endParaRPr lang="en-GB" smtClean="0"/>
          </a:p>
          <a:p>
            <a:pPr lvl="2" eaLnBrk="1" hangingPunct="1">
              <a:lnSpc>
                <a:spcPct val="85000"/>
              </a:lnSpc>
            </a:pPr>
            <a:r>
              <a:rPr lang="ru-RU" i="1" smtClean="0"/>
              <a:t>Приложение С ППГ</a:t>
            </a:r>
            <a:endParaRPr lang="en-GB" i="1" smtClean="0"/>
          </a:p>
          <a:p>
            <a:pPr lvl="1" eaLnBrk="1" hangingPunct="1"/>
            <a:r>
              <a:rPr lang="ru-RU" smtClean="0"/>
              <a:t>Командные гонки</a:t>
            </a:r>
            <a:endParaRPr lang="en-GB" smtClean="0"/>
          </a:p>
          <a:p>
            <a:pPr lvl="2" eaLnBrk="1" hangingPunct="1">
              <a:lnSpc>
                <a:spcPct val="85000"/>
              </a:lnSpc>
            </a:pPr>
            <a:r>
              <a:rPr lang="ru-RU" i="1" smtClean="0"/>
              <a:t>Приложение </a:t>
            </a:r>
            <a:r>
              <a:rPr lang="en-GB" i="1" smtClean="0"/>
              <a:t>D</a:t>
            </a:r>
            <a:r>
              <a:rPr lang="ru-RU" i="1" smtClean="0"/>
              <a:t> ППГ</a:t>
            </a:r>
            <a:endParaRPr lang="en-GB" smtClean="0"/>
          </a:p>
          <a:p>
            <a:pPr lvl="1" eaLnBrk="1" hangingPunct="1"/>
            <a:r>
              <a:rPr lang="ru-RU" smtClean="0"/>
              <a:t>Гонки флота</a:t>
            </a:r>
            <a:endParaRPr lang="en-GB" smtClean="0"/>
          </a:p>
          <a:p>
            <a:pPr lvl="2" eaLnBrk="1" hangingPunct="1">
              <a:lnSpc>
                <a:spcPct val="85000"/>
              </a:lnSpc>
            </a:pPr>
            <a:r>
              <a:rPr lang="ru-RU" i="1" smtClean="0"/>
              <a:t>Приложение </a:t>
            </a:r>
            <a:r>
              <a:rPr lang="en-GB" i="1" smtClean="0"/>
              <a:t>P</a:t>
            </a:r>
            <a:r>
              <a:rPr lang="ru-RU" i="1" smtClean="0"/>
              <a:t> ППГ</a:t>
            </a:r>
            <a:endParaRPr lang="en-GB" i="1" smtClean="0"/>
          </a:p>
          <a:p>
            <a:pPr lvl="1" eaLnBrk="1" hangingPunct="1"/>
            <a:r>
              <a:rPr lang="ru-RU" smtClean="0"/>
              <a:t>Гонки флота, обслуживаемые ампайрами</a:t>
            </a:r>
            <a:endParaRPr lang="en-GB" smtClean="0"/>
          </a:p>
          <a:p>
            <a:pPr lvl="2" eaLnBrk="1" hangingPunct="1">
              <a:lnSpc>
                <a:spcPct val="95000"/>
              </a:lnSpc>
            </a:pPr>
            <a:r>
              <a:rPr lang="ru-RU" i="1" smtClean="0"/>
              <a:t>экспериментальное Приложение </a:t>
            </a:r>
            <a:r>
              <a:rPr lang="en-GB" i="1" smtClean="0"/>
              <a:t>Q</a:t>
            </a:r>
            <a:r>
              <a:rPr lang="ru-RU" i="1" smtClean="0"/>
              <a:t> ППГ</a:t>
            </a:r>
            <a:endParaRPr lang="en-GB" i="1" smtClean="0"/>
          </a:p>
          <a:p>
            <a:pPr lvl="1" eaLnBrk="1" hangingPunct="1"/>
            <a:r>
              <a:rPr lang="ru-RU" smtClean="0"/>
              <a:t>Медальная гонка</a:t>
            </a:r>
            <a:endParaRPr lang="en-GB" smtClean="0"/>
          </a:p>
          <a:p>
            <a:pPr lvl="2" eaLnBrk="1" hangingPunct="1">
              <a:lnSpc>
                <a:spcPct val="95000"/>
              </a:lnSpc>
            </a:pPr>
            <a:r>
              <a:rPr lang="ru-RU" i="1" smtClean="0"/>
              <a:t>Дополнение </a:t>
            </a:r>
            <a:r>
              <a:rPr lang="pl-PL" i="1" smtClean="0"/>
              <a:t>Q</a:t>
            </a:r>
            <a:r>
              <a:rPr lang="ru-RU" i="1" smtClean="0"/>
              <a:t> ППГ</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Мерительный комитет</a:t>
            </a:r>
            <a:endParaRPr lang="en-GB" smtClean="0"/>
          </a:p>
        </p:txBody>
      </p:sp>
      <p:sp>
        <p:nvSpPr>
          <p:cNvPr id="33795" name="Rectangle 3"/>
          <p:cNvSpPr>
            <a:spLocks noGrp="1" noChangeArrowheads="1"/>
          </p:cNvSpPr>
          <p:nvPr>
            <p:ph type="body" idx="4294967295"/>
          </p:nvPr>
        </p:nvSpPr>
        <p:spPr>
          <a:xfrm>
            <a:off x="723900" y="1052513"/>
            <a:ext cx="8451850" cy="4130675"/>
          </a:xfrm>
        </p:spPr>
        <p:txBody>
          <a:bodyPr lIns="91440" tIns="45720" rIns="91440" bIns="45720"/>
          <a:lstStyle/>
          <a:p>
            <a:pPr lvl="1" eaLnBrk="1" hangingPunct="1"/>
            <a:r>
              <a:rPr lang="ru-RU" smtClean="0"/>
              <a:t>Главный меритель</a:t>
            </a:r>
            <a:endParaRPr lang="en-GB" smtClean="0"/>
          </a:p>
          <a:p>
            <a:pPr lvl="1" eaLnBrk="1" hangingPunct="1"/>
            <a:endParaRPr lang="en-GB" smtClean="0"/>
          </a:p>
          <a:p>
            <a:pPr lvl="1" eaLnBrk="1" hangingPunct="1"/>
            <a:r>
              <a:rPr lang="ru-RU" smtClean="0"/>
              <a:t>Требования класса</a:t>
            </a:r>
            <a:endParaRPr lang="en-GB" smtClean="0"/>
          </a:p>
          <a:p>
            <a:pPr lvl="1" eaLnBrk="1" hangingPunct="1"/>
            <a:endParaRPr lang="en-GB" smtClean="0"/>
          </a:p>
          <a:p>
            <a:pPr lvl="1" eaLnBrk="1" hangingPunct="1"/>
            <a:r>
              <a:rPr lang="ru-RU" smtClean="0"/>
              <a:t>Место для обмера</a:t>
            </a:r>
            <a:endParaRPr lang="en-GB" smtClean="0"/>
          </a:p>
          <a:p>
            <a:pPr lvl="1" eaLnBrk="1" hangingPunct="1"/>
            <a:endParaRPr lang="en-GB" smtClean="0"/>
          </a:p>
          <a:p>
            <a:pPr lvl="1" eaLnBrk="1" hangingPunct="1"/>
            <a:r>
              <a:rPr lang="ru-RU" smtClean="0"/>
              <a:t>Оборудование для обмера</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Безопасность</a:t>
            </a:r>
            <a:endParaRPr lang="en-GB" smtClean="0"/>
          </a:p>
        </p:txBody>
      </p:sp>
      <p:sp>
        <p:nvSpPr>
          <p:cNvPr id="34819" name="Rectangle 3"/>
          <p:cNvSpPr>
            <a:spLocks noGrp="1" noChangeArrowheads="1"/>
          </p:cNvSpPr>
          <p:nvPr>
            <p:ph type="body" idx="4294967295"/>
          </p:nvPr>
        </p:nvSpPr>
        <p:spPr>
          <a:xfrm>
            <a:off x="723900" y="1052513"/>
            <a:ext cx="8451850" cy="4883150"/>
          </a:xfrm>
        </p:spPr>
        <p:txBody>
          <a:bodyPr lIns="91440" tIns="45720" rIns="91440" bIns="45720"/>
          <a:lstStyle/>
          <a:p>
            <a:pPr marL="0" indent="0" eaLnBrk="1" hangingPunct="1"/>
            <a:endParaRPr lang="en-GB" smtClean="0"/>
          </a:p>
          <a:p>
            <a:pPr marL="0" indent="0" eaLnBrk="1" hangingPunct="1"/>
            <a:endParaRPr lang="en-GB" smtClean="0"/>
          </a:p>
          <a:p>
            <a:pPr lvl="1" eaLnBrk="1" hangingPunct="1"/>
            <a:r>
              <a:rPr lang="ru-RU" smtClean="0"/>
              <a:t>Ответственный за безопасность</a:t>
            </a:r>
            <a:endParaRPr lang="en-GB" smtClean="0"/>
          </a:p>
          <a:p>
            <a:pPr marL="0" indent="0" eaLnBrk="1" hangingPunct="1"/>
            <a:endParaRPr lang="en-GB" smtClean="0"/>
          </a:p>
          <a:p>
            <a:pPr lvl="1" eaLnBrk="1" hangingPunct="1"/>
            <a:r>
              <a:rPr lang="ru-RU" smtClean="0"/>
              <a:t>Количество спасательных катеров</a:t>
            </a:r>
            <a:endParaRPr lang="en-GB" smtClean="0"/>
          </a:p>
          <a:p>
            <a:pPr marL="0" indent="0" eaLnBrk="1" hangingPunct="1"/>
            <a:endParaRPr lang="en-GB" smtClean="0"/>
          </a:p>
          <a:p>
            <a:pPr marL="0" indent="0" eaLnBrk="1" hangingPunct="1">
              <a:buFontTx/>
              <a:buNone/>
            </a:pP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Безопасность</a:t>
            </a:r>
            <a:endParaRPr lang="en-GB" smtClean="0"/>
          </a:p>
        </p:txBody>
      </p:sp>
      <p:sp>
        <p:nvSpPr>
          <p:cNvPr id="35843" name="Rectangle 1027"/>
          <p:cNvSpPr>
            <a:spLocks noGrp="1" noChangeArrowheads="1"/>
          </p:cNvSpPr>
          <p:nvPr>
            <p:ph type="body" idx="4294967295"/>
          </p:nvPr>
        </p:nvSpPr>
        <p:spPr>
          <a:xfrm>
            <a:off x="723900" y="1052513"/>
            <a:ext cx="8451850" cy="4560887"/>
          </a:xfrm>
        </p:spPr>
        <p:txBody>
          <a:bodyPr lIns="91440" tIns="45720" rIns="91440" bIns="45720"/>
          <a:lstStyle/>
          <a:p>
            <a:pPr marL="0" indent="0" eaLnBrk="1" hangingPunct="1"/>
            <a:endParaRPr lang="en-GB" smtClean="0"/>
          </a:p>
          <a:p>
            <a:pPr lvl="1" eaLnBrk="1" hangingPunct="1"/>
            <a:endParaRPr lang="en-GB" smtClean="0"/>
          </a:p>
          <a:p>
            <a:pPr lvl="1" eaLnBrk="1" hangingPunct="1"/>
            <a:r>
              <a:rPr lang="ru-RU" smtClean="0"/>
              <a:t>Оборудование спасательного катера</a:t>
            </a:r>
            <a:endParaRPr lang="en-GB" smtClean="0"/>
          </a:p>
          <a:p>
            <a:pPr marL="0" indent="0" eaLnBrk="1" hangingPunct="1"/>
            <a:endParaRPr lang="en-GB" smtClean="0"/>
          </a:p>
          <a:p>
            <a:pPr lvl="1" eaLnBrk="1" hangingPunct="1"/>
            <a:endParaRPr lang="en-GB" smtClean="0"/>
          </a:p>
          <a:p>
            <a:pPr lvl="1" eaLnBrk="1" hangingPunct="1"/>
            <a:r>
              <a:rPr lang="ru-RU" smtClean="0"/>
              <a:t>Базовое судно</a:t>
            </a:r>
            <a:endParaRPr lang="en-GB" smtClean="0"/>
          </a:p>
          <a:p>
            <a:pPr marL="0" indent="0"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Безопасность</a:t>
            </a:r>
            <a:endParaRPr lang="en-GB" smtClean="0"/>
          </a:p>
        </p:txBody>
      </p:sp>
      <p:sp>
        <p:nvSpPr>
          <p:cNvPr id="36867" name="Rectangle 3"/>
          <p:cNvSpPr>
            <a:spLocks noGrp="1" noChangeArrowheads="1"/>
          </p:cNvSpPr>
          <p:nvPr>
            <p:ph type="body" idx="4294967295"/>
          </p:nvPr>
        </p:nvSpPr>
        <p:spPr>
          <a:xfrm>
            <a:off x="723900" y="1052513"/>
            <a:ext cx="8451850" cy="2628900"/>
          </a:xfrm>
        </p:spPr>
        <p:txBody>
          <a:bodyPr lIns="91440" tIns="45720" rIns="91440" bIns="45720"/>
          <a:lstStyle/>
          <a:p>
            <a:pPr marL="0" indent="0" eaLnBrk="1" hangingPunct="1"/>
            <a:endParaRPr lang="en-GB" smtClean="0"/>
          </a:p>
          <a:p>
            <a:pPr marL="0" indent="0" eaLnBrk="1" hangingPunct="1"/>
            <a:endParaRPr lang="en-GB" smtClean="0"/>
          </a:p>
          <a:p>
            <a:pPr lvl="1" eaLnBrk="1" hangingPunct="1"/>
            <a:r>
              <a:rPr lang="ru-RU" smtClean="0"/>
              <a:t>План операций по обеспечению безопасности</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06413" y="149225"/>
            <a:ext cx="8701087" cy="630238"/>
          </a:xfrm>
        </p:spPr>
        <p:txBody>
          <a:bodyPr lIns="91440" tIns="45720" rIns="91440" bIns="45720"/>
          <a:lstStyle/>
          <a:p>
            <a:pPr eaLnBrk="1" hangingPunct="1"/>
            <a:r>
              <a:rPr lang="ru-RU" sz="3500" smtClean="0"/>
              <a:t>Как пользоваться этим руководством</a:t>
            </a:r>
            <a:endParaRPr lang="en-GB" sz="3500" smtClean="0"/>
          </a:p>
        </p:txBody>
      </p:sp>
      <p:sp>
        <p:nvSpPr>
          <p:cNvPr id="10243" name="Rectangle 3"/>
          <p:cNvSpPr>
            <a:spLocks noGrp="1" noChangeArrowheads="1"/>
          </p:cNvSpPr>
          <p:nvPr>
            <p:ph type="body" idx="4294967295"/>
          </p:nvPr>
        </p:nvSpPr>
        <p:spPr>
          <a:xfrm>
            <a:off x="579438" y="1052513"/>
            <a:ext cx="8596312" cy="3933825"/>
          </a:xfrm>
        </p:spPr>
        <p:txBody>
          <a:bodyPr lIns="91440" tIns="45720" rIns="91440" bIns="45720"/>
          <a:lstStyle/>
          <a:p>
            <a:pPr lvl="1" eaLnBrk="1" hangingPunct="1"/>
            <a:endParaRPr lang="ru-RU" smtClean="0"/>
          </a:p>
          <a:p>
            <a:pPr lvl="1" eaLnBrk="1" hangingPunct="1"/>
            <a:r>
              <a:rPr lang="ru-RU" smtClean="0"/>
              <a:t>Как компьютерной презентацией</a:t>
            </a:r>
            <a:endParaRPr lang="en-GB" smtClean="0"/>
          </a:p>
          <a:p>
            <a:pPr lvl="2" eaLnBrk="1" hangingPunct="1">
              <a:buFont typeface="Arial" charset="0"/>
              <a:buChar char="―"/>
            </a:pPr>
            <a:r>
              <a:rPr lang="ru-RU" sz="2400" smtClean="0"/>
              <a:t>На персональном компьютере (ноутбуке)</a:t>
            </a:r>
            <a:endParaRPr lang="en-GB" sz="2400" smtClean="0"/>
          </a:p>
          <a:p>
            <a:pPr lvl="2" eaLnBrk="1" hangingPunct="1">
              <a:buFont typeface="Arial" charset="0"/>
              <a:buChar char="―"/>
            </a:pPr>
            <a:r>
              <a:rPr lang="ru-RU" sz="2400" smtClean="0"/>
              <a:t>С помощью проектора в аудитории</a:t>
            </a:r>
            <a:endParaRPr lang="en-GB" sz="2400" smtClean="0"/>
          </a:p>
          <a:p>
            <a:pPr lvl="1" eaLnBrk="1" hangingPunct="1"/>
            <a:endParaRPr lang="en-GB" sz="2800" smtClean="0"/>
          </a:p>
          <a:p>
            <a:pPr lvl="1" eaLnBrk="1" hangingPunct="1"/>
            <a:r>
              <a:rPr lang="ru-RU" smtClean="0"/>
              <a:t>Как книгой</a:t>
            </a:r>
            <a:endParaRPr lang="en-GB" smtClean="0"/>
          </a:p>
          <a:p>
            <a:pPr lvl="2" eaLnBrk="1" hangingPunct="1"/>
            <a:r>
              <a:rPr lang="ru-RU" sz="2400" smtClean="0"/>
              <a:t>Распечатав страницы заметок в</a:t>
            </a:r>
            <a:r>
              <a:rPr lang="en-GB" sz="2400" smtClean="0"/>
              <a:t> </a:t>
            </a:r>
            <a:r>
              <a:rPr lang="ru-RU" sz="2400" smtClean="0"/>
              <a:t>программе </a:t>
            </a:r>
            <a:r>
              <a:rPr lang="en-GB" sz="2400" smtClean="0"/>
              <a:t>Powerpoint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Культурная программа</a:t>
            </a:r>
            <a:endParaRPr lang="en-GB" smtClean="0"/>
          </a:p>
        </p:txBody>
      </p:sp>
      <p:sp>
        <p:nvSpPr>
          <p:cNvPr id="37891" name="Rectangle 3"/>
          <p:cNvSpPr>
            <a:spLocks noGrp="1" noChangeArrowheads="1"/>
          </p:cNvSpPr>
          <p:nvPr>
            <p:ph type="body" idx="4294967295"/>
          </p:nvPr>
        </p:nvSpPr>
        <p:spPr>
          <a:xfrm>
            <a:off x="723900" y="1052513"/>
            <a:ext cx="8451850" cy="4094162"/>
          </a:xfrm>
        </p:spPr>
        <p:txBody>
          <a:bodyPr lIns="91440" tIns="45720" rIns="91440" bIns="45720"/>
          <a:lstStyle/>
          <a:p>
            <a:pPr marL="0" indent="0" eaLnBrk="1" hangingPunct="1"/>
            <a:endParaRPr lang="en-GB" smtClean="0"/>
          </a:p>
          <a:p>
            <a:pPr lvl="1" eaLnBrk="1" hangingPunct="1"/>
            <a:r>
              <a:rPr lang="ru-RU" smtClean="0"/>
              <a:t>Общественные мероприятия</a:t>
            </a:r>
            <a:endParaRPr lang="en-GB" smtClean="0"/>
          </a:p>
          <a:p>
            <a:pPr marL="0" indent="0" eaLnBrk="1" hangingPunct="1"/>
            <a:endParaRPr lang="en-GB" smtClean="0"/>
          </a:p>
          <a:p>
            <a:pPr lvl="1" eaLnBrk="1" hangingPunct="1"/>
            <a:r>
              <a:rPr lang="ru-RU" smtClean="0"/>
              <a:t>Церемония открытия</a:t>
            </a:r>
            <a:endParaRPr lang="en-GB" smtClean="0"/>
          </a:p>
          <a:p>
            <a:pPr marL="0" indent="0" eaLnBrk="1" hangingPunct="1"/>
            <a:endParaRPr lang="en-GB" smtClean="0"/>
          </a:p>
          <a:p>
            <a:pPr lvl="1" eaLnBrk="1" hangingPunct="1"/>
            <a:r>
              <a:rPr lang="ru-RU" smtClean="0"/>
              <a:t>Церемония закрытия</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Пресса и реклама</a:t>
            </a:r>
            <a:endParaRPr lang="en-GB" smtClean="0"/>
          </a:p>
        </p:txBody>
      </p:sp>
      <p:sp>
        <p:nvSpPr>
          <p:cNvPr id="38915" name="Rectangle 3"/>
          <p:cNvSpPr>
            <a:spLocks noGrp="1" noChangeArrowheads="1"/>
          </p:cNvSpPr>
          <p:nvPr>
            <p:ph type="body" idx="4294967295"/>
          </p:nvPr>
        </p:nvSpPr>
        <p:spPr>
          <a:xfrm>
            <a:off x="723900" y="1052513"/>
            <a:ext cx="8451850" cy="3403600"/>
          </a:xfrm>
        </p:spPr>
        <p:txBody>
          <a:bodyPr lIns="91440" tIns="45720" rIns="91440" bIns="45720"/>
          <a:lstStyle/>
          <a:p>
            <a:pPr marL="0" indent="0" eaLnBrk="1" hangingPunct="1"/>
            <a:endParaRPr lang="en-GB" smtClean="0"/>
          </a:p>
          <a:p>
            <a:pPr lvl="1" eaLnBrk="1" hangingPunct="1"/>
            <a:r>
              <a:rPr lang="ru-RU" smtClean="0"/>
              <a:t>Реклама</a:t>
            </a:r>
            <a:endParaRPr lang="en-GB" smtClean="0"/>
          </a:p>
          <a:p>
            <a:pPr lvl="2" eaLnBrk="1" hangingPunct="1"/>
            <a:r>
              <a:rPr lang="ru-RU" smtClean="0"/>
              <a:t>перед регатой</a:t>
            </a:r>
            <a:endParaRPr lang="en-GB" smtClean="0"/>
          </a:p>
          <a:p>
            <a:pPr lvl="2" eaLnBrk="1" hangingPunct="1"/>
            <a:r>
              <a:rPr lang="ru-RU" smtClean="0"/>
              <a:t>во время регаты</a:t>
            </a:r>
            <a:endParaRPr lang="en-GB" smtClean="0"/>
          </a:p>
          <a:p>
            <a:pPr lvl="2" eaLnBrk="1" hangingPunct="1"/>
            <a:r>
              <a:rPr lang="ru-RU" smtClean="0"/>
              <a:t>после регаты</a:t>
            </a:r>
            <a:endParaRPr lang="en-GB" smtClean="0"/>
          </a:p>
          <a:p>
            <a:pPr marL="0" indent="0"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026"/>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Пресса и реклама</a:t>
            </a:r>
            <a:endParaRPr lang="en-GB" smtClean="0"/>
          </a:p>
        </p:txBody>
      </p:sp>
      <p:sp>
        <p:nvSpPr>
          <p:cNvPr id="39939" name="Rectangle 1027"/>
          <p:cNvSpPr>
            <a:spLocks noGrp="1" noChangeArrowheads="1"/>
          </p:cNvSpPr>
          <p:nvPr>
            <p:ph type="body" idx="4294967295"/>
          </p:nvPr>
        </p:nvSpPr>
        <p:spPr>
          <a:xfrm>
            <a:off x="723900" y="1052513"/>
            <a:ext cx="8451850" cy="3576637"/>
          </a:xfrm>
        </p:spPr>
        <p:txBody>
          <a:bodyPr lIns="91440" tIns="45720" rIns="91440" bIns="45720"/>
          <a:lstStyle/>
          <a:p>
            <a:pPr marL="0" indent="0" eaLnBrk="1" hangingPunct="1"/>
            <a:endParaRPr lang="en-GB" smtClean="0"/>
          </a:p>
          <a:p>
            <a:pPr lvl="1" eaLnBrk="1" hangingPunct="1"/>
            <a:r>
              <a:rPr lang="ru-RU" smtClean="0"/>
              <a:t>Средства массовой информации</a:t>
            </a:r>
            <a:endParaRPr lang="en-GB" smtClean="0"/>
          </a:p>
          <a:p>
            <a:pPr lvl="2" eaLnBrk="1" hangingPunct="1">
              <a:spcBef>
                <a:spcPts val="2400"/>
              </a:spcBef>
            </a:pPr>
            <a:r>
              <a:rPr lang="ru-RU" smtClean="0"/>
              <a:t>Пресс-офис и условия для работы</a:t>
            </a:r>
            <a:endParaRPr lang="en-GB" smtClean="0"/>
          </a:p>
          <a:p>
            <a:pPr lvl="2" eaLnBrk="1" hangingPunct="1">
              <a:spcBef>
                <a:spcPts val="2400"/>
              </a:spcBef>
            </a:pPr>
            <a:r>
              <a:rPr lang="ru-RU" smtClean="0"/>
              <a:t>Аккредитация прессы</a:t>
            </a:r>
            <a:endParaRPr lang="en-GB" smtClean="0"/>
          </a:p>
          <a:p>
            <a:pPr marL="0" indent="0"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Спонсорская помощь</a:t>
            </a:r>
            <a:endParaRPr lang="en-GB" smtClean="0"/>
          </a:p>
        </p:txBody>
      </p:sp>
      <p:sp>
        <p:nvSpPr>
          <p:cNvPr id="40963" name="Rectangle 3"/>
          <p:cNvSpPr>
            <a:spLocks noGrp="1" noChangeArrowheads="1"/>
          </p:cNvSpPr>
          <p:nvPr>
            <p:ph type="body" idx="4294967295"/>
          </p:nvPr>
        </p:nvSpPr>
        <p:spPr>
          <a:xfrm>
            <a:off x="723900" y="1052513"/>
            <a:ext cx="8451850" cy="3379787"/>
          </a:xfrm>
        </p:spPr>
        <p:txBody>
          <a:bodyPr lIns="91440" tIns="45720" rIns="91440" bIns="45720"/>
          <a:lstStyle/>
          <a:p>
            <a:pPr marL="0" indent="0" eaLnBrk="1" hangingPunct="1"/>
            <a:endParaRPr lang="en-GB" smtClean="0"/>
          </a:p>
          <a:p>
            <a:pPr lvl="1" eaLnBrk="1" hangingPunct="1"/>
            <a:r>
              <a:rPr lang="ru-RU" smtClean="0"/>
              <a:t>Размер спонсорской помощи</a:t>
            </a:r>
            <a:endParaRPr lang="en-GB" smtClean="0"/>
          </a:p>
          <a:p>
            <a:pPr marL="0" indent="0" eaLnBrk="1" hangingPunct="1"/>
            <a:endParaRPr lang="en-GB" smtClean="0"/>
          </a:p>
          <a:p>
            <a:pPr lvl="1" eaLnBrk="1" hangingPunct="1"/>
            <a:r>
              <a:rPr lang="ru-RU" smtClean="0"/>
              <a:t>Привлечение спонсоров</a:t>
            </a:r>
            <a:endParaRPr lang="en-GB" smtClean="0"/>
          </a:p>
          <a:p>
            <a:pPr marL="0" indent="0"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026"/>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Спонсорская помощь</a:t>
            </a:r>
            <a:endParaRPr lang="en-GB" smtClean="0"/>
          </a:p>
        </p:txBody>
      </p:sp>
      <p:sp>
        <p:nvSpPr>
          <p:cNvPr id="41987" name="Rectangle 1027"/>
          <p:cNvSpPr>
            <a:spLocks noGrp="1" noChangeArrowheads="1"/>
          </p:cNvSpPr>
          <p:nvPr>
            <p:ph type="body" idx="4294967295"/>
          </p:nvPr>
        </p:nvSpPr>
        <p:spPr>
          <a:xfrm>
            <a:off x="723900" y="1052513"/>
            <a:ext cx="8928100" cy="3871912"/>
          </a:xfrm>
        </p:spPr>
        <p:txBody>
          <a:bodyPr lIns="91440" tIns="45720" rIns="91440" bIns="45720"/>
          <a:lstStyle/>
          <a:p>
            <a:pPr marL="0" indent="0" eaLnBrk="1" hangingPunct="1"/>
            <a:endParaRPr lang="en-GB" smtClean="0"/>
          </a:p>
          <a:p>
            <a:pPr lvl="1" eaLnBrk="1" hangingPunct="1"/>
            <a:r>
              <a:rPr lang="ru-RU" smtClean="0"/>
              <a:t>Что вы можете предложить спонсорам</a:t>
            </a:r>
            <a:r>
              <a:rPr lang="en-GB" smtClean="0"/>
              <a:t>?</a:t>
            </a:r>
          </a:p>
          <a:p>
            <a:pPr marL="0" indent="0" eaLnBrk="1" hangingPunct="1"/>
            <a:endParaRPr lang="en-GB" smtClean="0"/>
          </a:p>
          <a:p>
            <a:pPr lvl="1" eaLnBrk="1" hangingPunct="1"/>
            <a:r>
              <a:rPr lang="ru-RU" smtClean="0"/>
              <a:t>Договор</a:t>
            </a:r>
            <a:endParaRPr lang="en-GB" smtClean="0"/>
          </a:p>
          <a:p>
            <a:pPr marL="0" indent="0"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Организация офиса регаты</a:t>
            </a:r>
            <a:endParaRPr lang="en-GB" smtClean="0"/>
          </a:p>
        </p:txBody>
      </p:sp>
      <p:sp>
        <p:nvSpPr>
          <p:cNvPr id="43011" name="Rectangle 3"/>
          <p:cNvSpPr>
            <a:spLocks noGrp="1" noChangeArrowheads="1"/>
          </p:cNvSpPr>
          <p:nvPr>
            <p:ph type="body" idx="4294967295"/>
          </p:nvPr>
        </p:nvSpPr>
        <p:spPr>
          <a:xfrm>
            <a:off x="723900" y="928688"/>
            <a:ext cx="8451850" cy="5300662"/>
          </a:xfrm>
        </p:spPr>
        <p:txBody>
          <a:bodyPr lIns="91440" tIns="45720" rIns="91440" bIns="45720"/>
          <a:lstStyle/>
          <a:p>
            <a:pPr lvl="1" eaLnBrk="1" hangingPunct="1"/>
            <a:r>
              <a:rPr lang="ru-RU" dirty="0" smtClean="0"/>
              <a:t>«Фронт-офис» решает вопросы непосредственно с участниками</a:t>
            </a:r>
            <a:endParaRPr lang="en-GB" dirty="0" smtClean="0"/>
          </a:p>
          <a:p>
            <a:pPr lvl="2" eaLnBrk="1" hangingPunct="1">
              <a:spcBef>
                <a:spcPts val="600"/>
              </a:spcBef>
            </a:pPr>
            <a:r>
              <a:rPr lang="ru-RU" dirty="0" smtClean="0"/>
              <a:t>прием заявок</a:t>
            </a:r>
            <a:endParaRPr lang="en-GB" dirty="0" smtClean="0"/>
          </a:p>
          <a:p>
            <a:pPr lvl="2" eaLnBrk="1" hangingPunct="1">
              <a:spcBef>
                <a:spcPts val="600"/>
              </a:spcBef>
            </a:pPr>
            <a:r>
              <a:rPr lang="ru-RU" dirty="0" smtClean="0"/>
              <a:t>встреча прибывших на соревнование</a:t>
            </a:r>
            <a:endParaRPr lang="en-GB" dirty="0" smtClean="0"/>
          </a:p>
          <a:p>
            <a:pPr lvl="2" eaLnBrk="1" hangingPunct="1">
              <a:spcBef>
                <a:spcPts val="600"/>
              </a:spcBef>
            </a:pPr>
            <a:r>
              <a:rPr lang="ru-RU" dirty="0" smtClean="0"/>
              <a:t>регистрация и </a:t>
            </a:r>
            <a:r>
              <a:rPr lang="ru-RU" dirty="0" smtClean="0"/>
              <a:t>информация</a:t>
            </a:r>
            <a:endParaRPr lang="en-GB" dirty="0" smtClean="0"/>
          </a:p>
          <a:p>
            <a:pPr lvl="2" eaLnBrk="1" hangingPunct="1">
              <a:spcBef>
                <a:spcPts val="600"/>
              </a:spcBef>
            </a:pPr>
            <a:r>
              <a:rPr lang="ru-RU" dirty="0" smtClean="0"/>
              <a:t>результаты и </a:t>
            </a:r>
            <a:r>
              <a:rPr lang="ru-RU" dirty="0" smtClean="0"/>
              <a:t>информация</a:t>
            </a:r>
            <a:endParaRPr lang="en-GB" dirty="0" smtClean="0"/>
          </a:p>
          <a:p>
            <a:pPr lvl="2" eaLnBrk="1" hangingPunct="1">
              <a:spcBef>
                <a:spcPts val="600"/>
              </a:spcBef>
            </a:pPr>
            <a:r>
              <a:rPr lang="ru-RU" dirty="0" smtClean="0"/>
              <a:t>публикация извещений на доске официальных объявлений</a:t>
            </a:r>
            <a:endParaRPr lang="en-GB" dirty="0" smtClean="0"/>
          </a:p>
          <a:p>
            <a:pPr lvl="2" eaLnBrk="1" hangingPunct="1">
              <a:spcBef>
                <a:spcPts val="600"/>
              </a:spcBef>
            </a:pPr>
            <a:r>
              <a:rPr lang="ru-RU" dirty="0" smtClean="0"/>
              <a:t>показ сигналов на официальном флагштоке</a:t>
            </a: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Организация офиса регаты</a:t>
            </a:r>
            <a:endParaRPr lang="en-GB" smtClean="0"/>
          </a:p>
        </p:txBody>
      </p:sp>
      <p:sp>
        <p:nvSpPr>
          <p:cNvPr id="44035" name="Rectangle 3"/>
          <p:cNvSpPr>
            <a:spLocks noGrp="1" noChangeArrowheads="1"/>
          </p:cNvSpPr>
          <p:nvPr>
            <p:ph type="body" idx="4294967295"/>
          </p:nvPr>
        </p:nvSpPr>
        <p:spPr>
          <a:xfrm>
            <a:off x="723900" y="1052513"/>
            <a:ext cx="8785225" cy="3246437"/>
          </a:xfrm>
        </p:spPr>
        <p:txBody>
          <a:bodyPr lIns="91440" tIns="45720" rIns="91440" bIns="45720"/>
          <a:lstStyle/>
          <a:p>
            <a:pPr lvl="1" eaLnBrk="1" hangingPunct="1"/>
            <a:r>
              <a:rPr lang="ru-RU" smtClean="0"/>
              <a:t>«Бэк-офис» должен быть доступен только для официальных лиц</a:t>
            </a:r>
            <a:endParaRPr lang="en-GB" smtClean="0"/>
          </a:p>
          <a:p>
            <a:pPr lvl="2" eaLnBrk="1" hangingPunct="1">
              <a:spcBef>
                <a:spcPts val="1800"/>
              </a:spcBef>
            </a:pPr>
            <a:r>
              <a:rPr lang="ru-RU" smtClean="0"/>
              <a:t>оборудование для печати и копирования</a:t>
            </a:r>
            <a:r>
              <a:rPr lang="en-GB" smtClean="0"/>
              <a:t> </a:t>
            </a:r>
          </a:p>
          <a:p>
            <a:pPr lvl="2" eaLnBrk="1" hangingPunct="1">
              <a:spcBef>
                <a:spcPts val="1800"/>
              </a:spcBef>
            </a:pPr>
            <a:r>
              <a:rPr lang="ru-RU" smtClean="0"/>
              <a:t>прогнозы погоды</a:t>
            </a:r>
            <a:endParaRPr lang="en-GB" smtClean="0"/>
          </a:p>
          <a:p>
            <a:pPr lvl="2" eaLnBrk="1" hangingPunct="1">
              <a:spcBef>
                <a:spcPts val="1800"/>
              </a:spcBef>
            </a:pPr>
            <a:r>
              <a:rPr lang="ru-RU" smtClean="0"/>
              <a:t>комната для совещаний</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Заявки и регистрация</a:t>
            </a:r>
            <a:endParaRPr lang="en-GB" smtClean="0"/>
          </a:p>
        </p:txBody>
      </p:sp>
      <p:sp>
        <p:nvSpPr>
          <p:cNvPr id="45059" name="Rectangle 3"/>
          <p:cNvSpPr>
            <a:spLocks noGrp="1" noChangeArrowheads="1"/>
          </p:cNvSpPr>
          <p:nvPr>
            <p:ph type="body" idx="4294967295"/>
          </p:nvPr>
        </p:nvSpPr>
        <p:spPr>
          <a:xfrm>
            <a:off x="723900" y="1052513"/>
            <a:ext cx="8785225" cy="5133975"/>
          </a:xfrm>
        </p:spPr>
        <p:txBody>
          <a:bodyPr lIns="91440" tIns="45720" rIns="91440" bIns="45720"/>
          <a:lstStyle/>
          <a:p>
            <a:pPr lvl="1" eaLnBrk="1" hangingPunct="1"/>
            <a:r>
              <a:rPr lang="ru-RU" smtClean="0"/>
              <a:t>«Фронт-офис» занимается следующим:</a:t>
            </a:r>
            <a:endParaRPr lang="en-GB" smtClean="0"/>
          </a:p>
          <a:p>
            <a:pPr lvl="2" eaLnBrk="1" hangingPunct="1">
              <a:spcBef>
                <a:spcPts val="1200"/>
              </a:spcBef>
            </a:pPr>
            <a:r>
              <a:rPr lang="ru-RU" smtClean="0"/>
              <a:t>Прием оформленных заявок и взносов</a:t>
            </a:r>
            <a:endParaRPr lang="en-GB" smtClean="0"/>
          </a:p>
          <a:p>
            <a:pPr lvl="2" eaLnBrk="1" hangingPunct="1">
              <a:spcBef>
                <a:spcPts val="1200"/>
              </a:spcBef>
            </a:pPr>
            <a:r>
              <a:rPr lang="ru-RU" smtClean="0"/>
              <a:t>Обработка заполненных протоколов обмера</a:t>
            </a:r>
            <a:endParaRPr lang="en-GB" smtClean="0"/>
          </a:p>
          <a:p>
            <a:pPr lvl="2" eaLnBrk="1" hangingPunct="1">
              <a:spcBef>
                <a:spcPts val="1200"/>
              </a:spcBef>
            </a:pPr>
            <a:r>
              <a:rPr lang="ru-RU" smtClean="0"/>
              <a:t>Решение всех вопросов по обмеру и регистрации</a:t>
            </a:r>
            <a:r>
              <a:rPr lang="en-GB" smtClean="0"/>
              <a:t>; </a:t>
            </a:r>
            <a:r>
              <a:rPr lang="ru-RU" smtClean="0"/>
              <a:t>страхование</a:t>
            </a:r>
            <a:endParaRPr lang="en-GB" smtClean="0"/>
          </a:p>
          <a:p>
            <a:pPr lvl="2" eaLnBrk="1" hangingPunct="1">
              <a:spcBef>
                <a:spcPts val="1200"/>
              </a:spcBef>
            </a:pPr>
            <a:r>
              <a:rPr lang="ru-RU" smtClean="0"/>
              <a:t>Выдача </a:t>
            </a:r>
            <a:r>
              <a:rPr lang="en-GB" smtClean="0"/>
              <a:t>‘</a:t>
            </a:r>
            <a:r>
              <a:rPr lang="ru-RU" smtClean="0"/>
              <a:t>аккредитационных пропусков</a:t>
            </a:r>
            <a:r>
              <a:rPr lang="en-GB" smtClean="0"/>
              <a:t>’</a:t>
            </a:r>
          </a:p>
          <a:p>
            <a:pPr lvl="2" eaLnBrk="1" hangingPunct="1">
              <a:spcBef>
                <a:spcPts val="1200"/>
              </a:spcBef>
            </a:pPr>
            <a:r>
              <a:rPr lang="ru-RU" smtClean="0"/>
              <a:t>Распространение сувениров регаты</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Регистрация и информация</a:t>
            </a:r>
            <a:endParaRPr lang="en-GB" smtClean="0"/>
          </a:p>
        </p:txBody>
      </p:sp>
      <p:sp>
        <p:nvSpPr>
          <p:cNvPr id="46083" name="Rectangle 3"/>
          <p:cNvSpPr>
            <a:spLocks noGrp="1" noChangeArrowheads="1"/>
          </p:cNvSpPr>
          <p:nvPr>
            <p:ph type="body" idx="4294967295"/>
          </p:nvPr>
        </p:nvSpPr>
        <p:spPr>
          <a:xfrm>
            <a:off x="723900" y="1327150"/>
            <a:ext cx="8785225" cy="4691063"/>
          </a:xfrm>
        </p:spPr>
        <p:txBody>
          <a:bodyPr lIns="91440" tIns="45720" rIns="91440" bIns="45720"/>
          <a:lstStyle/>
          <a:p>
            <a:pPr lvl="1" eaLnBrk="1" hangingPunct="1"/>
            <a:r>
              <a:rPr lang="ru-RU" smtClean="0"/>
              <a:t>«Фронт-офис» занимается следующим:</a:t>
            </a:r>
            <a:endParaRPr lang="en-GB" smtClean="0"/>
          </a:p>
          <a:p>
            <a:pPr lvl="2" eaLnBrk="1" hangingPunct="1">
              <a:spcBef>
                <a:spcPts val="2400"/>
              </a:spcBef>
            </a:pPr>
            <a:r>
              <a:rPr lang="ru-RU" smtClean="0"/>
              <a:t>Публикация гоночной инструкции</a:t>
            </a:r>
            <a:endParaRPr lang="en-GB" smtClean="0"/>
          </a:p>
          <a:p>
            <a:pPr lvl="2" eaLnBrk="1" hangingPunct="1">
              <a:spcBef>
                <a:spcPts val="2400"/>
              </a:spcBef>
            </a:pPr>
            <a:r>
              <a:rPr lang="ru-RU" smtClean="0"/>
              <a:t>Сведения о размещении и туристическая информация</a:t>
            </a:r>
            <a:endParaRPr lang="en-GB" smtClean="0"/>
          </a:p>
          <a:p>
            <a:pPr lvl="2" eaLnBrk="1" hangingPunct="1">
              <a:spcBef>
                <a:spcPts val="2400"/>
              </a:spcBef>
            </a:pPr>
            <a:r>
              <a:rPr lang="ru-RU" smtClean="0"/>
              <a:t>Билеты на общественные мероприятия</a:t>
            </a:r>
            <a:endParaRPr lang="en-GB" smtClean="0"/>
          </a:p>
          <a:p>
            <a:pPr lvl="2" eaLnBrk="1" hangingPunct="1">
              <a:spcBef>
                <a:spcPts val="2400"/>
              </a:spcBef>
            </a:pPr>
            <a:r>
              <a:rPr lang="ru-RU" smtClean="0"/>
              <a:t>Общая информация о регате</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Погода</a:t>
            </a:r>
            <a:endParaRPr lang="en-GB" smtClean="0"/>
          </a:p>
        </p:txBody>
      </p:sp>
      <p:sp>
        <p:nvSpPr>
          <p:cNvPr id="47107" name="Rectangle 3"/>
          <p:cNvSpPr>
            <a:spLocks noGrp="1" noChangeArrowheads="1"/>
          </p:cNvSpPr>
          <p:nvPr>
            <p:ph type="body" idx="4294967295"/>
          </p:nvPr>
        </p:nvSpPr>
        <p:spPr>
          <a:xfrm>
            <a:off x="723900" y="1052513"/>
            <a:ext cx="8451850" cy="3551237"/>
          </a:xfrm>
        </p:spPr>
        <p:txBody>
          <a:bodyPr lIns="91440" tIns="45720" rIns="91440" bIns="45720"/>
          <a:lstStyle/>
          <a:p>
            <a:pPr lvl="1" eaLnBrk="1" hangingPunct="1"/>
            <a:r>
              <a:rPr lang="ru-RU" smtClean="0"/>
              <a:t>«Фронт-офис» будет также:</a:t>
            </a:r>
            <a:endParaRPr lang="en-GB" smtClean="0"/>
          </a:p>
          <a:p>
            <a:pPr marL="0" indent="0" eaLnBrk="1" hangingPunct="1"/>
            <a:endParaRPr lang="en-GB" smtClean="0"/>
          </a:p>
          <a:p>
            <a:pPr lvl="2" eaLnBrk="1" hangingPunct="1"/>
            <a:r>
              <a:rPr lang="ru-RU" smtClean="0"/>
              <a:t>давать местные сводки погоды</a:t>
            </a:r>
            <a:endParaRPr lang="en-GB" smtClean="0"/>
          </a:p>
          <a:p>
            <a:pPr lvl="1" eaLnBrk="1" hangingPunct="1"/>
            <a:endParaRPr lang="en-GB" smtClean="0"/>
          </a:p>
          <a:p>
            <a:pPr lvl="2" eaLnBrk="1" hangingPunct="1"/>
            <a:r>
              <a:rPr lang="ru-RU" smtClean="0"/>
              <a:t>публиковать свежие прогнозы погоды</a:t>
            </a:r>
            <a:endParaRPr lang="en-GB" smtClean="0"/>
          </a:p>
          <a:p>
            <a:pPr marL="0" indent="0"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Четыре вопроса</a:t>
            </a:r>
            <a:endParaRPr lang="en-GB" smtClean="0"/>
          </a:p>
        </p:txBody>
      </p:sp>
      <p:sp>
        <p:nvSpPr>
          <p:cNvPr id="11267" name="Rectangle 3"/>
          <p:cNvSpPr>
            <a:spLocks noGrp="1" noChangeArrowheads="1"/>
          </p:cNvSpPr>
          <p:nvPr>
            <p:ph type="body" idx="4294967295"/>
          </p:nvPr>
        </p:nvSpPr>
        <p:spPr>
          <a:xfrm>
            <a:off x="723900" y="1052513"/>
            <a:ext cx="8451850" cy="4603750"/>
          </a:xfrm>
        </p:spPr>
        <p:txBody>
          <a:bodyPr lIns="91440" tIns="45720" rIns="91440" bIns="45720"/>
          <a:lstStyle/>
          <a:p>
            <a:pPr lvl="2" eaLnBrk="1" hangingPunct="1"/>
            <a:endParaRPr lang="en-GB" smtClean="0"/>
          </a:p>
          <a:p>
            <a:pPr lvl="1" eaLnBrk="1" hangingPunct="1"/>
            <a:r>
              <a:rPr lang="ru-RU" smtClean="0"/>
              <a:t>Что это за соревнование</a:t>
            </a:r>
            <a:r>
              <a:rPr lang="en-GB" smtClean="0"/>
              <a:t>?</a:t>
            </a:r>
          </a:p>
          <a:p>
            <a:pPr lvl="1" eaLnBrk="1" hangingPunct="1"/>
            <a:endParaRPr lang="en-GB" smtClean="0"/>
          </a:p>
          <a:p>
            <a:pPr lvl="1" eaLnBrk="1" hangingPunct="1"/>
            <a:r>
              <a:rPr lang="ru-RU" smtClean="0"/>
              <a:t>Где оно проводится</a:t>
            </a:r>
            <a:r>
              <a:rPr lang="en-GB" smtClean="0"/>
              <a:t>?</a:t>
            </a:r>
          </a:p>
          <a:p>
            <a:pPr lvl="1" eaLnBrk="1" hangingPunct="1"/>
            <a:endParaRPr lang="en-GB" smtClean="0"/>
          </a:p>
          <a:p>
            <a:pPr lvl="1" eaLnBrk="1" hangingPunct="1"/>
            <a:r>
              <a:rPr lang="ru-RU" smtClean="0"/>
              <a:t>Когда оно проводится</a:t>
            </a:r>
            <a:r>
              <a:rPr lang="en-GB" smtClean="0"/>
              <a:t>?</a:t>
            </a:r>
          </a:p>
          <a:p>
            <a:pPr lvl="1" eaLnBrk="1" hangingPunct="1"/>
            <a:endParaRPr lang="en-GB" smtClean="0"/>
          </a:p>
          <a:p>
            <a:pPr lvl="1" eaLnBrk="1" hangingPunct="1"/>
            <a:r>
              <a:rPr lang="ru-RU" smtClean="0"/>
              <a:t>Как оно организовано</a:t>
            </a:r>
            <a:r>
              <a:rPr lang="en-GB"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Зона гонок</a:t>
            </a:r>
            <a:endParaRPr lang="en-GB" smtClean="0"/>
          </a:p>
        </p:txBody>
      </p:sp>
      <p:sp>
        <p:nvSpPr>
          <p:cNvPr id="48131" name="Rectangle 3"/>
          <p:cNvSpPr>
            <a:spLocks noGrp="1" noChangeArrowheads="1"/>
          </p:cNvSpPr>
          <p:nvPr>
            <p:ph type="body" idx="4294967295"/>
          </p:nvPr>
        </p:nvSpPr>
        <p:spPr>
          <a:xfrm>
            <a:off x="723900" y="1052513"/>
            <a:ext cx="8451850" cy="3767137"/>
          </a:xfrm>
        </p:spPr>
        <p:txBody>
          <a:bodyPr lIns="91440" tIns="45720" rIns="91440" bIns="45720"/>
          <a:lstStyle/>
          <a:p>
            <a:pPr lvl="1" eaLnBrk="1" hangingPunct="1"/>
            <a:r>
              <a:rPr lang="ru-RU" smtClean="0"/>
              <a:t>«Фронт-офис» будет также давать:</a:t>
            </a:r>
            <a:endParaRPr lang="en-GB" smtClean="0"/>
          </a:p>
          <a:p>
            <a:pPr lvl="2" eaLnBrk="1" hangingPunct="1">
              <a:spcBef>
                <a:spcPts val="2400"/>
              </a:spcBef>
            </a:pPr>
            <a:r>
              <a:rPr lang="ru-RU" smtClean="0"/>
              <a:t>информацию о приливах</a:t>
            </a:r>
            <a:endParaRPr lang="en-GB" smtClean="0"/>
          </a:p>
          <a:p>
            <a:pPr lvl="2" eaLnBrk="1" hangingPunct="1">
              <a:spcBef>
                <a:spcPts val="2400"/>
              </a:spcBef>
            </a:pPr>
            <a:r>
              <a:rPr lang="ru-RU" smtClean="0"/>
              <a:t>температуру воды</a:t>
            </a:r>
            <a:endParaRPr lang="en-GB" smtClean="0"/>
          </a:p>
          <a:p>
            <a:pPr lvl="2" eaLnBrk="1" hangingPunct="1">
              <a:spcBef>
                <a:spcPts val="2400"/>
              </a:spcBef>
            </a:pPr>
            <a:r>
              <a:rPr lang="ru-RU" smtClean="0"/>
              <a:t>высоту волн</a:t>
            </a:r>
            <a:endParaRPr lang="en-GB" smtClean="0"/>
          </a:p>
          <a:p>
            <a:pPr lvl="2" eaLnBrk="1" hangingPunct="1">
              <a:spcBef>
                <a:spcPts val="2400"/>
              </a:spcBef>
            </a:pPr>
            <a:r>
              <a:rPr lang="ru-RU" smtClean="0"/>
              <a:t>информацию о течениях</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28613" y="-166688"/>
            <a:ext cx="9358312" cy="1262063"/>
          </a:xfrm>
        </p:spPr>
        <p:txBody>
          <a:bodyPr lIns="91440" tIns="45720" rIns="91440" bIns="45720"/>
          <a:lstStyle/>
          <a:p>
            <a:pPr eaLnBrk="1" hangingPunct="1"/>
            <a:r>
              <a:rPr lang="ru-RU" smtClean="0"/>
              <a:t>Результаты и гоночная информация </a:t>
            </a:r>
            <a:endParaRPr lang="en-GB" smtClean="0"/>
          </a:p>
        </p:txBody>
      </p:sp>
      <p:sp>
        <p:nvSpPr>
          <p:cNvPr id="49155" name="Rectangle 3"/>
          <p:cNvSpPr>
            <a:spLocks noGrp="1" noChangeArrowheads="1"/>
          </p:cNvSpPr>
          <p:nvPr>
            <p:ph type="body" idx="4294967295"/>
          </p:nvPr>
        </p:nvSpPr>
        <p:spPr>
          <a:xfrm>
            <a:off x="723900" y="1052513"/>
            <a:ext cx="8785225" cy="4046537"/>
          </a:xfrm>
        </p:spPr>
        <p:txBody>
          <a:bodyPr lIns="91440" tIns="45720" rIns="91440" bIns="45720"/>
          <a:lstStyle/>
          <a:p>
            <a:pPr lvl="1" eaLnBrk="1" hangingPunct="1"/>
            <a:r>
              <a:rPr lang="ru-RU" smtClean="0"/>
              <a:t>«Бэк-офис» занимается следующим:</a:t>
            </a:r>
            <a:endParaRPr lang="en-GB" smtClean="0"/>
          </a:p>
          <a:p>
            <a:pPr lvl="2" eaLnBrk="1" hangingPunct="1">
              <a:spcBef>
                <a:spcPts val="1800"/>
              </a:spcBef>
            </a:pPr>
            <a:r>
              <a:rPr lang="ru-RU" smtClean="0"/>
              <a:t>Обработка результатов, поступивших </a:t>
            </a:r>
            <a:br>
              <a:rPr lang="ru-RU" smtClean="0"/>
            </a:br>
            <a:r>
              <a:rPr lang="ru-RU" smtClean="0"/>
              <a:t>из гоночного комитета</a:t>
            </a:r>
            <a:endParaRPr lang="en-GB" smtClean="0"/>
          </a:p>
          <a:p>
            <a:pPr lvl="2" eaLnBrk="1" hangingPunct="1">
              <a:spcBef>
                <a:spcPts val="1800"/>
              </a:spcBef>
            </a:pPr>
            <a:r>
              <a:rPr lang="ru-RU" smtClean="0"/>
              <a:t>Обработка результатов рассмотрений протестов вместе с секретарем ПК</a:t>
            </a:r>
            <a:endParaRPr lang="en-GB" smtClean="0"/>
          </a:p>
          <a:p>
            <a:pPr lvl="2" eaLnBrk="1" hangingPunct="1">
              <a:spcBef>
                <a:spcPts val="1800"/>
              </a:spcBef>
            </a:pPr>
            <a:r>
              <a:rPr lang="ru-RU" smtClean="0"/>
              <a:t>Обработка данных, полученных от мерителя</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Связь</a:t>
            </a:r>
            <a:endParaRPr lang="en-GB" smtClean="0"/>
          </a:p>
        </p:txBody>
      </p:sp>
      <p:sp>
        <p:nvSpPr>
          <p:cNvPr id="50179" name="Rectangle 3"/>
          <p:cNvSpPr>
            <a:spLocks noGrp="1" noChangeArrowheads="1"/>
          </p:cNvSpPr>
          <p:nvPr>
            <p:ph type="body" idx="4294967295"/>
          </p:nvPr>
        </p:nvSpPr>
        <p:spPr>
          <a:xfrm>
            <a:off x="723900" y="1052513"/>
            <a:ext cx="8451850" cy="3803650"/>
          </a:xfrm>
        </p:spPr>
        <p:txBody>
          <a:bodyPr lIns="91440" tIns="45720" rIns="91440" bIns="45720"/>
          <a:lstStyle/>
          <a:p>
            <a:pPr lvl="1" eaLnBrk="1" hangingPunct="1"/>
            <a:r>
              <a:rPr lang="ru-RU" smtClean="0"/>
              <a:t>«Бэк-офис» будет также:</a:t>
            </a:r>
            <a:endParaRPr lang="en-GB" smtClean="0"/>
          </a:p>
          <a:p>
            <a:pPr marL="0" indent="0" eaLnBrk="1" hangingPunct="1"/>
            <a:endParaRPr lang="en-GB" smtClean="0"/>
          </a:p>
          <a:p>
            <a:pPr lvl="2" eaLnBrk="1" hangingPunct="1"/>
            <a:r>
              <a:rPr lang="ru-RU" smtClean="0"/>
              <a:t>выполнять роль центра связи регаты</a:t>
            </a:r>
            <a:endParaRPr lang="en-GB" smtClean="0"/>
          </a:p>
          <a:p>
            <a:pPr lvl="2" eaLnBrk="1" hangingPunct="1"/>
            <a:endParaRPr lang="en-GB" smtClean="0"/>
          </a:p>
          <a:p>
            <a:pPr lvl="2" eaLnBrk="1" hangingPunct="1"/>
            <a:r>
              <a:rPr lang="ru-RU" smtClean="0"/>
              <a:t>поддерживать УКВ радиосвязь </a:t>
            </a:r>
            <a:br>
              <a:rPr lang="ru-RU" smtClean="0"/>
            </a:br>
            <a:r>
              <a:rPr lang="ru-RU" smtClean="0"/>
              <a:t>с гоночными комитетами</a:t>
            </a:r>
            <a:endParaRPr lang="en-GB" smtClean="0"/>
          </a:p>
          <a:p>
            <a:pPr lvl="1"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Связь</a:t>
            </a:r>
            <a:endParaRPr lang="en-GB" smtClean="0"/>
          </a:p>
        </p:txBody>
      </p:sp>
      <p:sp>
        <p:nvSpPr>
          <p:cNvPr id="51203" name="Rectangle 3"/>
          <p:cNvSpPr>
            <a:spLocks noGrp="1" noChangeArrowheads="1"/>
          </p:cNvSpPr>
          <p:nvPr>
            <p:ph type="body" idx="4294967295"/>
          </p:nvPr>
        </p:nvSpPr>
        <p:spPr>
          <a:xfrm>
            <a:off x="723900" y="1052513"/>
            <a:ext cx="8451850" cy="4826000"/>
          </a:xfrm>
        </p:spPr>
        <p:txBody>
          <a:bodyPr lIns="91440" tIns="45720" rIns="91440" bIns="45720"/>
          <a:lstStyle/>
          <a:p>
            <a:pPr lvl="1" eaLnBrk="1" hangingPunct="1"/>
            <a:r>
              <a:rPr lang="ru-RU" smtClean="0"/>
              <a:t>«Бэк-офис» будет также:</a:t>
            </a:r>
            <a:endParaRPr lang="en-GB" smtClean="0"/>
          </a:p>
          <a:p>
            <a:pPr marL="0" indent="0" eaLnBrk="1" hangingPunct="1"/>
            <a:endParaRPr lang="en-GB" smtClean="0"/>
          </a:p>
          <a:p>
            <a:pPr lvl="2" eaLnBrk="1" hangingPunct="1"/>
            <a:r>
              <a:rPr lang="ru-RU" smtClean="0"/>
              <a:t>Осуществлять телефонную связь с местными экстренными службами</a:t>
            </a:r>
            <a:endParaRPr lang="en-GB" smtClean="0"/>
          </a:p>
          <a:p>
            <a:pPr lvl="2" eaLnBrk="1" hangingPunct="1"/>
            <a:endParaRPr lang="en-GB" smtClean="0"/>
          </a:p>
          <a:p>
            <a:pPr lvl="2" eaLnBrk="1" hangingPunct="1"/>
            <a:r>
              <a:rPr lang="ru-RU" smtClean="0"/>
              <a:t>осуществлять всемирную связь </a:t>
            </a:r>
            <a:br>
              <a:rPr lang="ru-RU" smtClean="0"/>
            </a:br>
            <a:r>
              <a:rPr lang="ru-RU" smtClean="0"/>
              <a:t>через интернет</a:t>
            </a:r>
            <a:endParaRPr lang="en-GB" smtClean="0"/>
          </a:p>
          <a:p>
            <a:pPr lvl="1" eaLnBrk="1" hangingPunct="1"/>
            <a:endParaRPr lang="en-GB" smtClean="0"/>
          </a:p>
          <a:p>
            <a:pPr lvl="1" eaLnBrk="1" hangingPunct="1"/>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506413" y="-166688"/>
            <a:ext cx="9074150" cy="1262063"/>
          </a:xfrm>
        </p:spPr>
        <p:txBody>
          <a:bodyPr lIns="91440" tIns="45720" rIns="91440" bIns="45720"/>
          <a:lstStyle/>
          <a:p>
            <a:pPr eaLnBrk="1" hangingPunct="1"/>
            <a:r>
              <a:rPr lang="ru-RU" smtClean="0"/>
              <a:t>Инфраструктура</a:t>
            </a:r>
            <a:r>
              <a:rPr lang="en-GB" smtClean="0"/>
              <a:t> – </a:t>
            </a:r>
            <a:r>
              <a:rPr lang="ru-RU" smtClean="0"/>
              <a:t>Что необходимо</a:t>
            </a:r>
            <a:r>
              <a:rPr lang="en-GB" smtClean="0"/>
              <a:t>?</a:t>
            </a:r>
          </a:p>
        </p:txBody>
      </p:sp>
      <p:sp>
        <p:nvSpPr>
          <p:cNvPr id="98307" name="Rectangle 3"/>
          <p:cNvSpPr>
            <a:spLocks noGrp="1" noChangeArrowheads="1"/>
          </p:cNvSpPr>
          <p:nvPr>
            <p:ph type="body" idx="4294967295"/>
          </p:nvPr>
        </p:nvSpPr>
        <p:spPr>
          <a:xfrm>
            <a:off x="746125" y="1371600"/>
            <a:ext cx="8451850" cy="4505325"/>
          </a:xfrm>
        </p:spPr>
        <p:txBody>
          <a:bodyPr lIns="91440" tIns="45720" rIns="91440" bIns="45720"/>
          <a:lstStyle/>
          <a:p>
            <a:pPr lvl="1" eaLnBrk="1" hangingPunct="1"/>
            <a:r>
              <a:rPr lang="ru-RU" smtClean="0"/>
              <a:t>Средства спуска яхт на воду</a:t>
            </a:r>
            <a:endParaRPr lang="en-GB" smtClean="0"/>
          </a:p>
          <a:p>
            <a:pPr lvl="2" eaLnBrk="1" hangingPunct="1"/>
            <a:r>
              <a:rPr lang="ru-RU" smtClean="0"/>
              <a:t>Краны</a:t>
            </a:r>
            <a:endParaRPr lang="en-GB" smtClean="0"/>
          </a:p>
          <a:p>
            <a:pPr lvl="2" eaLnBrk="1" hangingPunct="1"/>
            <a:r>
              <a:rPr lang="ru-RU" smtClean="0"/>
              <a:t>Слипы</a:t>
            </a:r>
          </a:p>
          <a:p>
            <a:pPr lvl="2" eaLnBrk="1" hangingPunct="1"/>
            <a:endParaRPr lang="en-GB" smtClean="0"/>
          </a:p>
          <a:p>
            <a:pPr lvl="1" eaLnBrk="1" hangingPunct="1"/>
            <a:r>
              <a:rPr lang="ru-RU" smtClean="0"/>
              <a:t>Стоянка яхт или швартовка</a:t>
            </a:r>
            <a:r>
              <a:rPr lang="en-GB" smtClean="0"/>
              <a:t> </a:t>
            </a:r>
          </a:p>
          <a:p>
            <a:pPr lvl="2" eaLnBrk="1" hangingPunct="1"/>
            <a:r>
              <a:rPr lang="ru-RU" smtClean="0"/>
              <a:t>Швартовка яхт участников или</a:t>
            </a:r>
            <a:r>
              <a:rPr lang="en-GB" smtClean="0"/>
              <a:t> </a:t>
            </a:r>
            <a:r>
              <a:rPr lang="ru-RU" smtClean="0"/>
              <a:t>стоянка швертботов на берегу</a:t>
            </a:r>
            <a:endParaRPr lang="en-GB" smtClean="0"/>
          </a:p>
          <a:p>
            <a:pPr lvl="2" eaLnBrk="1" hangingPunct="1"/>
            <a:r>
              <a:rPr lang="ru-RU" smtClean="0"/>
              <a:t>Швартовка тренерских катеров</a:t>
            </a:r>
            <a:endParaRPr lang="en-GB" smtClean="0"/>
          </a:p>
          <a:p>
            <a:pPr lvl="2" eaLnBrk="1" hangingPunct="1"/>
            <a:r>
              <a:rPr lang="ru-RU" smtClean="0"/>
              <a:t>Швартовка судов ГК</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8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8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830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830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830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8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506413" y="-166688"/>
            <a:ext cx="9002712" cy="1262063"/>
          </a:xfrm>
        </p:spPr>
        <p:txBody>
          <a:bodyPr lIns="91440" tIns="45720" rIns="91440" bIns="45720"/>
          <a:lstStyle/>
          <a:p>
            <a:pPr eaLnBrk="1" hangingPunct="1"/>
            <a:r>
              <a:rPr lang="ru-RU" smtClean="0"/>
              <a:t>Инфраструктура</a:t>
            </a:r>
            <a:r>
              <a:rPr lang="en-GB" smtClean="0"/>
              <a:t> – </a:t>
            </a:r>
            <a:r>
              <a:rPr lang="ru-RU" smtClean="0"/>
              <a:t>Что необходимо</a:t>
            </a:r>
            <a:r>
              <a:rPr lang="en-GB" smtClean="0"/>
              <a:t>?</a:t>
            </a:r>
          </a:p>
        </p:txBody>
      </p:sp>
      <p:sp>
        <p:nvSpPr>
          <p:cNvPr id="53251" name="Rectangle 3"/>
          <p:cNvSpPr>
            <a:spLocks noGrp="1" noChangeArrowheads="1"/>
          </p:cNvSpPr>
          <p:nvPr>
            <p:ph type="body" idx="4294967295"/>
          </p:nvPr>
        </p:nvSpPr>
        <p:spPr>
          <a:xfrm>
            <a:off x="723900" y="1052513"/>
            <a:ext cx="8451850" cy="4603750"/>
          </a:xfrm>
        </p:spPr>
        <p:txBody>
          <a:bodyPr lIns="91440" tIns="45720" rIns="91440" bIns="45720"/>
          <a:lstStyle/>
          <a:p>
            <a:pPr lvl="1" eaLnBrk="1" hangingPunct="1">
              <a:lnSpc>
                <a:spcPct val="160000"/>
              </a:lnSpc>
            </a:pPr>
            <a:r>
              <a:rPr lang="ru-RU" smtClean="0"/>
              <a:t>Хранение контейнеров</a:t>
            </a:r>
            <a:endParaRPr lang="en-GB" smtClean="0"/>
          </a:p>
          <a:p>
            <a:pPr lvl="2" eaLnBrk="1" hangingPunct="1"/>
            <a:r>
              <a:rPr lang="ru-RU" smtClean="0"/>
              <a:t>место парковки трейлеров</a:t>
            </a:r>
            <a:endParaRPr lang="en-GB" smtClean="0"/>
          </a:p>
          <a:p>
            <a:pPr lvl="1" eaLnBrk="1" hangingPunct="1">
              <a:lnSpc>
                <a:spcPct val="160000"/>
              </a:lnSpc>
            </a:pPr>
            <a:r>
              <a:rPr lang="ru-RU" smtClean="0"/>
              <a:t>Раздевалки для мужчин и женщин</a:t>
            </a:r>
            <a:endParaRPr lang="en-GB" smtClean="0"/>
          </a:p>
          <a:p>
            <a:pPr lvl="2" eaLnBrk="1" hangingPunct="1"/>
            <a:r>
              <a:rPr lang="ru-RU" smtClean="0"/>
              <a:t>с возможностью принять душ</a:t>
            </a:r>
            <a:endParaRPr lang="en-GB" smtClean="0"/>
          </a:p>
          <a:p>
            <a:pPr lvl="1" eaLnBrk="1" hangingPunct="1">
              <a:lnSpc>
                <a:spcPct val="160000"/>
              </a:lnSpc>
            </a:pPr>
            <a:r>
              <a:rPr lang="ru-RU" smtClean="0"/>
              <a:t>Помещения для собраний</a:t>
            </a:r>
            <a:endParaRPr lang="en-GB" smtClean="0"/>
          </a:p>
          <a:p>
            <a:pPr lvl="2" eaLnBrk="1" hangingPunct="1"/>
            <a:r>
              <a:rPr lang="ru-RU" smtClean="0"/>
              <a:t>собрания</a:t>
            </a:r>
            <a:r>
              <a:rPr lang="ru-RU" smtClean="0">
                <a:solidFill>
                  <a:srgbClr val="002060"/>
                </a:solidFill>
              </a:rPr>
              <a:t> представителей</a:t>
            </a:r>
            <a:endParaRPr lang="en-GB" smtClean="0">
              <a:solidFill>
                <a:srgbClr val="002060"/>
              </a:solidFill>
            </a:endParaRPr>
          </a:p>
          <a:p>
            <a:pPr lvl="2" eaLnBrk="1" hangingPunct="1"/>
            <a:r>
              <a:rPr lang="ru-RU" smtClean="0"/>
              <a:t>ежедневные</a:t>
            </a:r>
            <a:r>
              <a:rPr lang="ru-RU" smtClean="0">
                <a:solidFill>
                  <a:srgbClr val="002060"/>
                </a:solidFill>
              </a:rPr>
              <a:t> инструктажи</a:t>
            </a:r>
            <a:endParaRPr lang="en-GB"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506413" y="-166688"/>
            <a:ext cx="9074150" cy="1262063"/>
          </a:xfrm>
        </p:spPr>
        <p:txBody>
          <a:bodyPr lIns="91440" tIns="45720" rIns="91440" bIns="45720"/>
          <a:lstStyle/>
          <a:p>
            <a:pPr eaLnBrk="1" hangingPunct="1"/>
            <a:r>
              <a:rPr lang="ru-RU" smtClean="0"/>
              <a:t>Инфраструктура</a:t>
            </a:r>
            <a:r>
              <a:rPr lang="en-GB" smtClean="0"/>
              <a:t> – </a:t>
            </a:r>
            <a:r>
              <a:rPr lang="ru-RU" smtClean="0"/>
              <a:t>Что необходимо</a:t>
            </a:r>
            <a:r>
              <a:rPr lang="en-GB" smtClean="0"/>
              <a:t>?</a:t>
            </a:r>
          </a:p>
        </p:txBody>
      </p:sp>
      <p:sp>
        <p:nvSpPr>
          <p:cNvPr id="54275" name="Rectangle 3"/>
          <p:cNvSpPr>
            <a:spLocks noGrp="1" noChangeArrowheads="1"/>
          </p:cNvSpPr>
          <p:nvPr>
            <p:ph type="body" idx="4294967295"/>
          </p:nvPr>
        </p:nvSpPr>
        <p:spPr>
          <a:xfrm>
            <a:off x="723900" y="1052513"/>
            <a:ext cx="8856663" cy="3803650"/>
          </a:xfrm>
        </p:spPr>
        <p:txBody>
          <a:bodyPr lIns="91440" tIns="45720" rIns="91440" bIns="45720"/>
          <a:lstStyle/>
          <a:p>
            <a:pPr lvl="1" eaLnBrk="1" hangingPunct="1"/>
            <a:r>
              <a:rPr lang="ru-RU" smtClean="0"/>
              <a:t>Центр связи для </a:t>
            </a:r>
            <a:endParaRPr lang="en-GB" smtClean="0"/>
          </a:p>
          <a:p>
            <a:pPr lvl="2" eaLnBrk="1" hangingPunct="1"/>
            <a:r>
              <a:rPr lang="ru-RU" smtClean="0"/>
              <a:t>гоночного комитета</a:t>
            </a:r>
            <a:endParaRPr lang="en-GB" smtClean="0"/>
          </a:p>
          <a:p>
            <a:pPr lvl="2" eaLnBrk="1" hangingPunct="1"/>
            <a:r>
              <a:rPr lang="ru-RU" smtClean="0"/>
              <a:t>тренеров</a:t>
            </a:r>
            <a:endParaRPr lang="en-GB" smtClean="0"/>
          </a:p>
          <a:p>
            <a:pPr lvl="2" eaLnBrk="1" hangingPunct="1"/>
            <a:r>
              <a:rPr lang="ru-RU" smtClean="0"/>
              <a:t>участников</a:t>
            </a:r>
            <a:endParaRPr lang="en-GB" smtClean="0"/>
          </a:p>
          <a:p>
            <a:pPr lvl="1" eaLnBrk="1" hangingPunct="1">
              <a:spcBef>
                <a:spcPts val="2400"/>
              </a:spcBef>
            </a:pPr>
            <a:r>
              <a:rPr lang="ru-RU" smtClean="0"/>
              <a:t>Пресс-центр</a:t>
            </a:r>
            <a:endParaRPr lang="en-GB" smtClean="0"/>
          </a:p>
          <a:p>
            <a:pPr lvl="1" eaLnBrk="1" hangingPunct="1">
              <a:spcBef>
                <a:spcPts val="2400"/>
              </a:spcBef>
            </a:pPr>
            <a:r>
              <a:rPr lang="ru-RU" smtClean="0"/>
              <a:t>Медицинский центр. П</a:t>
            </a:r>
            <a:r>
              <a:rPr lang="ru-RU" smtClean="0">
                <a:solidFill>
                  <a:srgbClr val="002060"/>
                </a:solidFill>
              </a:rPr>
              <a:t>роверка на допинг</a:t>
            </a:r>
            <a:endParaRPr lang="en-GB"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506413" y="71438"/>
            <a:ext cx="8737600" cy="677862"/>
          </a:xfrm>
        </p:spPr>
        <p:txBody>
          <a:bodyPr lIns="91440" tIns="45720" rIns="91440" bIns="45720"/>
          <a:lstStyle/>
          <a:p>
            <a:pPr eaLnBrk="1" hangingPunct="1"/>
            <a:r>
              <a:rPr lang="ru-RU" smtClean="0"/>
              <a:t>Удобства на берегу</a:t>
            </a:r>
            <a:endParaRPr lang="en-GB" smtClean="0"/>
          </a:p>
        </p:txBody>
      </p:sp>
      <p:sp>
        <p:nvSpPr>
          <p:cNvPr id="102403" name="Rectangle 3"/>
          <p:cNvSpPr>
            <a:spLocks noGrp="1" noChangeArrowheads="1"/>
          </p:cNvSpPr>
          <p:nvPr>
            <p:ph type="body" idx="4294967295"/>
          </p:nvPr>
        </p:nvSpPr>
        <p:spPr>
          <a:xfrm>
            <a:off x="723900" y="1052513"/>
            <a:ext cx="8905875" cy="4806950"/>
          </a:xfrm>
        </p:spPr>
        <p:txBody>
          <a:bodyPr lIns="91440" tIns="45720" rIns="91440" bIns="45720"/>
          <a:lstStyle/>
          <a:p>
            <a:pPr lvl="1" eaLnBrk="1" hangingPunct="1"/>
            <a:r>
              <a:rPr lang="ru-RU" dirty="0" smtClean="0"/>
              <a:t>Пресная вода – мойка яхт </a:t>
            </a:r>
          </a:p>
          <a:p>
            <a:pPr lvl="1" eaLnBrk="1" hangingPunct="1">
              <a:buFontTx/>
              <a:buNone/>
            </a:pPr>
            <a:endParaRPr lang="en-GB" dirty="0" smtClean="0"/>
          </a:p>
          <a:p>
            <a:pPr lvl="1" eaLnBrk="1" hangingPunct="1"/>
            <a:r>
              <a:rPr lang="ru-RU" dirty="0" smtClean="0"/>
              <a:t>Стоянка для автомобилей, </a:t>
            </a:r>
            <a:br>
              <a:rPr lang="ru-RU" dirty="0" smtClean="0"/>
            </a:br>
            <a:r>
              <a:rPr lang="ru-RU" dirty="0" smtClean="0"/>
              <a:t>трейлеров и яхт</a:t>
            </a:r>
          </a:p>
          <a:p>
            <a:pPr lvl="1" eaLnBrk="1" hangingPunct="1">
              <a:buFontTx/>
              <a:buNone/>
            </a:pPr>
            <a:endParaRPr lang="en-GB" dirty="0" smtClean="0"/>
          </a:p>
          <a:p>
            <a:pPr lvl="1" eaLnBrk="1" hangingPunct="1"/>
            <a:r>
              <a:rPr lang="ru-RU" dirty="0" smtClean="0"/>
              <a:t>Снабжение топливом</a:t>
            </a:r>
            <a:endParaRPr lang="en-GB" dirty="0" smtClean="0"/>
          </a:p>
          <a:p>
            <a:pPr marL="0" indent="0" eaLnBrk="1" hangingPunct="1"/>
            <a:endParaRPr lang="en-GB" dirty="0" smtClean="0"/>
          </a:p>
          <a:p>
            <a:pPr lvl="1" eaLnBrk="1" hangingPunct="1"/>
            <a:r>
              <a:rPr lang="ru-RU" dirty="0" smtClean="0"/>
              <a:t>Запчасти для ремонта яхт</a:t>
            </a: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0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0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506413" y="71438"/>
            <a:ext cx="8104187" cy="677862"/>
          </a:xfrm>
        </p:spPr>
        <p:txBody>
          <a:bodyPr lIns="91440" tIns="45720" rIns="91440" bIns="45720"/>
          <a:lstStyle/>
          <a:p>
            <a:pPr eaLnBrk="1" hangingPunct="1"/>
            <a:r>
              <a:rPr lang="ru-RU" dirty="0" smtClean="0"/>
              <a:t>Пресса</a:t>
            </a:r>
            <a:r>
              <a:rPr lang="en-GB" dirty="0" smtClean="0"/>
              <a:t>, </a:t>
            </a:r>
            <a:r>
              <a:rPr lang="ru-RU" dirty="0" smtClean="0"/>
              <a:t>СМИ</a:t>
            </a:r>
            <a:r>
              <a:rPr lang="en-GB" dirty="0" smtClean="0"/>
              <a:t>, </a:t>
            </a:r>
            <a:r>
              <a:rPr lang="ru-RU" dirty="0" smtClean="0"/>
              <a:t>спонсоры</a:t>
            </a:r>
            <a:r>
              <a:rPr lang="en-GB" dirty="0" smtClean="0"/>
              <a:t>, </a:t>
            </a:r>
            <a:r>
              <a:rPr lang="ru-RU" dirty="0" err="1" smtClean="0"/>
              <a:t>ВИПы</a:t>
            </a:r>
            <a:endParaRPr lang="en-GB" dirty="0" smtClean="0"/>
          </a:p>
        </p:txBody>
      </p:sp>
      <p:sp>
        <p:nvSpPr>
          <p:cNvPr id="108547" name="Rectangle 3"/>
          <p:cNvSpPr>
            <a:spLocks noGrp="1" noChangeArrowheads="1"/>
          </p:cNvSpPr>
          <p:nvPr>
            <p:ph type="body" idx="4294967295"/>
          </p:nvPr>
        </p:nvSpPr>
        <p:spPr>
          <a:xfrm>
            <a:off x="723900" y="1433513"/>
            <a:ext cx="8451850" cy="4579937"/>
          </a:xfrm>
        </p:spPr>
        <p:txBody>
          <a:bodyPr lIns="91440" tIns="45720" rIns="91440" bIns="45720"/>
          <a:lstStyle/>
          <a:p>
            <a:pPr lvl="1" eaLnBrk="1" hangingPunct="1"/>
            <a:r>
              <a:rPr lang="ru-RU" smtClean="0"/>
              <a:t>Нужды прессы:</a:t>
            </a:r>
            <a:endParaRPr lang="en-GB" smtClean="0"/>
          </a:p>
          <a:p>
            <a:pPr lvl="2" eaLnBrk="1" hangingPunct="1">
              <a:buFontTx/>
              <a:buNone/>
            </a:pPr>
            <a:r>
              <a:rPr lang="en-GB" smtClean="0"/>
              <a:t>	</a:t>
            </a:r>
            <a:r>
              <a:rPr lang="ru-RU" smtClean="0"/>
              <a:t>свежая информация</a:t>
            </a:r>
            <a:r>
              <a:rPr lang="en-GB" smtClean="0"/>
              <a:t>; </a:t>
            </a:r>
            <a:r>
              <a:rPr lang="ru-RU" smtClean="0"/>
              <a:t>средства связи</a:t>
            </a:r>
            <a:endParaRPr lang="en-GB" smtClean="0"/>
          </a:p>
          <a:p>
            <a:pPr lvl="1" eaLnBrk="1" hangingPunct="1"/>
            <a:r>
              <a:rPr lang="ru-RU" smtClean="0"/>
              <a:t>Нужды СМИ (ТВ):</a:t>
            </a:r>
            <a:endParaRPr lang="en-GB" smtClean="0"/>
          </a:p>
          <a:p>
            <a:pPr lvl="2" eaLnBrk="1" hangingPunct="1">
              <a:buFontTx/>
              <a:buNone/>
            </a:pPr>
            <a:r>
              <a:rPr lang="en-GB" smtClean="0">
                <a:solidFill>
                  <a:srgbClr val="002060"/>
                </a:solidFill>
              </a:rPr>
              <a:t>	</a:t>
            </a:r>
            <a:r>
              <a:rPr lang="ru-RU" smtClean="0">
                <a:solidFill>
                  <a:srgbClr val="002060"/>
                </a:solidFill>
              </a:rPr>
              <a:t>удобное для их сетки вещания расписание гонок</a:t>
            </a:r>
            <a:r>
              <a:rPr lang="en-GB" smtClean="0">
                <a:solidFill>
                  <a:srgbClr val="002060"/>
                </a:solidFill>
              </a:rPr>
              <a:t>; </a:t>
            </a:r>
          </a:p>
          <a:p>
            <a:pPr lvl="2" eaLnBrk="1" hangingPunct="1">
              <a:buFontTx/>
              <a:buNone/>
            </a:pPr>
            <a:r>
              <a:rPr lang="en-GB" smtClean="0"/>
              <a:t>	</a:t>
            </a:r>
            <a:r>
              <a:rPr lang="ru-RU" smtClean="0"/>
              <a:t>доступ к участникам</a:t>
            </a:r>
            <a:endParaRPr lang="en-GB" smtClean="0"/>
          </a:p>
          <a:p>
            <a:pPr lvl="1" eaLnBrk="1" hangingPunct="1"/>
            <a:r>
              <a:rPr lang="ru-RU" smtClean="0"/>
              <a:t>Для спонсоров необходимо:</a:t>
            </a:r>
            <a:endParaRPr lang="en-GB" smtClean="0"/>
          </a:p>
          <a:p>
            <a:pPr lvl="2" eaLnBrk="1" hangingPunct="1">
              <a:buFontTx/>
              <a:buNone/>
            </a:pPr>
            <a:r>
              <a:rPr lang="en-GB" smtClean="0"/>
              <a:t>	</a:t>
            </a:r>
            <a:r>
              <a:rPr lang="ru-RU" smtClean="0"/>
              <a:t>зрительское судно для прессы, СМИ </a:t>
            </a:r>
            <a:br>
              <a:rPr lang="ru-RU" smtClean="0"/>
            </a:br>
            <a:r>
              <a:rPr lang="ru-RU" smtClean="0"/>
              <a:t>и ВИПов</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85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85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85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5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5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506413" y="160338"/>
            <a:ext cx="8701087" cy="609600"/>
          </a:xfrm>
        </p:spPr>
        <p:txBody>
          <a:bodyPr lIns="91440" tIns="45720" rIns="91440" bIns="45720"/>
          <a:lstStyle/>
          <a:p>
            <a:pPr eaLnBrk="1" hangingPunct="1"/>
            <a:r>
              <a:rPr lang="ru-RU" sz="3400" smtClean="0"/>
              <a:t>Расположение прессы на дистанции</a:t>
            </a:r>
            <a:endParaRPr lang="en-GB" sz="3400" smtClean="0"/>
          </a:p>
        </p:txBody>
      </p:sp>
      <p:sp>
        <p:nvSpPr>
          <p:cNvPr id="57347" name="Rectangle 3"/>
          <p:cNvSpPr>
            <a:spLocks noGrp="1" noChangeArrowheads="1"/>
          </p:cNvSpPr>
          <p:nvPr>
            <p:ph type="body" idx="4294967295"/>
          </p:nvPr>
        </p:nvSpPr>
        <p:spPr>
          <a:xfrm>
            <a:off x="723900" y="1052513"/>
            <a:ext cx="8451850" cy="4699000"/>
          </a:xfrm>
        </p:spPr>
        <p:txBody>
          <a:bodyPr lIns="91440" tIns="45720" rIns="91440" bIns="45720"/>
          <a:lstStyle/>
          <a:p>
            <a:pPr lvl="1" eaLnBrk="1" hangingPunct="1"/>
            <a:r>
              <a:rPr lang="ru-RU" sz="2600" dirty="0" smtClean="0"/>
              <a:t>Следующие слайды показывают позиции, </a:t>
            </a:r>
            <a:br>
              <a:rPr lang="ru-RU" sz="2600" dirty="0" smtClean="0"/>
            </a:br>
            <a:r>
              <a:rPr lang="ru-RU" sz="2600" dirty="0" smtClean="0"/>
              <a:t>где прессе лучше размещать свои катера</a:t>
            </a:r>
            <a:endParaRPr lang="en-GB" sz="2600" dirty="0" smtClean="0"/>
          </a:p>
          <a:p>
            <a:pPr lvl="2" eaLnBrk="1" hangingPunct="1"/>
            <a:endParaRPr lang="en-GB" sz="2400" dirty="0" smtClean="0"/>
          </a:p>
          <a:p>
            <a:pPr lvl="1" eaLnBrk="1" hangingPunct="1"/>
            <a:r>
              <a:rPr lang="ru-RU" sz="2600" dirty="0" smtClean="0"/>
              <a:t>Позиции судов ГК не должны перекрывать сектора обзора прессы, кроме случаев, когда это необходимо для выполнения их обязанностей</a:t>
            </a:r>
            <a:endParaRPr lang="en-GB" sz="2600" dirty="0" smtClean="0"/>
          </a:p>
          <a:p>
            <a:pPr lvl="2" eaLnBrk="1" hangingPunct="1"/>
            <a:endParaRPr lang="en-GB" sz="2600" dirty="0" smtClean="0"/>
          </a:p>
          <a:p>
            <a:pPr lvl="1" eaLnBrk="1" hangingPunct="1"/>
            <a:r>
              <a:rPr lang="ru-RU" sz="2600" dirty="0" smtClean="0"/>
              <a:t>Все водители катеров прессы</a:t>
            </a:r>
            <a:r>
              <a:rPr lang="en-GB" sz="2600" dirty="0" smtClean="0"/>
              <a:t>/</a:t>
            </a:r>
            <a:r>
              <a:rPr lang="ru-RU" sz="2600" dirty="0" smtClean="0"/>
              <a:t>ТВ должны быть готовы переместить свои суда быстро и с наименьшими помехами для участников</a:t>
            </a:r>
            <a:endParaRPr lang="en-GB"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723900" y="1052513"/>
            <a:ext cx="8451850" cy="3624262"/>
          </a:xfrm>
        </p:spPr>
        <p:txBody>
          <a:bodyPr lIns="91440" tIns="45720" rIns="91440" bIns="45720"/>
          <a:lstStyle/>
          <a:p>
            <a:pPr lvl="1" eaLnBrk="1" hangingPunct="1"/>
            <a:r>
              <a:rPr lang="ru-RU" smtClean="0"/>
              <a:t>Статус</a:t>
            </a:r>
            <a:endParaRPr lang="en-GB" smtClean="0"/>
          </a:p>
          <a:p>
            <a:pPr lvl="2" eaLnBrk="1" hangingPunct="1"/>
            <a:r>
              <a:rPr lang="ru-RU" smtClean="0"/>
              <a:t>Международный чемпионат</a:t>
            </a:r>
            <a:endParaRPr lang="en-GB" smtClean="0"/>
          </a:p>
          <a:p>
            <a:pPr lvl="2" eaLnBrk="1" hangingPunct="1">
              <a:spcAft>
                <a:spcPct val="20000"/>
              </a:spcAft>
            </a:pPr>
            <a:r>
              <a:rPr lang="ru-RU" smtClean="0"/>
              <a:t>Национальный чемпионат</a:t>
            </a:r>
            <a:endParaRPr lang="en-GB" smtClean="0"/>
          </a:p>
          <a:p>
            <a:pPr lvl="2" eaLnBrk="1" hangingPunct="1">
              <a:spcAft>
                <a:spcPct val="20000"/>
              </a:spcAft>
            </a:pPr>
            <a:r>
              <a:rPr lang="ru-RU" smtClean="0"/>
              <a:t>Местный чемпионат</a:t>
            </a:r>
            <a:endParaRPr lang="en-GB" smtClean="0"/>
          </a:p>
          <a:p>
            <a:pPr lvl="2" eaLnBrk="1" hangingPunct="1">
              <a:spcAft>
                <a:spcPct val="20000"/>
              </a:spcAft>
            </a:pPr>
            <a:r>
              <a:rPr lang="ru-RU" smtClean="0"/>
              <a:t>Крупное открытое соревнование</a:t>
            </a:r>
            <a:endParaRPr lang="en-GB" smtClean="0"/>
          </a:p>
          <a:p>
            <a:pPr lvl="2" eaLnBrk="1" hangingPunct="1">
              <a:spcAft>
                <a:spcPct val="20000"/>
              </a:spcAft>
            </a:pPr>
            <a:r>
              <a:rPr lang="ru-RU" smtClean="0"/>
              <a:t>Небольшое открытое соревнование</a:t>
            </a:r>
            <a:endParaRPr lang="en-GB" smtClean="0"/>
          </a:p>
          <a:p>
            <a:pPr lvl="2" eaLnBrk="1" hangingPunct="1">
              <a:spcAft>
                <a:spcPct val="20000"/>
              </a:spcAft>
            </a:pPr>
            <a:r>
              <a:rPr lang="ru-RU" smtClean="0"/>
              <a:t>Клубные гонки</a:t>
            </a:r>
            <a:endParaRPr lang="en-GB" smtClean="0"/>
          </a:p>
        </p:txBody>
      </p:sp>
      <p:sp>
        <p:nvSpPr>
          <p:cNvPr id="12291" name="Rectangle 2"/>
          <p:cNvSpPr>
            <a:spLocks noChangeArrowheads="1"/>
          </p:cNvSpPr>
          <p:nvPr/>
        </p:nvSpPr>
        <p:spPr bwMode="auto">
          <a:xfrm>
            <a:off x="506413" y="128588"/>
            <a:ext cx="8701087" cy="671512"/>
          </a:xfrm>
          <a:prstGeom prst="rect">
            <a:avLst/>
          </a:prstGeom>
          <a:noFill/>
          <a:ln w="9525">
            <a:noFill/>
            <a:miter lim="800000"/>
            <a:headEnd/>
            <a:tailEnd/>
          </a:ln>
        </p:spPr>
        <p:txBody>
          <a:bodyPr anchor="ctr">
            <a:spAutoFit/>
          </a:bodyPr>
          <a:lstStyle/>
          <a:p>
            <a:pPr defTabSz="936625"/>
            <a:r>
              <a:rPr lang="ru-RU" sz="3800" b="1">
                <a:solidFill>
                  <a:srgbClr val="002664"/>
                </a:solidFill>
                <a:latin typeface="Arial" charset="0"/>
              </a:rPr>
              <a:t>Что это за соревнование</a:t>
            </a:r>
            <a:r>
              <a:rPr lang="en-GB" sz="3800" b="1">
                <a:solidFill>
                  <a:srgbClr val="002664"/>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Время и возможности</a:t>
            </a:r>
            <a:endParaRPr lang="en-GB" smtClean="0"/>
          </a:p>
        </p:txBody>
      </p:sp>
      <p:sp>
        <p:nvSpPr>
          <p:cNvPr id="58371" name="Rectangle 3"/>
          <p:cNvSpPr>
            <a:spLocks noGrp="1" noChangeArrowheads="1"/>
          </p:cNvSpPr>
          <p:nvPr>
            <p:ph type="body" idx="4294967295"/>
          </p:nvPr>
        </p:nvSpPr>
        <p:spPr>
          <a:xfrm>
            <a:off x="723900" y="1052513"/>
            <a:ext cx="8928100" cy="4954587"/>
          </a:xfrm>
        </p:spPr>
        <p:txBody>
          <a:bodyPr lIns="91440" tIns="45720" rIns="91440" bIns="45720"/>
          <a:lstStyle/>
          <a:p>
            <a:pPr lvl="1" eaLnBrk="1" hangingPunct="1"/>
            <a:r>
              <a:rPr lang="ru-RU" sz="2800" dirty="0" smtClean="0"/>
              <a:t>В 60-минутной гонке</a:t>
            </a:r>
            <a:r>
              <a:rPr lang="en-GB" sz="2800" dirty="0" smtClean="0"/>
              <a:t> </a:t>
            </a:r>
            <a:r>
              <a:rPr lang="ru-RU" sz="2800" dirty="0" smtClean="0"/>
              <a:t>только</a:t>
            </a:r>
            <a:r>
              <a:rPr lang="en-GB" sz="2800" dirty="0" smtClean="0"/>
              <a:t> </a:t>
            </a:r>
            <a:r>
              <a:rPr lang="ru-RU" sz="2800" dirty="0" smtClean="0"/>
              <a:t>несколько моментов дают возможность сделать хорошие фотоснимки</a:t>
            </a:r>
            <a:r>
              <a:rPr lang="en-GB" sz="2800" dirty="0" smtClean="0"/>
              <a:t>.</a:t>
            </a:r>
          </a:p>
          <a:p>
            <a:pPr lvl="2" eaLnBrk="1" hangingPunct="1"/>
            <a:endParaRPr lang="en-GB" sz="2400" dirty="0" smtClean="0"/>
          </a:p>
          <a:p>
            <a:pPr lvl="1" eaLnBrk="1" hangingPunct="1"/>
            <a:r>
              <a:rPr lang="ru-RU" sz="2800" dirty="0" smtClean="0"/>
              <a:t>Большинство удобных моментов для фотографирования возникает на старте</a:t>
            </a:r>
            <a:r>
              <a:rPr lang="en-GB" sz="2800" dirty="0" smtClean="0"/>
              <a:t>, </a:t>
            </a:r>
            <a:r>
              <a:rPr lang="ru-RU" sz="2800" dirty="0" smtClean="0"/>
              <a:t/>
            </a:r>
            <a:br>
              <a:rPr lang="ru-RU" sz="2800" dirty="0" smtClean="0"/>
            </a:br>
            <a:r>
              <a:rPr lang="ru-RU" sz="2800" dirty="0" smtClean="0"/>
              <a:t>на </a:t>
            </a:r>
            <a:r>
              <a:rPr lang="ru-RU" sz="2800" dirty="0" err="1" smtClean="0"/>
              <a:t>огибании</a:t>
            </a:r>
            <a:r>
              <a:rPr lang="ru-RU" sz="2800" dirty="0" smtClean="0"/>
              <a:t> знаков и на финише</a:t>
            </a:r>
            <a:r>
              <a:rPr lang="en-GB" sz="2800" dirty="0" smtClean="0"/>
              <a:t>.</a:t>
            </a:r>
          </a:p>
          <a:p>
            <a:pPr lvl="2" eaLnBrk="1" hangingPunct="1"/>
            <a:endParaRPr lang="en-GB" sz="2400" dirty="0" smtClean="0"/>
          </a:p>
          <a:p>
            <a:pPr lvl="1" eaLnBrk="1" hangingPunct="1"/>
            <a:r>
              <a:rPr lang="ru-RU" sz="2800" dirty="0" smtClean="0"/>
              <a:t>Освещение, положение солнца и участники ограничивают возможности фотографирования</a:t>
            </a:r>
            <a:endParaRPr lang="en-GB"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506413" y="160338"/>
            <a:ext cx="8701087" cy="609600"/>
          </a:xfrm>
        </p:spPr>
        <p:txBody>
          <a:bodyPr lIns="91440" tIns="45720" rIns="91440" bIns="45720"/>
          <a:lstStyle/>
          <a:p>
            <a:pPr eaLnBrk="1" hangingPunct="1"/>
            <a:r>
              <a:rPr lang="ru-RU" sz="3400" smtClean="0"/>
              <a:t>Старт</a:t>
            </a:r>
            <a:endParaRPr lang="en-GB" sz="3400" smtClean="0"/>
          </a:p>
        </p:txBody>
      </p:sp>
      <p:graphicFrame>
        <p:nvGraphicFramePr>
          <p:cNvPr id="1026" name="Object 0"/>
          <p:cNvGraphicFramePr>
            <a:graphicFrameLocks noChangeAspect="1"/>
          </p:cNvGraphicFramePr>
          <p:nvPr/>
        </p:nvGraphicFramePr>
        <p:xfrm>
          <a:off x="2197100" y="2657475"/>
          <a:ext cx="5549900" cy="1543050"/>
        </p:xfrm>
        <a:graphic>
          <a:graphicData uri="http://schemas.openxmlformats.org/presentationml/2006/ole">
            <p:oleObj spid="_x0000_s1026" r:id="rId4" imgW="5996031" imgH="1666887" progId="PBrush">
              <p:embed/>
            </p:oleObj>
          </a:graphicData>
        </a:graphic>
      </p:graphicFrame>
      <p:sp>
        <p:nvSpPr>
          <p:cNvPr id="1028" name="AutoShape 4"/>
          <p:cNvSpPr>
            <a:spLocks noChangeArrowheads="1"/>
          </p:cNvSpPr>
          <p:nvPr/>
        </p:nvSpPr>
        <p:spPr bwMode="auto">
          <a:xfrm>
            <a:off x="2019300" y="1196975"/>
            <a:ext cx="5634038" cy="801688"/>
          </a:xfrm>
          <a:prstGeom prst="wedgeRoundRectCallout">
            <a:avLst>
              <a:gd name="adj1" fmla="val -12713"/>
              <a:gd name="adj2" fmla="val 50398"/>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Фотографы прессы должны иметь возможность занять позицию выше стартовой линии, но ниже лейлайн стартующих яхт</a:t>
            </a:r>
            <a:endParaRPr lang="en-US" sz="1400">
              <a:solidFill>
                <a:srgbClr val="002664"/>
              </a:solidFill>
              <a:latin typeface="Arial" charset="0"/>
            </a:endParaRPr>
          </a:p>
        </p:txBody>
      </p:sp>
      <p:sp>
        <p:nvSpPr>
          <p:cNvPr id="1029" name="AutoShape 5"/>
          <p:cNvSpPr>
            <a:spLocks noChangeArrowheads="1"/>
          </p:cNvSpPr>
          <p:nvPr/>
        </p:nvSpPr>
        <p:spPr bwMode="auto">
          <a:xfrm>
            <a:off x="7924800" y="1844675"/>
            <a:ext cx="1536700" cy="582613"/>
          </a:xfrm>
          <a:prstGeom prst="wedgeRoundRectCallout">
            <a:avLst>
              <a:gd name="adj1" fmla="val -69523"/>
              <a:gd name="adj2" fmla="val 89412"/>
              <a:gd name="adj3" fmla="val 16667"/>
            </a:avLst>
          </a:prstGeom>
          <a:solidFill>
            <a:srgbClr val="FFFFFF"/>
          </a:solidFill>
          <a:ln w="9525">
            <a:solidFill>
              <a:srgbClr val="000000"/>
            </a:solidFill>
            <a:miter lim="800000"/>
            <a:headEnd/>
            <a:tailEnd/>
          </a:ln>
        </p:spPr>
        <p:txBody>
          <a:bodyPr/>
          <a:lstStyle/>
          <a:p>
            <a:pPr algn="ctr" eaLnBrk="0" hangingPunct="0"/>
            <a:r>
              <a:rPr lang="ru-RU" sz="1400" dirty="0" err="1">
                <a:solidFill>
                  <a:srgbClr val="002664"/>
                </a:solidFill>
                <a:latin typeface="Arial" charset="0"/>
              </a:rPr>
              <a:t>Лейлайн</a:t>
            </a:r>
            <a:r>
              <a:rPr lang="ru-RU" sz="1400" dirty="0">
                <a:solidFill>
                  <a:srgbClr val="002664"/>
                </a:solidFill>
                <a:latin typeface="Arial" charset="0"/>
              </a:rPr>
              <a:t> левого галса</a:t>
            </a:r>
            <a:endParaRPr lang="en-US" sz="1400" dirty="0">
              <a:solidFill>
                <a:srgbClr val="002664"/>
              </a:solidFill>
            </a:endParaRPr>
          </a:p>
        </p:txBody>
      </p:sp>
      <p:sp>
        <p:nvSpPr>
          <p:cNvPr id="1030" name="AutoShape 6"/>
          <p:cNvSpPr>
            <a:spLocks noChangeArrowheads="1"/>
          </p:cNvSpPr>
          <p:nvPr/>
        </p:nvSpPr>
        <p:spPr bwMode="auto">
          <a:xfrm>
            <a:off x="8140700" y="2708275"/>
            <a:ext cx="1006475" cy="288925"/>
          </a:xfrm>
          <a:prstGeom prst="wedgeRoundRectCallout">
            <a:avLst>
              <a:gd name="adj1" fmla="val -90065"/>
              <a:gd name="adj2" fmla="val 19134"/>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Пресса </a:t>
            </a:r>
            <a:endParaRPr lang="en-US" sz="1400">
              <a:solidFill>
                <a:srgbClr val="002664"/>
              </a:solidFill>
            </a:endParaRPr>
          </a:p>
        </p:txBody>
      </p:sp>
      <p:sp>
        <p:nvSpPr>
          <p:cNvPr id="1031" name="AutoShape 7"/>
          <p:cNvSpPr>
            <a:spLocks noChangeArrowheads="1"/>
          </p:cNvSpPr>
          <p:nvPr/>
        </p:nvSpPr>
        <p:spPr bwMode="auto">
          <a:xfrm>
            <a:off x="7996238" y="3213100"/>
            <a:ext cx="1627187" cy="1440036"/>
          </a:xfrm>
          <a:prstGeom prst="wedgeRoundRectCallout">
            <a:avLst>
              <a:gd name="adj1" fmla="val -80537"/>
              <a:gd name="adj2" fmla="val -33926"/>
              <a:gd name="adj3" fmla="val 16667"/>
            </a:avLst>
          </a:prstGeom>
          <a:solidFill>
            <a:srgbClr val="FFFFFF"/>
          </a:solidFill>
          <a:ln w="9525">
            <a:solidFill>
              <a:srgbClr val="000000"/>
            </a:solidFill>
            <a:miter lim="800000"/>
            <a:headEnd/>
            <a:tailEnd/>
          </a:ln>
        </p:spPr>
        <p:txBody>
          <a:bodyPr/>
          <a:lstStyle/>
          <a:p>
            <a:pPr algn="ctr" eaLnBrk="0" hangingPunct="0"/>
            <a:r>
              <a:rPr lang="ru-RU" sz="1400" dirty="0">
                <a:solidFill>
                  <a:srgbClr val="002664"/>
                </a:solidFill>
                <a:latin typeface="Arial" charset="0"/>
              </a:rPr>
              <a:t>Камеры ТВ должны быть близко </a:t>
            </a:r>
            <a:r>
              <a:rPr lang="ru-RU" sz="1400" dirty="0" smtClean="0">
                <a:solidFill>
                  <a:srgbClr val="002664"/>
                </a:solidFill>
                <a:latin typeface="Arial" charset="0"/>
              </a:rPr>
              <a:t>к стартовой линии, </a:t>
            </a:r>
            <a:r>
              <a:rPr lang="ru-RU" sz="1400" dirty="0">
                <a:solidFill>
                  <a:srgbClr val="002664"/>
                </a:solidFill>
                <a:latin typeface="Arial" charset="0"/>
              </a:rPr>
              <a:t>но не </a:t>
            </a:r>
            <a:r>
              <a:rPr lang="ru-RU" sz="1400" dirty="0" smtClean="0">
                <a:solidFill>
                  <a:srgbClr val="002664"/>
                </a:solidFill>
                <a:latin typeface="Arial" charset="0"/>
              </a:rPr>
              <a:t>на ней</a:t>
            </a:r>
            <a:endParaRPr lang="en-US" sz="1400" dirty="0">
              <a:solidFill>
                <a:srgbClr val="002664"/>
              </a:solidFill>
            </a:endParaRPr>
          </a:p>
        </p:txBody>
      </p:sp>
      <p:sp>
        <p:nvSpPr>
          <p:cNvPr id="1032" name="AutoShape 8"/>
          <p:cNvSpPr>
            <a:spLocks noChangeArrowheads="1"/>
          </p:cNvSpPr>
          <p:nvPr/>
        </p:nvSpPr>
        <p:spPr bwMode="auto">
          <a:xfrm rot="3474349">
            <a:off x="7155657" y="2724943"/>
            <a:ext cx="228600" cy="874713"/>
          </a:xfrm>
          <a:prstGeom prst="triangle">
            <a:avLst>
              <a:gd name="adj" fmla="val 50000"/>
            </a:avLst>
          </a:prstGeom>
          <a:solidFill>
            <a:srgbClr val="00FF00"/>
          </a:solidFill>
          <a:ln w="9525">
            <a:solidFill>
              <a:srgbClr val="000000"/>
            </a:solidFill>
            <a:miter lim="800000"/>
            <a:headEnd/>
            <a:tailEnd/>
          </a:ln>
        </p:spPr>
        <p:txBody>
          <a:bodyPr/>
          <a:lstStyle/>
          <a:p>
            <a:endParaRPr lang="pl-PL"/>
          </a:p>
        </p:txBody>
      </p:sp>
      <p:sp>
        <p:nvSpPr>
          <p:cNvPr id="1033" name="AutoShape 9"/>
          <p:cNvSpPr>
            <a:spLocks noChangeArrowheads="1"/>
          </p:cNvSpPr>
          <p:nvPr/>
        </p:nvSpPr>
        <p:spPr bwMode="auto">
          <a:xfrm>
            <a:off x="3243263" y="2438400"/>
            <a:ext cx="3600450" cy="685800"/>
          </a:xfrm>
          <a:prstGeom prst="wedgeRoundRectCallout">
            <a:avLst>
              <a:gd name="adj1" fmla="val 59833"/>
              <a:gd name="adj2" fmla="val 52546"/>
              <a:gd name="adj3" fmla="val 16667"/>
            </a:avLst>
          </a:prstGeom>
          <a:solidFill>
            <a:srgbClr val="FFFFFF"/>
          </a:solidFill>
          <a:ln w="9525">
            <a:solidFill>
              <a:srgbClr val="000000"/>
            </a:solidFill>
            <a:miter lim="800000"/>
            <a:headEnd/>
            <a:tailEnd/>
          </a:ln>
        </p:spPr>
        <p:txBody>
          <a:bodyPr/>
          <a:lstStyle/>
          <a:p>
            <a:pPr algn="ctr"/>
            <a:r>
              <a:rPr lang="ru-RU" sz="1400">
                <a:solidFill>
                  <a:srgbClr val="002664"/>
                </a:solidFill>
                <a:latin typeface="Arial" charset="0"/>
              </a:rPr>
              <a:t>Сектор обзора фотографов</a:t>
            </a:r>
            <a:r>
              <a:rPr lang="en-US" sz="1400">
                <a:solidFill>
                  <a:srgbClr val="002664"/>
                </a:solidFill>
                <a:latin typeface="Arial" charset="0"/>
              </a:rPr>
              <a:t>.</a:t>
            </a:r>
            <a:r>
              <a:rPr lang="ru-RU" sz="1400">
                <a:solidFill>
                  <a:srgbClr val="002664"/>
                </a:solidFill>
                <a:latin typeface="Arial" charset="0"/>
              </a:rPr>
              <a:t> </a:t>
            </a:r>
            <a:br>
              <a:rPr lang="ru-RU" sz="1400">
                <a:solidFill>
                  <a:srgbClr val="002664"/>
                </a:solidFill>
                <a:latin typeface="Arial" charset="0"/>
              </a:rPr>
            </a:br>
            <a:r>
              <a:rPr lang="ru-RU" sz="1400">
                <a:solidFill>
                  <a:srgbClr val="002664"/>
                </a:solidFill>
                <a:latin typeface="Arial" charset="0"/>
              </a:rPr>
              <a:t>Все суда должны избегать эту область</a:t>
            </a:r>
            <a:endParaRPr lang="en-US" sz="1400">
              <a:solidFill>
                <a:srgbClr val="002664"/>
              </a:solidFill>
              <a:latin typeface="Arial" charset="0"/>
            </a:endParaRPr>
          </a:p>
        </p:txBody>
      </p:sp>
      <p:sp>
        <p:nvSpPr>
          <p:cNvPr id="1034" name="AutoShape 10"/>
          <p:cNvSpPr>
            <a:spLocks noChangeArrowheads="1"/>
          </p:cNvSpPr>
          <p:nvPr/>
        </p:nvSpPr>
        <p:spPr bwMode="auto">
          <a:xfrm rot="-3400062">
            <a:off x="2513013" y="3030537"/>
            <a:ext cx="230188" cy="874713"/>
          </a:xfrm>
          <a:prstGeom prst="triangle">
            <a:avLst>
              <a:gd name="adj" fmla="val 50000"/>
            </a:avLst>
          </a:prstGeom>
          <a:solidFill>
            <a:srgbClr val="00FF00"/>
          </a:solidFill>
          <a:ln w="9525">
            <a:solidFill>
              <a:srgbClr val="000000"/>
            </a:solidFill>
            <a:miter lim="800000"/>
            <a:headEnd/>
            <a:tailEnd/>
          </a:ln>
        </p:spPr>
        <p:txBody>
          <a:bodyPr/>
          <a:lstStyle/>
          <a:p>
            <a:endParaRPr lang="pl-PL"/>
          </a:p>
        </p:txBody>
      </p:sp>
      <p:sp>
        <p:nvSpPr>
          <p:cNvPr id="1035" name="AutoShape 11"/>
          <p:cNvSpPr>
            <a:spLocks noChangeArrowheads="1"/>
          </p:cNvSpPr>
          <p:nvPr/>
        </p:nvSpPr>
        <p:spPr bwMode="auto">
          <a:xfrm>
            <a:off x="249238" y="1989138"/>
            <a:ext cx="1554162" cy="647700"/>
          </a:xfrm>
          <a:prstGeom prst="wedgeRoundRectCallout">
            <a:avLst>
              <a:gd name="adj1" fmla="val 73926"/>
              <a:gd name="adj2" fmla="val 67065"/>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Лейлайн правого галса</a:t>
            </a:r>
            <a:r>
              <a:rPr lang="en-US" sz="1400">
                <a:latin typeface="Arial" charset="0"/>
              </a:rPr>
              <a:t>l</a:t>
            </a:r>
            <a:endParaRPr lang="en-US" sz="1400"/>
          </a:p>
        </p:txBody>
      </p:sp>
      <p:sp>
        <p:nvSpPr>
          <p:cNvPr id="1036" name="AutoShape 12"/>
          <p:cNvSpPr>
            <a:spLocks noChangeArrowheads="1"/>
          </p:cNvSpPr>
          <p:nvPr/>
        </p:nvSpPr>
        <p:spPr bwMode="auto">
          <a:xfrm>
            <a:off x="795338" y="2852738"/>
            <a:ext cx="911225" cy="306387"/>
          </a:xfrm>
          <a:prstGeom prst="wedgeRoundRectCallout">
            <a:avLst>
              <a:gd name="adj1" fmla="val 98620"/>
              <a:gd name="adj2" fmla="val 36208"/>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Пресса</a:t>
            </a:r>
            <a:endParaRPr lang="en-US" sz="1400">
              <a:solidFill>
                <a:srgbClr val="002664"/>
              </a:solidFill>
            </a:endParaRPr>
          </a:p>
        </p:txBody>
      </p:sp>
      <p:sp>
        <p:nvSpPr>
          <p:cNvPr id="1037" name="AutoShape 13"/>
          <p:cNvSpPr>
            <a:spLocks noChangeArrowheads="1"/>
          </p:cNvSpPr>
          <p:nvPr/>
        </p:nvSpPr>
        <p:spPr bwMode="auto">
          <a:xfrm>
            <a:off x="650875" y="3644900"/>
            <a:ext cx="1160463" cy="534988"/>
          </a:xfrm>
          <a:prstGeom prst="wedgeRoundRectCallout">
            <a:avLst>
              <a:gd name="adj1" fmla="val 99569"/>
              <a:gd name="adj2" fmla="val -34139"/>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Камеры ТВ</a:t>
            </a:r>
            <a:endParaRPr lang="en-US" sz="1400">
              <a:solidFill>
                <a:srgbClr val="002664"/>
              </a:solidFill>
            </a:endParaRPr>
          </a:p>
        </p:txBody>
      </p:sp>
      <p:sp>
        <p:nvSpPr>
          <p:cNvPr id="1038" name="Text Box 14"/>
          <p:cNvSpPr txBox="1">
            <a:spLocks noChangeArrowheads="1"/>
          </p:cNvSpPr>
          <p:nvPr/>
        </p:nvSpPr>
        <p:spPr bwMode="auto">
          <a:xfrm>
            <a:off x="4108450" y="3860800"/>
            <a:ext cx="1584325" cy="288925"/>
          </a:xfrm>
          <a:prstGeom prst="rect">
            <a:avLst/>
          </a:prstGeom>
          <a:noFill/>
          <a:ln w="9525">
            <a:noFill/>
            <a:miter lim="800000"/>
            <a:headEnd/>
            <a:tailEnd/>
          </a:ln>
        </p:spPr>
        <p:txBody>
          <a:bodyPr/>
          <a:lstStyle/>
          <a:p>
            <a:pPr algn="ctr" eaLnBrk="0" hangingPunct="0"/>
            <a:r>
              <a:rPr lang="ru-RU" sz="1000">
                <a:solidFill>
                  <a:srgbClr val="002664"/>
                </a:solidFill>
                <a:latin typeface="Arial" charset="0"/>
              </a:rPr>
              <a:t>Стартовая линия</a:t>
            </a:r>
            <a:endParaRPr lang="en-US" sz="1000">
              <a:solidFill>
                <a:srgbClr val="002664"/>
              </a:solidFill>
              <a:latin typeface="Arial" charset="0"/>
            </a:endParaRPr>
          </a:p>
        </p:txBody>
      </p:sp>
      <p:sp>
        <p:nvSpPr>
          <p:cNvPr id="259087" name="AutoShape 15"/>
          <p:cNvSpPr>
            <a:spLocks noChangeArrowheads="1"/>
          </p:cNvSpPr>
          <p:nvPr/>
        </p:nvSpPr>
        <p:spPr bwMode="auto">
          <a:xfrm>
            <a:off x="2154238" y="4724400"/>
            <a:ext cx="5386387" cy="762000"/>
          </a:xfrm>
          <a:prstGeom prst="wedgeRoundRectCallout">
            <a:avLst>
              <a:gd name="adj1" fmla="val -25032"/>
              <a:gd name="adj2" fmla="val 47083"/>
              <a:gd name="adj3" fmla="val 16667"/>
            </a:avLst>
          </a:prstGeom>
          <a:noFill/>
          <a:ln w="9525">
            <a:solidFill>
              <a:schemeClr val="tx1"/>
            </a:solidFill>
            <a:miter lim="800000"/>
            <a:headEnd/>
            <a:tailEnd/>
          </a:ln>
        </p:spPr>
        <p:txBody>
          <a:bodyPr/>
          <a:lstStyle/>
          <a:p>
            <a:pPr algn="ctr"/>
            <a:r>
              <a:rPr lang="ru-RU" sz="1400" b="1" dirty="0">
                <a:solidFill>
                  <a:schemeClr val="accent2"/>
                </a:solidFill>
                <a:latin typeface="Arial" charset="0"/>
              </a:rPr>
              <a:t>Водители катеров должны быть готовы в любое время быстро отвести свое судно в сторону от участников, </a:t>
            </a:r>
            <a:br>
              <a:rPr lang="ru-RU" sz="1400" b="1" dirty="0">
                <a:solidFill>
                  <a:schemeClr val="accent2"/>
                </a:solidFill>
                <a:latin typeface="Arial" charset="0"/>
              </a:rPr>
            </a:br>
            <a:r>
              <a:rPr lang="ru-RU" sz="1400" b="1" dirty="0">
                <a:solidFill>
                  <a:schemeClr val="accent2"/>
                </a:solidFill>
                <a:latin typeface="Arial" charset="0"/>
              </a:rPr>
              <a:t>не создавая </a:t>
            </a:r>
            <a:r>
              <a:rPr lang="ru-RU" sz="1400" b="1" dirty="0" smtClean="0">
                <a:solidFill>
                  <a:schemeClr val="accent2"/>
                </a:solidFill>
                <a:latin typeface="Arial" charset="0"/>
              </a:rPr>
              <a:t>помех</a:t>
            </a:r>
            <a:endParaRPr lang="en-GB" sz="1400" b="1" dirty="0">
              <a:solidFill>
                <a:schemeClr val="accent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259087"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506413" y="160338"/>
            <a:ext cx="8701087" cy="609600"/>
          </a:xfrm>
        </p:spPr>
        <p:txBody>
          <a:bodyPr lIns="91440" tIns="45720" rIns="91440" bIns="45720"/>
          <a:lstStyle/>
          <a:p>
            <a:pPr eaLnBrk="1" hangingPunct="1"/>
            <a:r>
              <a:rPr lang="ru-RU" sz="3400" smtClean="0"/>
              <a:t>Старт</a:t>
            </a:r>
            <a:endParaRPr lang="en-GB" sz="3400" smtClean="0"/>
          </a:p>
        </p:txBody>
      </p:sp>
      <p:graphicFrame>
        <p:nvGraphicFramePr>
          <p:cNvPr id="2050" name="Object 0"/>
          <p:cNvGraphicFramePr>
            <a:graphicFrameLocks noChangeAspect="1"/>
          </p:cNvGraphicFramePr>
          <p:nvPr/>
        </p:nvGraphicFramePr>
        <p:xfrm>
          <a:off x="2184400" y="2655888"/>
          <a:ext cx="5524500" cy="1762125"/>
        </p:xfrm>
        <a:graphic>
          <a:graphicData uri="http://schemas.openxmlformats.org/presentationml/2006/ole">
            <p:oleObj spid="_x0000_s2050" r:id="rId4" imgW="6062707" imgH="1933589" progId="PBrush">
              <p:embed/>
            </p:oleObj>
          </a:graphicData>
        </a:graphic>
      </p:graphicFrame>
      <p:sp>
        <p:nvSpPr>
          <p:cNvPr id="2052" name="AutoShape 4"/>
          <p:cNvSpPr>
            <a:spLocks noChangeArrowheads="1"/>
          </p:cNvSpPr>
          <p:nvPr/>
        </p:nvSpPr>
        <p:spPr bwMode="auto">
          <a:xfrm>
            <a:off x="2154238" y="4724400"/>
            <a:ext cx="5386387" cy="762000"/>
          </a:xfrm>
          <a:prstGeom prst="wedgeRoundRectCallout">
            <a:avLst>
              <a:gd name="adj1" fmla="val -25032"/>
              <a:gd name="adj2" fmla="val 47083"/>
              <a:gd name="adj3" fmla="val 16667"/>
            </a:avLst>
          </a:prstGeom>
          <a:noFill/>
          <a:ln w="9525">
            <a:solidFill>
              <a:schemeClr val="tx1"/>
            </a:solidFill>
            <a:miter lim="800000"/>
            <a:headEnd/>
            <a:tailEnd/>
          </a:ln>
        </p:spPr>
        <p:txBody>
          <a:bodyPr/>
          <a:lstStyle/>
          <a:p>
            <a:pPr algn="ctr"/>
            <a:r>
              <a:rPr lang="ru-RU" sz="1400" b="1" dirty="0">
                <a:solidFill>
                  <a:schemeClr val="accent2"/>
                </a:solidFill>
                <a:latin typeface="Arial" charset="0"/>
              </a:rPr>
              <a:t>Водители катеров должны быть готовы в любое время быстро отвести свое судно в сторону от участников, </a:t>
            </a:r>
            <a:endParaRPr lang="ru-RU" sz="1400" b="1" dirty="0" smtClean="0">
              <a:solidFill>
                <a:schemeClr val="accent2"/>
              </a:solidFill>
              <a:latin typeface="Arial" charset="0"/>
            </a:endParaRPr>
          </a:p>
          <a:p>
            <a:pPr algn="ctr"/>
            <a:r>
              <a:rPr lang="ru-RU" sz="1400" b="1" dirty="0" smtClean="0">
                <a:solidFill>
                  <a:schemeClr val="accent2"/>
                </a:solidFill>
                <a:latin typeface="Arial" charset="0"/>
              </a:rPr>
              <a:t>не создавая </a:t>
            </a:r>
            <a:r>
              <a:rPr lang="ru-RU" sz="1400" b="1" dirty="0">
                <a:solidFill>
                  <a:schemeClr val="accent2"/>
                </a:solidFill>
                <a:latin typeface="Arial" charset="0"/>
              </a:rPr>
              <a:t>помех</a:t>
            </a:r>
            <a:endParaRPr lang="en-GB" sz="1400" b="1" dirty="0">
              <a:solidFill>
                <a:schemeClr val="accent2"/>
              </a:solidFill>
              <a:latin typeface="Arial" charset="0"/>
            </a:endParaRPr>
          </a:p>
        </p:txBody>
      </p:sp>
      <p:sp>
        <p:nvSpPr>
          <p:cNvPr id="2053" name="AutoShape 5"/>
          <p:cNvSpPr>
            <a:spLocks noChangeArrowheads="1"/>
          </p:cNvSpPr>
          <p:nvPr/>
        </p:nvSpPr>
        <p:spPr bwMode="auto">
          <a:xfrm>
            <a:off x="7789863" y="1916113"/>
            <a:ext cx="1536700" cy="522287"/>
          </a:xfrm>
          <a:prstGeom prst="wedgeRoundRectCallout">
            <a:avLst>
              <a:gd name="adj1" fmla="val -57403"/>
              <a:gd name="adj2" fmla="val 89412"/>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Лейлайн левого галса</a:t>
            </a:r>
            <a:endParaRPr lang="en-US" sz="1400">
              <a:solidFill>
                <a:srgbClr val="002664"/>
              </a:solidFill>
            </a:endParaRPr>
          </a:p>
        </p:txBody>
      </p:sp>
      <p:sp>
        <p:nvSpPr>
          <p:cNvPr id="2054" name="AutoShape 6"/>
          <p:cNvSpPr>
            <a:spLocks noChangeArrowheads="1"/>
          </p:cNvSpPr>
          <p:nvPr/>
        </p:nvSpPr>
        <p:spPr bwMode="auto">
          <a:xfrm>
            <a:off x="8286750" y="2667000"/>
            <a:ext cx="933450" cy="330200"/>
          </a:xfrm>
          <a:prstGeom prst="wedgeRoundRectCallout">
            <a:avLst>
              <a:gd name="adj1" fmla="val -93199"/>
              <a:gd name="adj2" fmla="val 3847"/>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Пресса</a:t>
            </a:r>
            <a:endParaRPr lang="en-US" sz="1400">
              <a:solidFill>
                <a:srgbClr val="002664"/>
              </a:solidFill>
            </a:endParaRPr>
          </a:p>
        </p:txBody>
      </p:sp>
      <p:sp>
        <p:nvSpPr>
          <p:cNvPr id="2055" name="AutoShape 7"/>
          <p:cNvSpPr>
            <a:spLocks noChangeArrowheads="1"/>
          </p:cNvSpPr>
          <p:nvPr/>
        </p:nvSpPr>
        <p:spPr bwMode="auto">
          <a:xfrm>
            <a:off x="7924800" y="3213100"/>
            <a:ext cx="1739900" cy="381000"/>
          </a:xfrm>
          <a:prstGeom prst="wedgeRoundRectCallout">
            <a:avLst>
              <a:gd name="adj1" fmla="val -72125"/>
              <a:gd name="adj2" fmla="val -31088"/>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Камеры ТВ</a:t>
            </a:r>
            <a:endParaRPr lang="en-US" sz="1400">
              <a:solidFill>
                <a:srgbClr val="002664"/>
              </a:solidFill>
            </a:endParaRPr>
          </a:p>
        </p:txBody>
      </p:sp>
      <p:sp>
        <p:nvSpPr>
          <p:cNvPr id="2056" name="AutoShape 8"/>
          <p:cNvSpPr>
            <a:spLocks noChangeArrowheads="1"/>
          </p:cNvSpPr>
          <p:nvPr/>
        </p:nvSpPr>
        <p:spPr bwMode="auto">
          <a:xfrm>
            <a:off x="249238" y="1916113"/>
            <a:ext cx="1330325" cy="715962"/>
          </a:xfrm>
          <a:prstGeom prst="wedgeRoundRectCallout">
            <a:avLst>
              <a:gd name="adj1" fmla="val 78273"/>
              <a:gd name="adj2" fmla="val 65921"/>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Лейлайн правого галса</a:t>
            </a:r>
            <a:endParaRPr lang="en-US" sz="1400">
              <a:solidFill>
                <a:srgbClr val="002664"/>
              </a:solidFill>
            </a:endParaRPr>
          </a:p>
        </p:txBody>
      </p:sp>
      <p:sp>
        <p:nvSpPr>
          <p:cNvPr id="2057" name="AutoShape 9"/>
          <p:cNvSpPr>
            <a:spLocks noChangeArrowheads="1"/>
          </p:cNvSpPr>
          <p:nvPr/>
        </p:nvSpPr>
        <p:spPr bwMode="auto">
          <a:xfrm>
            <a:off x="650875" y="2924175"/>
            <a:ext cx="911225" cy="306388"/>
          </a:xfrm>
          <a:prstGeom prst="wedgeRoundRectCallout">
            <a:avLst>
              <a:gd name="adj1" fmla="val 98620"/>
              <a:gd name="adj2" fmla="val 36208"/>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Пресса</a:t>
            </a:r>
            <a:endParaRPr lang="en-US" sz="1400">
              <a:solidFill>
                <a:srgbClr val="002664"/>
              </a:solidFill>
            </a:endParaRPr>
          </a:p>
        </p:txBody>
      </p:sp>
      <p:sp>
        <p:nvSpPr>
          <p:cNvPr id="2058" name="AutoShape 10"/>
          <p:cNvSpPr>
            <a:spLocks noChangeArrowheads="1"/>
          </p:cNvSpPr>
          <p:nvPr/>
        </p:nvSpPr>
        <p:spPr bwMode="auto">
          <a:xfrm>
            <a:off x="579438" y="3579813"/>
            <a:ext cx="1160462" cy="534987"/>
          </a:xfrm>
          <a:prstGeom prst="wedgeRoundRectCallout">
            <a:avLst>
              <a:gd name="adj1" fmla="val 99569"/>
              <a:gd name="adj2" fmla="val -34139"/>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Камеры ТВ</a:t>
            </a:r>
            <a:endParaRPr lang="en-US" sz="1400">
              <a:solidFill>
                <a:srgbClr val="002664"/>
              </a:solidFill>
            </a:endParaRPr>
          </a:p>
        </p:txBody>
      </p:sp>
      <p:sp>
        <p:nvSpPr>
          <p:cNvPr id="2059" name="Text Box 11"/>
          <p:cNvSpPr txBox="1">
            <a:spLocks noChangeArrowheads="1"/>
          </p:cNvSpPr>
          <p:nvPr/>
        </p:nvSpPr>
        <p:spPr bwMode="auto">
          <a:xfrm>
            <a:off x="4251325" y="3789363"/>
            <a:ext cx="1296988" cy="215900"/>
          </a:xfrm>
          <a:prstGeom prst="rect">
            <a:avLst/>
          </a:prstGeom>
          <a:noFill/>
          <a:ln w="9525">
            <a:noFill/>
            <a:miter lim="800000"/>
            <a:headEnd/>
            <a:tailEnd/>
          </a:ln>
        </p:spPr>
        <p:txBody>
          <a:bodyPr/>
          <a:lstStyle/>
          <a:p>
            <a:pPr algn="ctr" eaLnBrk="0" hangingPunct="0"/>
            <a:r>
              <a:rPr lang="ru-RU" sz="1000">
                <a:solidFill>
                  <a:srgbClr val="002664"/>
                </a:solidFill>
                <a:latin typeface="Arial" charset="0"/>
              </a:rPr>
              <a:t>Стартовая линия</a:t>
            </a:r>
            <a:endParaRPr lang="en-US" sz="1000">
              <a:solidFill>
                <a:srgbClr val="002664"/>
              </a:solidFill>
              <a:latin typeface="Arial" charset="0"/>
            </a:endParaRPr>
          </a:p>
        </p:txBody>
      </p:sp>
      <p:sp>
        <p:nvSpPr>
          <p:cNvPr id="261132" name="AutoShape 12"/>
          <p:cNvSpPr>
            <a:spLocks noChangeArrowheads="1"/>
          </p:cNvSpPr>
          <p:nvPr/>
        </p:nvSpPr>
        <p:spPr bwMode="auto">
          <a:xfrm>
            <a:off x="2595563" y="1484313"/>
            <a:ext cx="4830762" cy="863600"/>
          </a:xfrm>
          <a:prstGeom prst="wedgeRoundRectCallout">
            <a:avLst>
              <a:gd name="adj1" fmla="val -42736"/>
              <a:gd name="adj2" fmla="val 183699"/>
              <a:gd name="adj3" fmla="val 16667"/>
            </a:avLst>
          </a:prstGeom>
          <a:solidFill>
            <a:srgbClr val="FFFFFF"/>
          </a:solidFill>
          <a:ln w="9525">
            <a:solidFill>
              <a:srgbClr val="000000"/>
            </a:solidFill>
            <a:miter lim="800000"/>
            <a:headEnd/>
            <a:tailEnd/>
          </a:ln>
        </p:spPr>
        <p:txBody>
          <a:bodyPr/>
          <a:lstStyle/>
          <a:p>
            <a:pPr algn="ctr" eaLnBrk="0" hangingPunct="0"/>
            <a:r>
              <a:rPr lang="ru-RU" sz="1400" b="1">
                <a:solidFill>
                  <a:schemeClr val="accent2"/>
                </a:solidFill>
                <a:latin typeface="Arial" charset="0"/>
              </a:rPr>
              <a:t>Водители катеров должны предоставить </a:t>
            </a:r>
            <a:br>
              <a:rPr lang="ru-RU" sz="1400" b="1">
                <a:solidFill>
                  <a:schemeClr val="accent2"/>
                </a:solidFill>
                <a:latin typeface="Arial" charset="0"/>
              </a:rPr>
            </a:br>
            <a:r>
              <a:rPr lang="ru-RU" sz="1400" b="1">
                <a:solidFill>
                  <a:schemeClr val="accent2"/>
                </a:solidFill>
                <a:latin typeface="Arial" charset="0"/>
              </a:rPr>
              <a:t>достаточно места участникам для прохода </a:t>
            </a:r>
            <a:br>
              <a:rPr lang="ru-RU" sz="1400" b="1">
                <a:solidFill>
                  <a:schemeClr val="accent2"/>
                </a:solidFill>
                <a:latin typeface="Arial" charset="0"/>
              </a:rPr>
            </a:br>
            <a:r>
              <a:rPr lang="ru-RU" sz="1400" b="1">
                <a:solidFill>
                  <a:schemeClr val="accent2"/>
                </a:solidFill>
                <a:latin typeface="Arial" charset="0"/>
              </a:rPr>
              <a:t>между судном ГК/знаком и катером ТВ</a:t>
            </a:r>
            <a:r>
              <a:rPr lang="en-US" sz="1400" b="1">
                <a:solidFill>
                  <a:schemeClr val="accent2"/>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499"/>
                                          </p:stCondLst>
                                        </p:cTn>
                                        <p:tgtEl>
                                          <p:spTgt spid="261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61132"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450975" y="915988"/>
            <a:ext cx="9944100" cy="0"/>
          </a:xfrm>
          <a:prstGeom prst="rect">
            <a:avLst/>
          </a:prstGeom>
          <a:noFill/>
          <a:ln w="9525">
            <a:noFill/>
            <a:miter lim="800000"/>
            <a:headEnd/>
            <a:tailEnd/>
          </a:ln>
        </p:spPr>
        <p:txBody>
          <a:bodyPr>
            <a:spAutoFit/>
          </a:bodyPr>
          <a:lstStyle/>
          <a:p>
            <a:endParaRPr lang="pl-PL"/>
          </a:p>
        </p:txBody>
      </p:sp>
      <p:graphicFrame>
        <p:nvGraphicFramePr>
          <p:cNvPr id="3074" name="Object 0"/>
          <p:cNvGraphicFramePr>
            <a:graphicFrameLocks noChangeAspect="1"/>
          </p:cNvGraphicFramePr>
          <p:nvPr/>
        </p:nvGraphicFramePr>
        <p:xfrm>
          <a:off x="1733550" y="1001713"/>
          <a:ext cx="6478588" cy="5314950"/>
        </p:xfrm>
        <a:graphic>
          <a:graphicData uri="http://schemas.openxmlformats.org/presentationml/2006/ole">
            <p:oleObj spid="_x0000_s3074" r:id="rId4" imgW="7800000" imgH="6400000" progId="PBrush">
              <p:embed/>
            </p:oleObj>
          </a:graphicData>
        </a:graphic>
      </p:graphicFrame>
      <p:sp>
        <p:nvSpPr>
          <p:cNvPr id="3076" name="AutoShape 4"/>
          <p:cNvSpPr>
            <a:spLocks noChangeArrowheads="1"/>
          </p:cNvSpPr>
          <p:nvPr/>
        </p:nvSpPr>
        <p:spPr bwMode="auto">
          <a:xfrm rot="-2847599">
            <a:off x="3933031" y="1367632"/>
            <a:ext cx="574675" cy="1481138"/>
          </a:xfrm>
          <a:prstGeom prst="triangle">
            <a:avLst>
              <a:gd name="adj" fmla="val 50000"/>
            </a:avLst>
          </a:prstGeom>
          <a:solidFill>
            <a:srgbClr val="00FF00"/>
          </a:solidFill>
          <a:ln w="9525">
            <a:solidFill>
              <a:srgbClr val="000000"/>
            </a:solidFill>
            <a:miter lim="800000"/>
            <a:headEnd/>
            <a:tailEnd/>
          </a:ln>
        </p:spPr>
        <p:txBody>
          <a:bodyPr/>
          <a:lstStyle/>
          <a:p>
            <a:endParaRPr lang="pl-PL"/>
          </a:p>
        </p:txBody>
      </p:sp>
      <p:sp>
        <p:nvSpPr>
          <p:cNvPr id="3077" name="AutoShape 5"/>
          <p:cNvSpPr>
            <a:spLocks noChangeArrowheads="1"/>
          </p:cNvSpPr>
          <p:nvPr/>
        </p:nvSpPr>
        <p:spPr bwMode="auto">
          <a:xfrm rot="2784436">
            <a:off x="5518944" y="1367632"/>
            <a:ext cx="574675" cy="1481137"/>
          </a:xfrm>
          <a:prstGeom prst="triangle">
            <a:avLst>
              <a:gd name="adj" fmla="val 50000"/>
            </a:avLst>
          </a:prstGeom>
          <a:solidFill>
            <a:srgbClr val="00FF00"/>
          </a:solidFill>
          <a:ln w="9525">
            <a:solidFill>
              <a:srgbClr val="000000"/>
            </a:solidFill>
            <a:miter lim="800000"/>
            <a:headEnd/>
            <a:tailEnd/>
          </a:ln>
        </p:spPr>
        <p:txBody>
          <a:bodyPr/>
          <a:lstStyle/>
          <a:p>
            <a:endParaRPr lang="pl-PL"/>
          </a:p>
        </p:txBody>
      </p:sp>
      <p:sp>
        <p:nvSpPr>
          <p:cNvPr id="3078" name="AutoShape 6"/>
          <p:cNvSpPr>
            <a:spLocks noChangeArrowheads="1"/>
          </p:cNvSpPr>
          <p:nvPr/>
        </p:nvSpPr>
        <p:spPr bwMode="auto">
          <a:xfrm flipH="1">
            <a:off x="165100" y="1838325"/>
            <a:ext cx="3067050" cy="973138"/>
          </a:xfrm>
          <a:prstGeom prst="wedgeRoundRectCallout">
            <a:avLst>
              <a:gd name="adj1" fmla="val -55407"/>
              <a:gd name="adj2" fmla="val -82468"/>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Это предпочтительное положение для фотографов</a:t>
            </a:r>
            <a:r>
              <a:rPr lang="en-US" sz="1400">
                <a:solidFill>
                  <a:srgbClr val="002664"/>
                </a:solidFill>
                <a:latin typeface="Arial" charset="0"/>
              </a:rPr>
              <a:t>, </a:t>
            </a:r>
            <a:r>
              <a:rPr lang="ru-RU" sz="1400">
                <a:solidFill>
                  <a:srgbClr val="002664"/>
                </a:solidFill>
                <a:latin typeface="Arial" charset="0"/>
              </a:rPr>
              <a:t> </a:t>
            </a:r>
            <a:br>
              <a:rPr lang="ru-RU" sz="1400">
                <a:solidFill>
                  <a:srgbClr val="002664"/>
                </a:solidFill>
                <a:latin typeface="Arial" charset="0"/>
              </a:rPr>
            </a:br>
            <a:r>
              <a:rPr lang="ru-RU" sz="1400">
                <a:solidFill>
                  <a:srgbClr val="002664"/>
                </a:solidFill>
                <a:latin typeface="Arial" charset="0"/>
              </a:rPr>
              <a:t>на продолжении правой лейлайн</a:t>
            </a:r>
            <a:r>
              <a:rPr lang="en-US" sz="1400">
                <a:solidFill>
                  <a:srgbClr val="002664"/>
                </a:solidFill>
                <a:latin typeface="Arial" charset="0"/>
              </a:rPr>
              <a:t>.</a:t>
            </a:r>
          </a:p>
        </p:txBody>
      </p:sp>
      <p:sp>
        <p:nvSpPr>
          <p:cNvPr id="3079" name="AutoShape 7"/>
          <p:cNvSpPr>
            <a:spLocks noChangeArrowheads="1"/>
          </p:cNvSpPr>
          <p:nvPr/>
        </p:nvSpPr>
        <p:spPr bwMode="auto">
          <a:xfrm>
            <a:off x="6051550" y="2420938"/>
            <a:ext cx="3632200" cy="904875"/>
          </a:xfrm>
          <a:prstGeom prst="wedgeRoundRectCallout">
            <a:avLst>
              <a:gd name="adj1" fmla="val -37986"/>
              <a:gd name="adj2" fmla="val -129208"/>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Необязательное положение</a:t>
            </a:r>
            <a:r>
              <a:rPr lang="en-US" sz="1400">
                <a:solidFill>
                  <a:srgbClr val="002664"/>
                </a:solidFill>
                <a:latin typeface="Arial" charset="0"/>
              </a:rPr>
              <a:t> </a:t>
            </a:r>
            <a:r>
              <a:rPr lang="ru-RU" sz="1400">
                <a:solidFill>
                  <a:srgbClr val="002664"/>
                </a:solidFill>
                <a:latin typeface="Arial" charset="0"/>
              </a:rPr>
              <a:t>на продолжении левой лейлайн, если этого требуют освещение или условия</a:t>
            </a:r>
            <a:endParaRPr lang="en-US" sz="1400">
              <a:solidFill>
                <a:srgbClr val="002664"/>
              </a:solidFill>
              <a:latin typeface="Arial" charset="0"/>
            </a:endParaRPr>
          </a:p>
        </p:txBody>
      </p:sp>
      <p:sp>
        <p:nvSpPr>
          <p:cNvPr id="3080" name="Rectangle 8"/>
          <p:cNvSpPr>
            <a:spLocks noGrp="1" noChangeArrowheads="1"/>
          </p:cNvSpPr>
          <p:nvPr>
            <p:ph type="title" idx="4294967295"/>
          </p:nvPr>
        </p:nvSpPr>
        <p:spPr>
          <a:xfrm>
            <a:off x="506413" y="123825"/>
            <a:ext cx="8178800" cy="609600"/>
          </a:xfrm>
        </p:spPr>
        <p:txBody>
          <a:bodyPr lIns="91440" tIns="45720" rIns="91440" bIns="45720"/>
          <a:lstStyle/>
          <a:p>
            <a:pPr eaLnBrk="1" hangingPunct="1"/>
            <a:r>
              <a:rPr lang="ru-RU" sz="3400" smtClean="0"/>
              <a:t>Знак </a:t>
            </a:r>
            <a:r>
              <a:rPr lang="en-GB" sz="3400" smtClean="0"/>
              <a:t>1</a:t>
            </a:r>
          </a:p>
        </p:txBody>
      </p:sp>
      <p:sp>
        <p:nvSpPr>
          <p:cNvPr id="3081" name="AutoShape 9"/>
          <p:cNvSpPr>
            <a:spLocks noChangeArrowheads="1"/>
          </p:cNvSpPr>
          <p:nvPr/>
        </p:nvSpPr>
        <p:spPr bwMode="auto">
          <a:xfrm>
            <a:off x="6627813" y="260350"/>
            <a:ext cx="3024187" cy="865188"/>
          </a:xfrm>
          <a:prstGeom prst="wedgeRoundRectCallout">
            <a:avLst>
              <a:gd name="adj1" fmla="val -104028"/>
              <a:gd name="adj2" fmla="val 52361"/>
              <a:gd name="adj3" fmla="val 16667"/>
            </a:avLst>
          </a:prstGeom>
          <a:solidFill>
            <a:srgbClr val="FFFFFF"/>
          </a:solidFill>
          <a:ln w="9525">
            <a:solidFill>
              <a:srgbClr val="000000"/>
            </a:solidFill>
            <a:miter lim="800000"/>
            <a:headEnd/>
            <a:tailEnd/>
          </a:ln>
        </p:spPr>
        <p:txBody>
          <a:bodyPr/>
          <a:lstStyle/>
          <a:p>
            <a:pPr algn="ctr" eaLnBrk="0" hangingPunct="0"/>
            <a:r>
              <a:rPr lang="ru-RU" sz="1400">
                <a:solidFill>
                  <a:srgbClr val="002664"/>
                </a:solidFill>
                <a:latin typeface="Arial" charset="0"/>
              </a:rPr>
              <a:t>Судно ГК</a:t>
            </a:r>
            <a:r>
              <a:rPr lang="en-US" sz="1400">
                <a:solidFill>
                  <a:srgbClr val="002664"/>
                </a:solidFill>
                <a:latin typeface="Arial" charset="0"/>
              </a:rPr>
              <a:t>;</a:t>
            </a:r>
            <a:r>
              <a:rPr lang="ru-RU" sz="1400">
                <a:solidFill>
                  <a:srgbClr val="002664"/>
                </a:solidFill>
                <a:latin typeface="Arial" charset="0"/>
              </a:rPr>
              <a:t> установщик знака</a:t>
            </a:r>
            <a:r>
              <a:rPr lang="en-US" sz="1400">
                <a:solidFill>
                  <a:srgbClr val="002664"/>
                </a:solidFill>
                <a:latin typeface="Arial" charset="0"/>
              </a:rPr>
              <a:t>; </a:t>
            </a:r>
            <a:r>
              <a:rPr lang="ru-RU" sz="1400">
                <a:solidFill>
                  <a:srgbClr val="002664"/>
                </a:solidFill>
                <a:latin typeface="Arial" charset="0"/>
              </a:rPr>
              <a:t>судно на знаке или судно, сокращающее дистанцию</a:t>
            </a:r>
            <a:endParaRPr lang="en-US" sz="1400">
              <a:solidFill>
                <a:srgbClr val="002664"/>
              </a:solidFill>
              <a:latin typeface="Arial" charset="0"/>
            </a:endParaRPr>
          </a:p>
        </p:txBody>
      </p:sp>
      <p:sp>
        <p:nvSpPr>
          <p:cNvPr id="3082" name="AutoShape 10"/>
          <p:cNvSpPr>
            <a:spLocks noChangeArrowheads="1"/>
          </p:cNvSpPr>
          <p:nvPr/>
        </p:nvSpPr>
        <p:spPr bwMode="auto">
          <a:xfrm flipH="1">
            <a:off x="836613" y="3421063"/>
            <a:ext cx="2892425" cy="762000"/>
          </a:xfrm>
          <a:prstGeom prst="wedgeRoundRectCallout">
            <a:avLst>
              <a:gd name="adj1" fmla="val -75556"/>
              <a:gd name="adj2" fmla="val -166255"/>
              <a:gd name="adj3" fmla="val 16667"/>
            </a:avLst>
          </a:prstGeom>
          <a:solidFill>
            <a:srgbClr val="FFFFFF"/>
          </a:solidFill>
          <a:ln w="9525">
            <a:solidFill>
              <a:srgbClr val="000000"/>
            </a:solidFill>
            <a:miter lim="800000"/>
            <a:headEnd/>
            <a:tailEnd/>
          </a:ln>
        </p:spPr>
        <p:txBody>
          <a:bodyPr/>
          <a:lstStyle/>
          <a:p>
            <a:pPr algn="ctr" eaLnBrk="0" hangingPunct="0"/>
            <a:r>
              <a:rPr lang="ru-RU" sz="1400" dirty="0">
                <a:solidFill>
                  <a:srgbClr val="002664"/>
                </a:solidFill>
                <a:latin typeface="Arial" charset="0"/>
              </a:rPr>
              <a:t>Сектор обзора фотографов</a:t>
            </a:r>
            <a:r>
              <a:rPr lang="en-US" sz="1400" dirty="0">
                <a:solidFill>
                  <a:srgbClr val="002664"/>
                </a:solidFill>
                <a:latin typeface="Arial" charset="0"/>
              </a:rPr>
              <a:t>.</a:t>
            </a:r>
          </a:p>
          <a:p>
            <a:pPr algn="ctr" eaLnBrk="0" hangingPunct="0"/>
            <a:r>
              <a:rPr lang="ru-RU" sz="1400" dirty="0">
                <a:solidFill>
                  <a:srgbClr val="002664"/>
                </a:solidFill>
                <a:latin typeface="Arial" charset="0"/>
              </a:rPr>
              <a:t>Все суда должны избегать </a:t>
            </a:r>
            <a:r>
              <a:rPr lang="ru-RU" sz="1400" dirty="0" smtClean="0">
                <a:solidFill>
                  <a:srgbClr val="002664"/>
                </a:solidFill>
                <a:latin typeface="Arial" charset="0"/>
              </a:rPr>
              <a:t>этой области</a:t>
            </a:r>
            <a:endParaRPr lang="en-US" sz="1400" dirty="0">
              <a:solidFill>
                <a:srgbClr val="002664"/>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3"/>
          <p:cNvSpPr>
            <a:spLocks noChangeAspect="1" noChangeArrowheads="1" noTextEdit="1"/>
          </p:cNvSpPr>
          <p:nvPr/>
        </p:nvSpPr>
        <p:spPr bwMode="auto">
          <a:xfrm>
            <a:off x="434975" y="0"/>
            <a:ext cx="9001125" cy="6883400"/>
          </a:xfrm>
          <a:prstGeom prst="rect">
            <a:avLst/>
          </a:prstGeom>
          <a:noFill/>
          <a:ln w="9525" algn="ctr">
            <a:solidFill>
              <a:srgbClr val="FFFFFF"/>
            </a:solidFill>
            <a:miter lim="800000"/>
            <a:headEnd/>
            <a:tailEnd/>
          </a:ln>
        </p:spPr>
        <p:txBody>
          <a:bodyPr/>
          <a:lstStyle/>
          <a:p>
            <a:endParaRPr lang="ru-RU"/>
          </a:p>
        </p:txBody>
      </p:sp>
      <p:sp>
        <p:nvSpPr>
          <p:cNvPr id="59395" name="Rectangle 10"/>
          <p:cNvSpPr>
            <a:spLocks noChangeArrowheads="1"/>
          </p:cNvSpPr>
          <p:nvPr/>
        </p:nvSpPr>
        <p:spPr bwMode="auto">
          <a:xfrm>
            <a:off x="1109663" y="306388"/>
            <a:ext cx="7502525" cy="688975"/>
          </a:xfrm>
          <a:prstGeom prst="rect">
            <a:avLst/>
          </a:prstGeom>
          <a:noFill/>
          <a:ln w="9525">
            <a:noFill/>
            <a:miter lim="800000"/>
            <a:headEnd/>
            <a:tailEnd/>
          </a:ln>
        </p:spPr>
        <p:txBody>
          <a:bodyPr/>
          <a:lstStyle/>
          <a:p>
            <a:endParaRPr lang="ru-RU"/>
          </a:p>
        </p:txBody>
      </p:sp>
      <p:sp>
        <p:nvSpPr>
          <p:cNvPr id="59396" name="Rectangle 11"/>
          <p:cNvSpPr>
            <a:spLocks noChangeArrowheads="1"/>
          </p:cNvSpPr>
          <p:nvPr/>
        </p:nvSpPr>
        <p:spPr bwMode="auto">
          <a:xfrm>
            <a:off x="650875" y="134938"/>
            <a:ext cx="1439863" cy="554037"/>
          </a:xfrm>
          <a:prstGeom prst="rect">
            <a:avLst/>
          </a:prstGeom>
          <a:noFill/>
          <a:ln w="9525">
            <a:noFill/>
            <a:miter lim="800000"/>
            <a:headEnd/>
            <a:tailEnd/>
          </a:ln>
        </p:spPr>
        <p:txBody>
          <a:bodyPr wrap="none" lIns="0" tIns="0" rIns="0" bIns="0">
            <a:spAutoFit/>
          </a:bodyPr>
          <a:lstStyle/>
          <a:p>
            <a:r>
              <a:rPr lang="ru-RU" sz="3600" b="1">
                <a:solidFill>
                  <a:srgbClr val="002664"/>
                </a:solidFill>
                <a:latin typeface="Arial" charset="0"/>
              </a:rPr>
              <a:t>Знак 2</a:t>
            </a:r>
            <a:endParaRPr lang="ru-RU" sz="1800" b="1">
              <a:solidFill>
                <a:srgbClr val="002664"/>
              </a:solidFill>
              <a:latin typeface="Arial" charset="0"/>
            </a:endParaRPr>
          </a:p>
        </p:txBody>
      </p:sp>
      <p:pic>
        <p:nvPicPr>
          <p:cNvPr id="59397" name="Picture 13"/>
          <p:cNvPicPr>
            <a:picLocks noChangeAspect="1" noChangeArrowheads="1"/>
          </p:cNvPicPr>
          <p:nvPr/>
        </p:nvPicPr>
        <p:blipFill>
          <a:blip r:embed="rId3" cstate="print"/>
          <a:srcRect/>
          <a:stretch>
            <a:fillRect/>
          </a:stretch>
        </p:blipFill>
        <p:spPr bwMode="auto">
          <a:xfrm>
            <a:off x="3448050" y="1558925"/>
            <a:ext cx="2974975" cy="3765550"/>
          </a:xfrm>
          <a:prstGeom prst="rect">
            <a:avLst/>
          </a:prstGeom>
          <a:noFill/>
          <a:ln w="9525">
            <a:noFill/>
            <a:miter lim="800000"/>
            <a:headEnd/>
            <a:tailEnd/>
          </a:ln>
        </p:spPr>
      </p:pic>
      <p:sp>
        <p:nvSpPr>
          <p:cNvPr id="59398" name="Freeform 14"/>
          <p:cNvSpPr>
            <a:spLocks/>
          </p:cNvSpPr>
          <p:nvPr/>
        </p:nvSpPr>
        <p:spPr bwMode="auto">
          <a:xfrm>
            <a:off x="3624263" y="1989138"/>
            <a:ext cx="111125" cy="692150"/>
          </a:xfrm>
          <a:custGeom>
            <a:avLst/>
            <a:gdLst>
              <a:gd name="T0" fmla="*/ 0 w 141"/>
              <a:gd name="T1" fmla="*/ 327 h 436"/>
              <a:gd name="T2" fmla="*/ 35 w 141"/>
              <a:gd name="T3" fmla="*/ 327 h 436"/>
              <a:gd name="T4" fmla="*/ 35 w 141"/>
              <a:gd name="T5" fmla="*/ 0 h 436"/>
              <a:gd name="T6" fmla="*/ 105 w 141"/>
              <a:gd name="T7" fmla="*/ 0 h 436"/>
              <a:gd name="T8" fmla="*/ 105 w 141"/>
              <a:gd name="T9" fmla="*/ 327 h 436"/>
              <a:gd name="T10" fmla="*/ 141 w 141"/>
              <a:gd name="T11" fmla="*/ 327 h 436"/>
              <a:gd name="T12" fmla="*/ 71 w 141"/>
              <a:gd name="T13" fmla="*/ 436 h 436"/>
              <a:gd name="T14" fmla="*/ 0 w 141"/>
              <a:gd name="T15" fmla="*/ 327 h 436"/>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436"/>
              <a:gd name="T26" fmla="*/ 141 w 141"/>
              <a:gd name="T27" fmla="*/ 436 h 4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436">
                <a:moveTo>
                  <a:pt x="0" y="327"/>
                </a:moveTo>
                <a:lnTo>
                  <a:pt x="35" y="327"/>
                </a:lnTo>
                <a:lnTo>
                  <a:pt x="35" y="0"/>
                </a:lnTo>
                <a:lnTo>
                  <a:pt x="105" y="0"/>
                </a:lnTo>
                <a:lnTo>
                  <a:pt x="105" y="327"/>
                </a:lnTo>
                <a:lnTo>
                  <a:pt x="141" y="327"/>
                </a:lnTo>
                <a:lnTo>
                  <a:pt x="71" y="436"/>
                </a:lnTo>
                <a:lnTo>
                  <a:pt x="0" y="327"/>
                </a:lnTo>
                <a:close/>
              </a:path>
            </a:pathLst>
          </a:custGeom>
          <a:solidFill>
            <a:srgbClr val="0000FF"/>
          </a:solidFill>
          <a:ln w="5">
            <a:solidFill>
              <a:srgbClr val="000000"/>
            </a:solidFill>
            <a:prstDash val="solid"/>
            <a:round/>
            <a:headEnd/>
            <a:tailEnd/>
          </a:ln>
        </p:spPr>
        <p:txBody>
          <a:bodyPr/>
          <a:lstStyle/>
          <a:p>
            <a:endParaRPr lang="ru-RU"/>
          </a:p>
        </p:txBody>
      </p:sp>
      <p:sp>
        <p:nvSpPr>
          <p:cNvPr id="59399" name="Freeform 15"/>
          <p:cNvSpPr>
            <a:spLocks/>
          </p:cNvSpPr>
          <p:nvPr/>
        </p:nvSpPr>
        <p:spPr bwMode="auto">
          <a:xfrm>
            <a:off x="3748088" y="1052513"/>
            <a:ext cx="1871662" cy="1152525"/>
          </a:xfrm>
          <a:custGeom>
            <a:avLst/>
            <a:gdLst>
              <a:gd name="T0" fmla="*/ 1941 w 2327"/>
              <a:gd name="T1" fmla="*/ 2 h 671"/>
              <a:gd name="T2" fmla="*/ 2042 w 2327"/>
              <a:gd name="T3" fmla="*/ 10 h 671"/>
              <a:gd name="T4" fmla="*/ 2102 w 2327"/>
              <a:gd name="T5" fmla="*/ 18 h 671"/>
              <a:gd name="T6" fmla="*/ 2153 w 2327"/>
              <a:gd name="T7" fmla="*/ 29 h 671"/>
              <a:gd name="T8" fmla="*/ 2193 w 2327"/>
              <a:gd name="T9" fmla="*/ 42 h 671"/>
              <a:gd name="T10" fmla="*/ 2222 w 2327"/>
              <a:gd name="T11" fmla="*/ 56 h 671"/>
              <a:gd name="T12" fmla="*/ 2236 w 2327"/>
              <a:gd name="T13" fmla="*/ 72 h 671"/>
              <a:gd name="T14" fmla="*/ 2238 w 2327"/>
              <a:gd name="T15" fmla="*/ 281 h 671"/>
              <a:gd name="T16" fmla="*/ 2236 w 2327"/>
              <a:gd name="T17" fmla="*/ 409 h 671"/>
              <a:gd name="T18" fmla="*/ 2222 w 2327"/>
              <a:gd name="T19" fmla="*/ 425 h 671"/>
              <a:gd name="T20" fmla="*/ 2193 w 2327"/>
              <a:gd name="T21" fmla="*/ 439 h 671"/>
              <a:gd name="T22" fmla="*/ 2153 w 2327"/>
              <a:gd name="T23" fmla="*/ 453 h 671"/>
              <a:gd name="T24" fmla="*/ 2102 w 2327"/>
              <a:gd name="T25" fmla="*/ 464 h 671"/>
              <a:gd name="T26" fmla="*/ 2042 w 2327"/>
              <a:gd name="T27" fmla="*/ 472 h 671"/>
              <a:gd name="T28" fmla="*/ 1941 w 2327"/>
              <a:gd name="T29" fmla="*/ 480 h 671"/>
              <a:gd name="T30" fmla="*/ 2327 w 2327"/>
              <a:gd name="T31" fmla="*/ 671 h 671"/>
              <a:gd name="T32" fmla="*/ 373 w 2327"/>
              <a:gd name="T33" fmla="*/ 482 h 671"/>
              <a:gd name="T34" fmla="*/ 229 w 2327"/>
              <a:gd name="T35" fmla="*/ 476 h 671"/>
              <a:gd name="T36" fmla="*/ 165 w 2327"/>
              <a:gd name="T37" fmla="*/ 468 h 671"/>
              <a:gd name="T38" fmla="*/ 109 w 2327"/>
              <a:gd name="T39" fmla="*/ 459 h 671"/>
              <a:gd name="T40" fmla="*/ 64 w 2327"/>
              <a:gd name="T41" fmla="*/ 446 h 671"/>
              <a:gd name="T42" fmla="*/ 29 w 2327"/>
              <a:gd name="T43" fmla="*/ 432 h 671"/>
              <a:gd name="T44" fmla="*/ 8 w 2327"/>
              <a:gd name="T45" fmla="*/ 417 h 671"/>
              <a:gd name="T46" fmla="*/ 0 w 2327"/>
              <a:gd name="T47" fmla="*/ 401 h 671"/>
              <a:gd name="T48" fmla="*/ 0 w 2327"/>
              <a:gd name="T49" fmla="*/ 80 h 671"/>
              <a:gd name="T50" fmla="*/ 8 w 2327"/>
              <a:gd name="T51" fmla="*/ 64 h 671"/>
              <a:gd name="T52" fmla="*/ 29 w 2327"/>
              <a:gd name="T53" fmla="*/ 49 h 671"/>
              <a:gd name="T54" fmla="*/ 64 w 2327"/>
              <a:gd name="T55" fmla="*/ 35 h 671"/>
              <a:gd name="T56" fmla="*/ 109 w 2327"/>
              <a:gd name="T57" fmla="*/ 24 h 671"/>
              <a:gd name="T58" fmla="*/ 165 w 2327"/>
              <a:gd name="T59" fmla="*/ 14 h 671"/>
              <a:gd name="T60" fmla="*/ 229 w 2327"/>
              <a:gd name="T61" fmla="*/ 6 h 671"/>
              <a:gd name="T62" fmla="*/ 373 w 2327"/>
              <a:gd name="T63" fmla="*/ 0 h 671"/>
              <a:gd name="T64" fmla="*/ 1865 w 2327"/>
              <a:gd name="T65" fmla="*/ 0 h 6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7"/>
              <a:gd name="T100" fmla="*/ 0 h 671"/>
              <a:gd name="T101" fmla="*/ 2327 w 2327"/>
              <a:gd name="T102" fmla="*/ 671 h 6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7" h="671">
                <a:moveTo>
                  <a:pt x="1865" y="0"/>
                </a:moveTo>
                <a:lnTo>
                  <a:pt x="1941" y="2"/>
                </a:lnTo>
                <a:lnTo>
                  <a:pt x="2010" y="6"/>
                </a:lnTo>
                <a:lnTo>
                  <a:pt x="2042" y="10"/>
                </a:lnTo>
                <a:lnTo>
                  <a:pt x="2073" y="14"/>
                </a:lnTo>
                <a:lnTo>
                  <a:pt x="2102" y="18"/>
                </a:lnTo>
                <a:lnTo>
                  <a:pt x="2129" y="24"/>
                </a:lnTo>
                <a:lnTo>
                  <a:pt x="2153" y="29"/>
                </a:lnTo>
                <a:lnTo>
                  <a:pt x="2175" y="35"/>
                </a:lnTo>
                <a:lnTo>
                  <a:pt x="2193" y="42"/>
                </a:lnTo>
                <a:lnTo>
                  <a:pt x="2209" y="49"/>
                </a:lnTo>
                <a:lnTo>
                  <a:pt x="2222" y="56"/>
                </a:lnTo>
                <a:lnTo>
                  <a:pt x="2231" y="64"/>
                </a:lnTo>
                <a:lnTo>
                  <a:pt x="2236" y="72"/>
                </a:lnTo>
                <a:lnTo>
                  <a:pt x="2238" y="80"/>
                </a:lnTo>
                <a:lnTo>
                  <a:pt x="2238" y="281"/>
                </a:lnTo>
                <a:lnTo>
                  <a:pt x="2238" y="401"/>
                </a:lnTo>
                <a:lnTo>
                  <a:pt x="2236" y="409"/>
                </a:lnTo>
                <a:lnTo>
                  <a:pt x="2231" y="417"/>
                </a:lnTo>
                <a:lnTo>
                  <a:pt x="2222" y="425"/>
                </a:lnTo>
                <a:lnTo>
                  <a:pt x="2209" y="432"/>
                </a:lnTo>
                <a:lnTo>
                  <a:pt x="2193" y="439"/>
                </a:lnTo>
                <a:lnTo>
                  <a:pt x="2175" y="446"/>
                </a:lnTo>
                <a:lnTo>
                  <a:pt x="2153" y="453"/>
                </a:lnTo>
                <a:lnTo>
                  <a:pt x="2129" y="459"/>
                </a:lnTo>
                <a:lnTo>
                  <a:pt x="2102" y="464"/>
                </a:lnTo>
                <a:lnTo>
                  <a:pt x="2073" y="468"/>
                </a:lnTo>
                <a:lnTo>
                  <a:pt x="2042" y="472"/>
                </a:lnTo>
                <a:lnTo>
                  <a:pt x="2010" y="476"/>
                </a:lnTo>
                <a:lnTo>
                  <a:pt x="1941" y="480"/>
                </a:lnTo>
                <a:lnTo>
                  <a:pt x="1865" y="482"/>
                </a:lnTo>
                <a:lnTo>
                  <a:pt x="2327" y="671"/>
                </a:lnTo>
                <a:lnTo>
                  <a:pt x="1306" y="482"/>
                </a:lnTo>
                <a:lnTo>
                  <a:pt x="373" y="482"/>
                </a:lnTo>
                <a:lnTo>
                  <a:pt x="297" y="480"/>
                </a:lnTo>
                <a:lnTo>
                  <a:pt x="229" y="476"/>
                </a:lnTo>
                <a:lnTo>
                  <a:pt x="196" y="472"/>
                </a:lnTo>
                <a:lnTo>
                  <a:pt x="165" y="468"/>
                </a:lnTo>
                <a:lnTo>
                  <a:pt x="136" y="464"/>
                </a:lnTo>
                <a:lnTo>
                  <a:pt x="109" y="459"/>
                </a:lnTo>
                <a:lnTo>
                  <a:pt x="86" y="453"/>
                </a:lnTo>
                <a:lnTo>
                  <a:pt x="64" y="446"/>
                </a:lnTo>
                <a:lnTo>
                  <a:pt x="46" y="439"/>
                </a:lnTo>
                <a:lnTo>
                  <a:pt x="29" y="432"/>
                </a:lnTo>
                <a:lnTo>
                  <a:pt x="17" y="425"/>
                </a:lnTo>
                <a:lnTo>
                  <a:pt x="8" y="417"/>
                </a:lnTo>
                <a:lnTo>
                  <a:pt x="2" y="409"/>
                </a:lnTo>
                <a:lnTo>
                  <a:pt x="0" y="401"/>
                </a:lnTo>
                <a:lnTo>
                  <a:pt x="0" y="281"/>
                </a:lnTo>
                <a:lnTo>
                  <a:pt x="0" y="80"/>
                </a:lnTo>
                <a:lnTo>
                  <a:pt x="2" y="72"/>
                </a:lnTo>
                <a:lnTo>
                  <a:pt x="8" y="64"/>
                </a:lnTo>
                <a:lnTo>
                  <a:pt x="17" y="56"/>
                </a:lnTo>
                <a:lnTo>
                  <a:pt x="29" y="49"/>
                </a:lnTo>
                <a:lnTo>
                  <a:pt x="46" y="42"/>
                </a:lnTo>
                <a:lnTo>
                  <a:pt x="64" y="35"/>
                </a:lnTo>
                <a:lnTo>
                  <a:pt x="86" y="29"/>
                </a:lnTo>
                <a:lnTo>
                  <a:pt x="109" y="24"/>
                </a:lnTo>
                <a:lnTo>
                  <a:pt x="136" y="18"/>
                </a:lnTo>
                <a:lnTo>
                  <a:pt x="165" y="14"/>
                </a:lnTo>
                <a:lnTo>
                  <a:pt x="196" y="10"/>
                </a:lnTo>
                <a:lnTo>
                  <a:pt x="229" y="6"/>
                </a:lnTo>
                <a:lnTo>
                  <a:pt x="297" y="2"/>
                </a:lnTo>
                <a:lnTo>
                  <a:pt x="373" y="0"/>
                </a:lnTo>
                <a:lnTo>
                  <a:pt x="1306" y="0"/>
                </a:lnTo>
                <a:lnTo>
                  <a:pt x="1865" y="0"/>
                </a:lnTo>
                <a:close/>
              </a:path>
            </a:pathLst>
          </a:custGeom>
          <a:solidFill>
            <a:srgbClr val="FFFFFF"/>
          </a:solidFill>
          <a:ln w="5">
            <a:solidFill>
              <a:srgbClr val="000000"/>
            </a:solidFill>
            <a:prstDash val="solid"/>
            <a:round/>
            <a:headEnd/>
            <a:tailEnd/>
          </a:ln>
        </p:spPr>
        <p:txBody>
          <a:bodyPr/>
          <a:lstStyle/>
          <a:p>
            <a:endParaRPr lang="ru-RU"/>
          </a:p>
        </p:txBody>
      </p:sp>
      <p:sp>
        <p:nvSpPr>
          <p:cNvPr id="59400" name="Rectangle 16"/>
          <p:cNvSpPr>
            <a:spLocks noChangeArrowheads="1"/>
          </p:cNvSpPr>
          <p:nvPr/>
        </p:nvSpPr>
        <p:spPr bwMode="auto">
          <a:xfrm>
            <a:off x="3819525" y="1125538"/>
            <a:ext cx="1616075" cy="922337"/>
          </a:xfrm>
          <a:prstGeom prst="rect">
            <a:avLst/>
          </a:prstGeom>
          <a:noFill/>
          <a:ln w="9525">
            <a:noFill/>
            <a:miter lim="800000"/>
            <a:headEnd/>
            <a:tailEnd/>
          </a:ln>
        </p:spPr>
        <p:txBody>
          <a:bodyPr wrap="none" lIns="0" tIns="0" rIns="0" bIns="0">
            <a:spAutoFit/>
          </a:bodyPr>
          <a:lstStyle/>
          <a:p>
            <a:r>
              <a:rPr lang="ru-RU" sz="1400">
                <a:solidFill>
                  <a:srgbClr val="000000"/>
                </a:solidFill>
                <a:latin typeface="Arial" charset="0"/>
              </a:rPr>
              <a:t>Участники идут </a:t>
            </a:r>
            <a:br>
              <a:rPr lang="ru-RU" sz="1400">
                <a:solidFill>
                  <a:srgbClr val="000000"/>
                </a:solidFill>
                <a:latin typeface="Arial" charset="0"/>
              </a:rPr>
            </a:br>
            <a:r>
              <a:rPr lang="ru-RU" sz="1400">
                <a:solidFill>
                  <a:srgbClr val="000000"/>
                </a:solidFill>
                <a:latin typeface="Arial" charset="0"/>
              </a:rPr>
              <a:t>бакштагом </a:t>
            </a:r>
            <a:br>
              <a:rPr lang="ru-RU" sz="1400">
                <a:solidFill>
                  <a:srgbClr val="000000"/>
                </a:solidFill>
                <a:latin typeface="Arial" charset="0"/>
              </a:rPr>
            </a:br>
            <a:r>
              <a:rPr lang="ru-RU" sz="1400">
                <a:solidFill>
                  <a:srgbClr val="000000"/>
                </a:solidFill>
                <a:latin typeface="Arial" charset="0"/>
              </a:rPr>
              <a:t>от знака 1 к знаку 2</a:t>
            </a:r>
            <a:endParaRPr lang="ru-RU" sz="1800">
              <a:latin typeface="Arial" charset="0"/>
            </a:endParaRPr>
          </a:p>
          <a:p>
            <a:endParaRPr lang="ru-RU" sz="1800">
              <a:latin typeface="Arial" charset="0"/>
            </a:endParaRPr>
          </a:p>
        </p:txBody>
      </p:sp>
      <p:sp>
        <p:nvSpPr>
          <p:cNvPr id="59401" name="Freeform 19"/>
          <p:cNvSpPr>
            <a:spLocks/>
          </p:cNvSpPr>
          <p:nvPr/>
        </p:nvSpPr>
        <p:spPr bwMode="auto">
          <a:xfrm>
            <a:off x="3979863" y="3470275"/>
            <a:ext cx="992187" cy="1031875"/>
          </a:xfrm>
          <a:custGeom>
            <a:avLst/>
            <a:gdLst>
              <a:gd name="T0" fmla="*/ 0 w 1251"/>
              <a:gd name="T1" fmla="*/ 650 h 650"/>
              <a:gd name="T2" fmla="*/ 1251 w 1251"/>
              <a:gd name="T3" fmla="*/ 362 h 650"/>
              <a:gd name="T4" fmla="*/ 679 w 1251"/>
              <a:gd name="T5" fmla="*/ 0 h 650"/>
              <a:gd name="T6" fmla="*/ 0 w 1251"/>
              <a:gd name="T7" fmla="*/ 650 h 650"/>
              <a:gd name="T8" fmla="*/ 0 60000 65536"/>
              <a:gd name="T9" fmla="*/ 0 60000 65536"/>
              <a:gd name="T10" fmla="*/ 0 60000 65536"/>
              <a:gd name="T11" fmla="*/ 0 60000 65536"/>
              <a:gd name="T12" fmla="*/ 0 w 1251"/>
              <a:gd name="T13" fmla="*/ 0 h 650"/>
              <a:gd name="T14" fmla="*/ 1251 w 1251"/>
              <a:gd name="T15" fmla="*/ 650 h 650"/>
            </a:gdLst>
            <a:ahLst/>
            <a:cxnLst>
              <a:cxn ang="T8">
                <a:pos x="T0" y="T1"/>
              </a:cxn>
              <a:cxn ang="T9">
                <a:pos x="T2" y="T3"/>
              </a:cxn>
              <a:cxn ang="T10">
                <a:pos x="T4" y="T5"/>
              </a:cxn>
              <a:cxn ang="T11">
                <a:pos x="T6" y="T7"/>
              </a:cxn>
            </a:cxnLst>
            <a:rect l="T12" t="T13" r="T14" b="T15"/>
            <a:pathLst>
              <a:path w="1251" h="650">
                <a:moveTo>
                  <a:pt x="0" y="650"/>
                </a:moveTo>
                <a:lnTo>
                  <a:pt x="1251" y="362"/>
                </a:lnTo>
                <a:lnTo>
                  <a:pt x="679" y="0"/>
                </a:lnTo>
                <a:lnTo>
                  <a:pt x="0" y="650"/>
                </a:lnTo>
                <a:close/>
              </a:path>
            </a:pathLst>
          </a:custGeom>
          <a:solidFill>
            <a:srgbClr val="00FF00"/>
          </a:solidFill>
          <a:ln w="5">
            <a:solidFill>
              <a:srgbClr val="000000"/>
            </a:solidFill>
            <a:prstDash val="solid"/>
            <a:round/>
            <a:headEnd/>
            <a:tailEnd/>
          </a:ln>
        </p:spPr>
        <p:txBody>
          <a:bodyPr/>
          <a:lstStyle/>
          <a:p>
            <a:endParaRPr lang="ru-RU"/>
          </a:p>
        </p:txBody>
      </p:sp>
      <p:sp>
        <p:nvSpPr>
          <p:cNvPr id="59402" name="Freeform 20"/>
          <p:cNvSpPr>
            <a:spLocks/>
          </p:cNvSpPr>
          <p:nvPr/>
        </p:nvSpPr>
        <p:spPr bwMode="auto">
          <a:xfrm>
            <a:off x="868363" y="2565400"/>
            <a:ext cx="2952750" cy="1258888"/>
          </a:xfrm>
          <a:custGeom>
            <a:avLst/>
            <a:gdLst>
              <a:gd name="T0" fmla="*/ 2449 w 3606"/>
              <a:gd name="T1" fmla="*/ 2 h 482"/>
              <a:gd name="T2" fmla="*/ 2536 w 3606"/>
              <a:gd name="T3" fmla="*/ 6 h 482"/>
              <a:gd name="T4" fmla="*/ 2618 w 3606"/>
              <a:gd name="T5" fmla="*/ 14 h 482"/>
              <a:gd name="T6" fmla="*/ 2686 w 3606"/>
              <a:gd name="T7" fmla="*/ 24 h 482"/>
              <a:gd name="T8" fmla="*/ 2744 w 3606"/>
              <a:gd name="T9" fmla="*/ 35 h 482"/>
              <a:gd name="T10" fmla="*/ 2788 w 3606"/>
              <a:gd name="T11" fmla="*/ 49 h 482"/>
              <a:gd name="T12" fmla="*/ 2815 w 3606"/>
              <a:gd name="T13" fmla="*/ 64 h 482"/>
              <a:gd name="T14" fmla="*/ 2824 w 3606"/>
              <a:gd name="T15" fmla="*/ 80 h 482"/>
              <a:gd name="T16" fmla="*/ 3606 w 3606"/>
              <a:gd name="T17" fmla="*/ 446 h 482"/>
              <a:gd name="T18" fmla="*/ 2822 w 3606"/>
              <a:gd name="T19" fmla="*/ 410 h 482"/>
              <a:gd name="T20" fmla="*/ 2802 w 3606"/>
              <a:gd name="T21" fmla="*/ 426 h 482"/>
              <a:gd name="T22" fmla="*/ 2768 w 3606"/>
              <a:gd name="T23" fmla="*/ 440 h 482"/>
              <a:gd name="T24" fmla="*/ 2717 w 3606"/>
              <a:gd name="T25" fmla="*/ 453 h 482"/>
              <a:gd name="T26" fmla="*/ 2654 w 3606"/>
              <a:gd name="T27" fmla="*/ 464 h 482"/>
              <a:gd name="T28" fmla="*/ 2578 w 3606"/>
              <a:gd name="T29" fmla="*/ 472 h 482"/>
              <a:gd name="T30" fmla="*/ 2493 w 3606"/>
              <a:gd name="T31" fmla="*/ 478 h 482"/>
              <a:gd name="T32" fmla="*/ 2353 w 3606"/>
              <a:gd name="T33" fmla="*/ 482 h 482"/>
              <a:gd name="T34" fmla="*/ 470 w 3606"/>
              <a:gd name="T35" fmla="*/ 482 h 482"/>
              <a:gd name="T36" fmla="*/ 331 w 3606"/>
              <a:gd name="T37" fmla="*/ 478 h 482"/>
              <a:gd name="T38" fmla="*/ 246 w 3606"/>
              <a:gd name="T39" fmla="*/ 472 h 482"/>
              <a:gd name="T40" fmla="*/ 170 w 3606"/>
              <a:gd name="T41" fmla="*/ 464 h 482"/>
              <a:gd name="T42" fmla="*/ 107 w 3606"/>
              <a:gd name="T43" fmla="*/ 453 h 482"/>
              <a:gd name="T44" fmla="*/ 56 w 3606"/>
              <a:gd name="T45" fmla="*/ 440 h 482"/>
              <a:gd name="T46" fmla="*/ 22 w 3606"/>
              <a:gd name="T47" fmla="*/ 426 h 482"/>
              <a:gd name="T48" fmla="*/ 2 w 3606"/>
              <a:gd name="T49" fmla="*/ 410 h 482"/>
              <a:gd name="T50" fmla="*/ 0 w 3606"/>
              <a:gd name="T51" fmla="*/ 281 h 482"/>
              <a:gd name="T52" fmla="*/ 2 w 3606"/>
              <a:gd name="T53" fmla="*/ 72 h 482"/>
              <a:gd name="T54" fmla="*/ 22 w 3606"/>
              <a:gd name="T55" fmla="*/ 56 h 482"/>
              <a:gd name="T56" fmla="*/ 56 w 3606"/>
              <a:gd name="T57" fmla="*/ 42 h 482"/>
              <a:gd name="T58" fmla="*/ 107 w 3606"/>
              <a:gd name="T59" fmla="*/ 29 h 482"/>
              <a:gd name="T60" fmla="*/ 170 w 3606"/>
              <a:gd name="T61" fmla="*/ 18 h 482"/>
              <a:gd name="T62" fmla="*/ 246 w 3606"/>
              <a:gd name="T63" fmla="*/ 10 h 482"/>
              <a:gd name="T64" fmla="*/ 331 w 3606"/>
              <a:gd name="T65" fmla="*/ 4 h 482"/>
              <a:gd name="T66" fmla="*/ 470 w 3606"/>
              <a:gd name="T67" fmla="*/ 0 h 482"/>
              <a:gd name="T68" fmla="*/ 2353 w 3606"/>
              <a:gd name="T69" fmla="*/ 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06"/>
              <a:gd name="T106" fmla="*/ 0 h 482"/>
              <a:gd name="T107" fmla="*/ 3606 w 3606"/>
              <a:gd name="T108" fmla="*/ 482 h 4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06" h="482">
                <a:moveTo>
                  <a:pt x="2353" y="0"/>
                </a:moveTo>
                <a:lnTo>
                  <a:pt x="2449" y="2"/>
                </a:lnTo>
                <a:lnTo>
                  <a:pt x="2493" y="4"/>
                </a:lnTo>
                <a:lnTo>
                  <a:pt x="2536" y="6"/>
                </a:lnTo>
                <a:lnTo>
                  <a:pt x="2578" y="10"/>
                </a:lnTo>
                <a:lnTo>
                  <a:pt x="2618" y="14"/>
                </a:lnTo>
                <a:lnTo>
                  <a:pt x="2654" y="18"/>
                </a:lnTo>
                <a:lnTo>
                  <a:pt x="2686" y="24"/>
                </a:lnTo>
                <a:lnTo>
                  <a:pt x="2717" y="29"/>
                </a:lnTo>
                <a:lnTo>
                  <a:pt x="2744" y="35"/>
                </a:lnTo>
                <a:lnTo>
                  <a:pt x="2768" y="42"/>
                </a:lnTo>
                <a:lnTo>
                  <a:pt x="2788" y="49"/>
                </a:lnTo>
                <a:lnTo>
                  <a:pt x="2802" y="56"/>
                </a:lnTo>
                <a:lnTo>
                  <a:pt x="2815" y="64"/>
                </a:lnTo>
                <a:lnTo>
                  <a:pt x="2822" y="72"/>
                </a:lnTo>
                <a:lnTo>
                  <a:pt x="2824" y="80"/>
                </a:lnTo>
                <a:lnTo>
                  <a:pt x="2824" y="281"/>
                </a:lnTo>
                <a:lnTo>
                  <a:pt x="3606" y="446"/>
                </a:lnTo>
                <a:lnTo>
                  <a:pt x="2824" y="402"/>
                </a:lnTo>
                <a:lnTo>
                  <a:pt x="2822" y="410"/>
                </a:lnTo>
                <a:lnTo>
                  <a:pt x="2815" y="418"/>
                </a:lnTo>
                <a:lnTo>
                  <a:pt x="2802" y="426"/>
                </a:lnTo>
                <a:lnTo>
                  <a:pt x="2788" y="433"/>
                </a:lnTo>
                <a:lnTo>
                  <a:pt x="2768" y="440"/>
                </a:lnTo>
                <a:lnTo>
                  <a:pt x="2744" y="447"/>
                </a:lnTo>
                <a:lnTo>
                  <a:pt x="2717" y="453"/>
                </a:lnTo>
                <a:lnTo>
                  <a:pt x="2686" y="459"/>
                </a:lnTo>
                <a:lnTo>
                  <a:pt x="2654" y="464"/>
                </a:lnTo>
                <a:lnTo>
                  <a:pt x="2618" y="468"/>
                </a:lnTo>
                <a:lnTo>
                  <a:pt x="2578" y="472"/>
                </a:lnTo>
                <a:lnTo>
                  <a:pt x="2536" y="476"/>
                </a:lnTo>
                <a:lnTo>
                  <a:pt x="2493" y="478"/>
                </a:lnTo>
                <a:lnTo>
                  <a:pt x="2449" y="480"/>
                </a:lnTo>
                <a:lnTo>
                  <a:pt x="2353" y="482"/>
                </a:lnTo>
                <a:lnTo>
                  <a:pt x="1647" y="482"/>
                </a:lnTo>
                <a:lnTo>
                  <a:pt x="470" y="482"/>
                </a:lnTo>
                <a:lnTo>
                  <a:pt x="376" y="480"/>
                </a:lnTo>
                <a:lnTo>
                  <a:pt x="331" y="478"/>
                </a:lnTo>
                <a:lnTo>
                  <a:pt x="288" y="476"/>
                </a:lnTo>
                <a:lnTo>
                  <a:pt x="246" y="472"/>
                </a:lnTo>
                <a:lnTo>
                  <a:pt x="206" y="468"/>
                </a:lnTo>
                <a:lnTo>
                  <a:pt x="170" y="464"/>
                </a:lnTo>
                <a:lnTo>
                  <a:pt x="137" y="459"/>
                </a:lnTo>
                <a:lnTo>
                  <a:pt x="107" y="453"/>
                </a:lnTo>
                <a:lnTo>
                  <a:pt x="79" y="447"/>
                </a:lnTo>
                <a:lnTo>
                  <a:pt x="56" y="440"/>
                </a:lnTo>
                <a:lnTo>
                  <a:pt x="36" y="433"/>
                </a:lnTo>
                <a:lnTo>
                  <a:pt x="22" y="426"/>
                </a:lnTo>
                <a:lnTo>
                  <a:pt x="9" y="418"/>
                </a:lnTo>
                <a:lnTo>
                  <a:pt x="2" y="410"/>
                </a:lnTo>
                <a:lnTo>
                  <a:pt x="0" y="402"/>
                </a:lnTo>
                <a:lnTo>
                  <a:pt x="0" y="281"/>
                </a:lnTo>
                <a:lnTo>
                  <a:pt x="0" y="80"/>
                </a:lnTo>
                <a:lnTo>
                  <a:pt x="2" y="72"/>
                </a:lnTo>
                <a:lnTo>
                  <a:pt x="9" y="64"/>
                </a:lnTo>
                <a:lnTo>
                  <a:pt x="22" y="56"/>
                </a:lnTo>
                <a:lnTo>
                  <a:pt x="36" y="49"/>
                </a:lnTo>
                <a:lnTo>
                  <a:pt x="56" y="42"/>
                </a:lnTo>
                <a:lnTo>
                  <a:pt x="79" y="35"/>
                </a:lnTo>
                <a:lnTo>
                  <a:pt x="107" y="29"/>
                </a:lnTo>
                <a:lnTo>
                  <a:pt x="137" y="24"/>
                </a:lnTo>
                <a:lnTo>
                  <a:pt x="170" y="18"/>
                </a:lnTo>
                <a:lnTo>
                  <a:pt x="206" y="14"/>
                </a:lnTo>
                <a:lnTo>
                  <a:pt x="246" y="10"/>
                </a:lnTo>
                <a:lnTo>
                  <a:pt x="288" y="6"/>
                </a:lnTo>
                <a:lnTo>
                  <a:pt x="331" y="4"/>
                </a:lnTo>
                <a:lnTo>
                  <a:pt x="376" y="2"/>
                </a:lnTo>
                <a:lnTo>
                  <a:pt x="470" y="0"/>
                </a:lnTo>
                <a:lnTo>
                  <a:pt x="1647" y="0"/>
                </a:lnTo>
                <a:lnTo>
                  <a:pt x="2353" y="0"/>
                </a:lnTo>
                <a:close/>
              </a:path>
            </a:pathLst>
          </a:custGeom>
          <a:solidFill>
            <a:srgbClr val="FFFFFF"/>
          </a:solidFill>
          <a:ln w="5">
            <a:solidFill>
              <a:srgbClr val="000000"/>
            </a:solidFill>
            <a:prstDash val="solid"/>
            <a:round/>
            <a:headEnd/>
            <a:tailEnd/>
          </a:ln>
        </p:spPr>
        <p:txBody>
          <a:bodyPr/>
          <a:lstStyle/>
          <a:p>
            <a:endParaRPr lang="ru-RU"/>
          </a:p>
        </p:txBody>
      </p:sp>
      <p:sp>
        <p:nvSpPr>
          <p:cNvPr id="59403" name="Rectangle 21"/>
          <p:cNvSpPr>
            <a:spLocks noChangeArrowheads="1"/>
          </p:cNvSpPr>
          <p:nvPr/>
        </p:nvSpPr>
        <p:spPr bwMode="auto">
          <a:xfrm>
            <a:off x="939800" y="2636838"/>
            <a:ext cx="2155825" cy="1077912"/>
          </a:xfrm>
          <a:prstGeom prst="rect">
            <a:avLst/>
          </a:prstGeom>
          <a:noFill/>
          <a:ln w="9525">
            <a:noFill/>
            <a:miter lim="800000"/>
            <a:headEnd/>
            <a:tailEnd/>
          </a:ln>
        </p:spPr>
        <p:txBody>
          <a:bodyPr wrap="none" lIns="0" tIns="0" rIns="0" bIns="0">
            <a:spAutoFit/>
          </a:bodyPr>
          <a:lstStyle/>
          <a:p>
            <a:pPr algn="ctr" eaLnBrk="0" hangingPunct="0"/>
            <a:r>
              <a:rPr lang="ru-RU" sz="1400">
                <a:solidFill>
                  <a:srgbClr val="002664"/>
                </a:solidFill>
                <a:latin typeface="Arial" charset="0"/>
              </a:rPr>
              <a:t>Судно ГК</a:t>
            </a:r>
            <a:r>
              <a:rPr lang="en-US" sz="1400">
                <a:solidFill>
                  <a:srgbClr val="002664"/>
                </a:solidFill>
                <a:latin typeface="Arial" charset="0"/>
              </a:rPr>
              <a:t>;</a:t>
            </a:r>
          </a:p>
          <a:p>
            <a:pPr algn="ctr" eaLnBrk="0" hangingPunct="0"/>
            <a:r>
              <a:rPr lang="ru-RU" sz="1400">
                <a:solidFill>
                  <a:srgbClr val="002664"/>
                </a:solidFill>
                <a:latin typeface="Arial" charset="0"/>
              </a:rPr>
              <a:t>установщик знака</a:t>
            </a:r>
            <a:r>
              <a:rPr lang="en-US" sz="1400">
                <a:solidFill>
                  <a:srgbClr val="002664"/>
                </a:solidFill>
                <a:latin typeface="Arial" charset="0"/>
              </a:rPr>
              <a:t>; </a:t>
            </a:r>
            <a:r>
              <a:rPr lang="ru-RU" sz="1400">
                <a:solidFill>
                  <a:srgbClr val="002664"/>
                </a:solidFill>
                <a:latin typeface="Arial" charset="0"/>
              </a:rPr>
              <a:t/>
            </a:r>
            <a:br>
              <a:rPr lang="ru-RU" sz="1400">
                <a:solidFill>
                  <a:srgbClr val="002664"/>
                </a:solidFill>
                <a:latin typeface="Arial" charset="0"/>
              </a:rPr>
            </a:br>
            <a:r>
              <a:rPr lang="ru-RU" sz="1400">
                <a:solidFill>
                  <a:srgbClr val="002664"/>
                </a:solidFill>
                <a:latin typeface="Arial" charset="0"/>
              </a:rPr>
              <a:t>судно на знаке </a:t>
            </a:r>
            <a:br>
              <a:rPr lang="ru-RU" sz="1400">
                <a:solidFill>
                  <a:srgbClr val="002664"/>
                </a:solidFill>
                <a:latin typeface="Arial" charset="0"/>
              </a:rPr>
            </a:br>
            <a:r>
              <a:rPr lang="ru-RU" sz="1400">
                <a:solidFill>
                  <a:srgbClr val="002664"/>
                </a:solidFill>
                <a:latin typeface="Arial" charset="0"/>
              </a:rPr>
              <a:t>или судно, </a:t>
            </a:r>
            <a:br>
              <a:rPr lang="ru-RU" sz="1400">
                <a:solidFill>
                  <a:srgbClr val="002664"/>
                </a:solidFill>
                <a:latin typeface="Arial" charset="0"/>
              </a:rPr>
            </a:br>
            <a:r>
              <a:rPr lang="ru-RU" sz="1400">
                <a:solidFill>
                  <a:srgbClr val="002664"/>
                </a:solidFill>
                <a:latin typeface="Arial" charset="0"/>
              </a:rPr>
              <a:t>сокращающее дистанцию</a:t>
            </a:r>
            <a:endParaRPr lang="en-US" sz="1400">
              <a:solidFill>
                <a:srgbClr val="002664"/>
              </a:solidFill>
              <a:latin typeface="Arial" charset="0"/>
            </a:endParaRPr>
          </a:p>
        </p:txBody>
      </p:sp>
      <p:sp>
        <p:nvSpPr>
          <p:cNvPr id="59404" name="Freeform 24"/>
          <p:cNvSpPr>
            <a:spLocks/>
          </p:cNvSpPr>
          <p:nvPr/>
        </p:nvSpPr>
        <p:spPr bwMode="auto">
          <a:xfrm>
            <a:off x="723900" y="4579938"/>
            <a:ext cx="3168650" cy="1225550"/>
          </a:xfrm>
          <a:custGeom>
            <a:avLst/>
            <a:gdLst>
              <a:gd name="T0" fmla="*/ 2332 w 3371"/>
              <a:gd name="T1" fmla="*/ 7 h 680"/>
              <a:gd name="T2" fmla="*/ 2420 w 3371"/>
              <a:gd name="T3" fmla="*/ 11 h 680"/>
              <a:gd name="T4" fmla="*/ 2502 w 3371"/>
              <a:gd name="T5" fmla="*/ 20 h 680"/>
              <a:gd name="T6" fmla="*/ 2574 w 3371"/>
              <a:gd name="T7" fmla="*/ 32 h 680"/>
              <a:gd name="T8" fmla="*/ 2636 w 3371"/>
              <a:gd name="T9" fmla="*/ 47 h 680"/>
              <a:gd name="T10" fmla="*/ 2687 w 3371"/>
              <a:gd name="T11" fmla="*/ 65 h 680"/>
              <a:gd name="T12" fmla="*/ 2721 w 3371"/>
              <a:gd name="T13" fmla="*/ 85 h 680"/>
              <a:gd name="T14" fmla="*/ 2739 w 3371"/>
              <a:gd name="T15" fmla="*/ 107 h 680"/>
              <a:gd name="T16" fmla="*/ 3371 w 3371"/>
              <a:gd name="T17" fmla="*/ 0 h 680"/>
              <a:gd name="T18" fmla="*/ 2741 w 3371"/>
              <a:gd name="T19" fmla="*/ 568 h 680"/>
              <a:gd name="T20" fmla="*/ 2732 w 3371"/>
              <a:gd name="T21" fmla="*/ 591 h 680"/>
              <a:gd name="T22" fmla="*/ 2705 w 3371"/>
              <a:gd name="T23" fmla="*/ 612 h 680"/>
              <a:gd name="T24" fmla="*/ 2663 w 3371"/>
              <a:gd name="T25" fmla="*/ 631 h 680"/>
              <a:gd name="T26" fmla="*/ 2607 w 3371"/>
              <a:gd name="T27" fmla="*/ 647 h 680"/>
              <a:gd name="T28" fmla="*/ 2540 w 3371"/>
              <a:gd name="T29" fmla="*/ 661 h 680"/>
              <a:gd name="T30" fmla="*/ 2462 w 3371"/>
              <a:gd name="T31" fmla="*/ 671 h 680"/>
              <a:gd name="T32" fmla="*/ 2377 w 3371"/>
              <a:gd name="T33" fmla="*/ 678 h 680"/>
              <a:gd name="T34" fmla="*/ 2285 w 3371"/>
              <a:gd name="T35" fmla="*/ 680 h 680"/>
              <a:gd name="T36" fmla="*/ 456 w 3371"/>
              <a:gd name="T37" fmla="*/ 680 h 680"/>
              <a:gd name="T38" fmla="*/ 364 w 3371"/>
              <a:gd name="T39" fmla="*/ 678 h 680"/>
              <a:gd name="T40" fmla="*/ 279 w 3371"/>
              <a:gd name="T41" fmla="*/ 671 h 680"/>
              <a:gd name="T42" fmla="*/ 201 w 3371"/>
              <a:gd name="T43" fmla="*/ 661 h 680"/>
              <a:gd name="T44" fmla="*/ 134 w 3371"/>
              <a:gd name="T45" fmla="*/ 647 h 680"/>
              <a:gd name="T46" fmla="*/ 78 w 3371"/>
              <a:gd name="T47" fmla="*/ 631 h 680"/>
              <a:gd name="T48" fmla="*/ 36 w 3371"/>
              <a:gd name="T49" fmla="*/ 612 h 680"/>
              <a:gd name="T50" fmla="*/ 9 w 3371"/>
              <a:gd name="T51" fmla="*/ 591 h 680"/>
              <a:gd name="T52" fmla="*/ 0 w 3371"/>
              <a:gd name="T53" fmla="*/ 568 h 680"/>
              <a:gd name="T54" fmla="*/ 0 w 3371"/>
              <a:gd name="T55" fmla="*/ 118 h 680"/>
              <a:gd name="T56" fmla="*/ 9 w 3371"/>
              <a:gd name="T57" fmla="*/ 95 h 680"/>
              <a:gd name="T58" fmla="*/ 36 w 3371"/>
              <a:gd name="T59" fmla="*/ 74 h 680"/>
              <a:gd name="T60" fmla="*/ 78 w 3371"/>
              <a:gd name="T61" fmla="*/ 55 h 680"/>
              <a:gd name="T62" fmla="*/ 134 w 3371"/>
              <a:gd name="T63" fmla="*/ 39 h 680"/>
              <a:gd name="T64" fmla="*/ 201 w 3371"/>
              <a:gd name="T65" fmla="*/ 25 h 680"/>
              <a:gd name="T66" fmla="*/ 279 w 3371"/>
              <a:gd name="T67" fmla="*/ 15 h 680"/>
              <a:gd name="T68" fmla="*/ 364 w 3371"/>
              <a:gd name="T69" fmla="*/ 8 h 680"/>
              <a:gd name="T70" fmla="*/ 456 w 3371"/>
              <a:gd name="T71" fmla="*/ 6 h 680"/>
              <a:gd name="T72" fmla="*/ 2285 w 3371"/>
              <a:gd name="T73" fmla="*/ 6 h 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71"/>
              <a:gd name="T112" fmla="*/ 0 h 680"/>
              <a:gd name="T113" fmla="*/ 3371 w 3371"/>
              <a:gd name="T114" fmla="*/ 680 h 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71" h="680">
                <a:moveTo>
                  <a:pt x="2285" y="6"/>
                </a:moveTo>
                <a:lnTo>
                  <a:pt x="2332" y="7"/>
                </a:lnTo>
                <a:lnTo>
                  <a:pt x="2377" y="8"/>
                </a:lnTo>
                <a:lnTo>
                  <a:pt x="2420" y="11"/>
                </a:lnTo>
                <a:lnTo>
                  <a:pt x="2462" y="15"/>
                </a:lnTo>
                <a:lnTo>
                  <a:pt x="2502" y="20"/>
                </a:lnTo>
                <a:lnTo>
                  <a:pt x="2540" y="25"/>
                </a:lnTo>
                <a:lnTo>
                  <a:pt x="2574" y="32"/>
                </a:lnTo>
                <a:lnTo>
                  <a:pt x="2607" y="39"/>
                </a:lnTo>
                <a:lnTo>
                  <a:pt x="2636" y="47"/>
                </a:lnTo>
                <a:lnTo>
                  <a:pt x="2663" y="55"/>
                </a:lnTo>
                <a:lnTo>
                  <a:pt x="2687" y="65"/>
                </a:lnTo>
                <a:lnTo>
                  <a:pt x="2705" y="74"/>
                </a:lnTo>
                <a:lnTo>
                  <a:pt x="2721" y="85"/>
                </a:lnTo>
                <a:lnTo>
                  <a:pt x="2732" y="95"/>
                </a:lnTo>
                <a:lnTo>
                  <a:pt x="2739" y="107"/>
                </a:lnTo>
                <a:lnTo>
                  <a:pt x="2741" y="118"/>
                </a:lnTo>
                <a:lnTo>
                  <a:pt x="3371" y="0"/>
                </a:lnTo>
                <a:lnTo>
                  <a:pt x="2741" y="287"/>
                </a:lnTo>
                <a:lnTo>
                  <a:pt x="2741" y="568"/>
                </a:lnTo>
                <a:lnTo>
                  <a:pt x="2739" y="580"/>
                </a:lnTo>
                <a:lnTo>
                  <a:pt x="2732" y="591"/>
                </a:lnTo>
                <a:lnTo>
                  <a:pt x="2721" y="601"/>
                </a:lnTo>
                <a:lnTo>
                  <a:pt x="2705" y="612"/>
                </a:lnTo>
                <a:lnTo>
                  <a:pt x="2687" y="621"/>
                </a:lnTo>
                <a:lnTo>
                  <a:pt x="2663" y="631"/>
                </a:lnTo>
                <a:lnTo>
                  <a:pt x="2636" y="639"/>
                </a:lnTo>
                <a:lnTo>
                  <a:pt x="2607" y="647"/>
                </a:lnTo>
                <a:lnTo>
                  <a:pt x="2574" y="655"/>
                </a:lnTo>
                <a:lnTo>
                  <a:pt x="2540" y="661"/>
                </a:lnTo>
                <a:lnTo>
                  <a:pt x="2502" y="667"/>
                </a:lnTo>
                <a:lnTo>
                  <a:pt x="2462" y="671"/>
                </a:lnTo>
                <a:lnTo>
                  <a:pt x="2420" y="675"/>
                </a:lnTo>
                <a:lnTo>
                  <a:pt x="2377" y="678"/>
                </a:lnTo>
                <a:lnTo>
                  <a:pt x="2332" y="679"/>
                </a:lnTo>
                <a:lnTo>
                  <a:pt x="2285" y="680"/>
                </a:lnTo>
                <a:lnTo>
                  <a:pt x="1599" y="680"/>
                </a:lnTo>
                <a:lnTo>
                  <a:pt x="456" y="680"/>
                </a:lnTo>
                <a:lnTo>
                  <a:pt x="409" y="679"/>
                </a:lnTo>
                <a:lnTo>
                  <a:pt x="364" y="678"/>
                </a:lnTo>
                <a:lnTo>
                  <a:pt x="320" y="675"/>
                </a:lnTo>
                <a:lnTo>
                  <a:pt x="279" y="671"/>
                </a:lnTo>
                <a:lnTo>
                  <a:pt x="239" y="667"/>
                </a:lnTo>
                <a:lnTo>
                  <a:pt x="201" y="661"/>
                </a:lnTo>
                <a:lnTo>
                  <a:pt x="167" y="655"/>
                </a:lnTo>
                <a:lnTo>
                  <a:pt x="134" y="647"/>
                </a:lnTo>
                <a:lnTo>
                  <a:pt x="105" y="639"/>
                </a:lnTo>
                <a:lnTo>
                  <a:pt x="78" y="631"/>
                </a:lnTo>
                <a:lnTo>
                  <a:pt x="54" y="621"/>
                </a:lnTo>
                <a:lnTo>
                  <a:pt x="36" y="612"/>
                </a:lnTo>
                <a:lnTo>
                  <a:pt x="20" y="601"/>
                </a:lnTo>
                <a:lnTo>
                  <a:pt x="9" y="591"/>
                </a:lnTo>
                <a:lnTo>
                  <a:pt x="2" y="580"/>
                </a:lnTo>
                <a:lnTo>
                  <a:pt x="0" y="568"/>
                </a:lnTo>
                <a:lnTo>
                  <a:pt x="0" y="287"/>
                </a:lnTo>
                <a:lnTo>
                  <a:pt x="0" y="118"/>
                </a:lnTo>
                <a:lnTo>
                  <a:pt x="2" y="107"/>
                </a:lnTo>
                <a:lnTo>
                  <a:pt x="9" y="95"/>
                </a:lnTo>
                <a:lnTo>
                  <a:pt x="20" y="85"/>
                </a:lnTo>
                <a:lnTo>
                  <a:pt x="36" y="74"/>
                </a:lnTo>
                <a:lnTo>
                  <a:pt x="54" y="65"/>
                </a:lnTo>
                <a:lnTo>
                  <a:pt x="78" y="55"/>
                </a:lnTo>
                <a:lnTo>
                  <a:pt x="105" y="47"/>
                </a:lnTo>
                <a:lnTo>
                  <a:pt x="134" y="39"/>
                </a:lnTo>
                <a:lnTo>
                  <a:pt x="167" y="32"/>
                </a:lnTo>
                <a:lnTo>
                  <a:pt x="201" y="25"/>
                </a:lnTo>
                <a:lnTo>
                  <a:pt x="239" y="20"/>
                </a:lnTo>
                <a:lnTo>
                  <a:pt x="279" y="15"/>
                </a:lnTo>
                <a:lnTo>
                  <a:pt x="320" y="11"/>
                </a:lnTo>
                <a:lnTo>
                  <a:pt x="364" y="8"/>
                </a:lnTo>
                <a:lnTo>
                  <a:pt x="409" y="7"/>
                </a:lnTo>
                <a:lnTo>
                  <a:pt x="456" y="6"/>
                </a:lnTo>
                <a:lnTo>
                  <a:pt x="1599" y="6"/>
                </a:lnTo>
                <a:lnTo>
                  <a:pt x="2285" y="6"/>
                </a:lnTo>
                <a:close/>
              </a:path>
            </a:pathLst>
          </a:custGeom>
          <a:solidFill>
            <a:srgbClr val="FFFFFF"/>
          </a:solidFill>
          <a:ln w="5">
            <a:solidFill>
              <a:srgbClr val="000000"/>
            </a:solidFill>
            <a:prstDash val="solid"/>
            <a:round/>
            <a:headEnd/>
            <a:tailEnd/>
          </a:ln>
        </p:spPr>
        <p:txBody>
          <a:bodyPr/>
          <a:lstStyle/>
          <a:p>
            <a:endParaRPr lang="ru-RU"/>
          </a:p>
        </p:txBody>
      </p:sp>
      <p:sp>
        <p:nvSpPr>
          <p:cNvPr id="59405" name="Rectangle 25"/>
          <p:cNvSpPr>
            <a:spLocks noChangeArrowheads="1"/>
          </p:cNvSpPr>
          <p:nvPr/>
        </p:nvSpPr>
        <p:spPr bwMode="auto">
          <a:xfrm>
            <a:off x="795338" y="4799013"/>
            <a:ext cx="2500312" cy="862012"/>
          </a:xfrm>
          <a:prstGeom prst="rect">
            <a:avLst/>
          </a:prstGeom>
          <a:noFill/>
          <a:ln w="9525">
            <a:noFill/>
            <a:miter lim="800000"/>
            <a:headEnd/>
            <a:tailEnd/>
          </a:ln>
        </p:spPr>
        <p:txBody>
          <a:bodyPr wrap="none" lIns="0" tIns="0" rIns="0" bIns="0">
            <a:spAutoFit/>
          </a:bodyPr>
          <a:lstStyle/>
          <a:p>
            <a:pPr algn="ctr" eaLnBrk="0" hangingPunct="0"/>
            <a:r>
              <a:rPr lang="ru-RU" sz="1400">
                <a:solidFill>
                  <a:srgbClr val="002664"/>
                </a:solidFill>
                <a:latin typeface="Arial" charset="0"/>
              </a:rPr>
              <a:t>Это предпочтительное </a:t>
            </a:r>
            <a:br>
              <a:rPr lang="ru-RU" sz="1400">
                <a:solidFill>
                  <a:srgbClr val="002664"/>
                </a:solidFill>
                <a:latin typeface="Arial" charset="0"/>
              </a:rPr>
            </a:br>
            <a:r>
              <a:rPr lang="ru-RU" sz="1400">
                <a:solidFill>
                  <a:srgbClr val="002664"/>
                </a:solidFill>
                <a:latin typeface="Arial" charset="0"/>
              </a:rPr>
              <a:t>положение для фотографов</a:t>
            </a:r>
            <a:r>
              <a:rPr lang="en-US" sz="1400">
                <a:solidFill>
                  <a:srgbClr val="002664"/>
                </a:solidFill>
                <a:latin typeface="Arial" charset="0"/>
              </a:rPr>
              <a:t>, </a:t>
            </a:r>
            <a:r>
              <a:rPr lang="ru-RU" sz="1400">
                <a:solidFill>
                  <a:srgbClr val="002664"/>
                </a:solidFill>
                <a:latin typeface="Arial" charset="0"/>
              </a:rPr>
              <a:t> </a:t>
            </a:r>
            <a:br>
              <a:rPr lang="ru-RU" sz="1400">
                <a:solidFill>
                  <a:srgbClr val="002664"/>
                </a:solidFill>
                <a:latin typeface="Arial" charset="0"/>
              </a:rPr>
            </a:br>
            <a:r>
              <a:rPr lang="ru-RU" sz="1400">
                <a:solidFill>
                  <a:srgbClr val="002664"/>
                </a:solidFill>
                <a:latin typeface="Arial" charset="0"/>
              </a:rPr>
              <a:t>на продолжении </a:t>
            </a:r>
            <a:br>
              <a:rPr lang="ru-RU" sz="1400">
                <a:solidFill>
                  <a:srgbClr val="002664"/>
                </a:solidFill>
                <a:latin typeface="Arial" charset="0"/>
              </a:rPr>
            </a:br>
            <a:r>
              <a:rPr lang="ru-RU" sz="1400">
                <a:solidFill>
                  <a:srgbClr val="002664"/>
                </a:solidFill>
                <a:latin typeface="Arial" charset="0"/>
              </a:rPr>
              <a:t>лейлайн бакштага</a:t>
            </a:r>
            <a:r>
              <a:rPr lang="en-US" sz="1400">
                <a:solidFill>
                  <a:srgbClr val="002664"/>
                </a:solidFill>
                <a:latin typeface="Arial" charset="0"/>
              </a:rPr>
              <a:t>.</a:t>
            </a:r>
          </a:p>
        </p:txBody>
      </p:sp>
      <p:sp>
        <p:nvSpPr>
          <p:cNvPr id="59406" name="Freeform 29"/>
          <p:cNvSpPr>
            <a:spLocks/>
          </p:cNvSpPr>
          <p:nvPr/>
        </p:nvSpPr>
        <p:spPr bwMode="auto">
          <a:xfrm>
            <a:off x="4621213" y="4095750"/>
            <a:ext cx="3879850" cy="1565275"/>
          </a:xfrm>
          <a:custGeom>
            <a:avLst/>
            <a:gdLst>
              <a:gd name="T0" fmla="*/ 1098 w 4554"/>
              <a:gd name="T1" fmla="*/ 600 h 937"/>
              <a:gd name="T2" fmla="*/ 966 w 4554"/>
              <a:gd name="T3" fmla="*/ 603 h 937"/>
              <a:gd name="T4" fmla="*/ 845 w 4554"/>
              <a:gd name="T5" fmla="*/ 607 h 937"/>
              <a:gd name="T6" fmla="*/ 736 w 4554"/>
              <a:gd name="T7" fmla="*/ 613 h 937"/>
              <a:gd name="T8" fmla="*/ 646 w 4554"/>
              <a:gd name="T9" fmla="*/ 620 h 937"/>
              <a:gd name="T10" fmla="*/ 572 w 4554"/>
              <a:gd name="T11" fmla="*/ 629 h 937"/>
              <a:gd name="T12" fmla="*/ 521 w 4554"/>
              <a:gd name="T13" fmla="*/ 639 h 937"/>
              <a:gd name="T14" fmla="*/ 494 w 4554"/>
              <a:gd name="T15" fmla="*/ 650 h 937"/>
              <a:gd name="T16" fmla="*/ 490 w 4554"/>
              <a:gd name="T17" fmla="*/ 740 h 937"/>
              <a:gd name="T18" fmla="*/ 494 w 4554"/>
              <a:gd name="T19" fmla="*/ 887 h 937"/>
              <a:gd name="T20" fmla="*/ 521 w 4554"/>
              <a:gd name="T21" fmla="*/ 898 h 937"/>
              <a:gd name="T22" fmla="*/ 572 w 4554"/>
              <a:gd name="T23" fmla="*/ 908 h 937"/>
              <a:gd name="T24" fmla="*/ 646 w 4554"/>
              <a:gd name="T25" fmla="*/ 917 h 937"/>
              <a:gd name="T26" fmla="*/ 736 w 4554"/>
              <a:gd name="T27" fmla="*/ 924 h 937"/>
              <a:gd name="T28" fmla="*/ 845 w 4554"/>
              <a:gd name="T29" fmla="*/ 930 h 937"/>
              <a:gd name="T30" fmla="*/ 966 w 4554"/>
              <a:gd name="T31" fmla="*/ 935 h 937"/>
              <a:gd name="T32" fmla="*/ 1098 w 4554"/>
              <a:gd name="T33" fmla="*/ 937 h 937"/>
              <a:gd name="T34" fmla="*/ 2183 w 4554"/>
              <a:gd name="T35" fmla="*/ 937 h 937"/>
              <a:gd name="T36" fmla="*/ 3946 w 4554"/>
              <a:gd name="T37" fmla="*/ 937 h 937"/>
              <a:gd name="T38" fmla="*/ 4078 w 4554"/>
              <a:gd name="T39" fmla="*/ 935 h 937"/>
              <a:gd name="T40" fmla="*/ 4200 w 4554"/>
              <a:gd name="T41" fmla="*/ 930 h 937"/>
              <a:gd name="T42" fmla="*/ 4308 w 4554"/>
              <a:gd name="T43" fmla="*/ 924 h 937"/>
              <a:gd name="T44" fmla="*/ 4399 w 4554"/>
              <a:gd name="T45" fmla="*/ 917 h 937"/>
              <a:gd name="T46" fmla="*/ 4473 w 4554"/>
              <a:gd name="T47" fmla="*/ 908 h 937"/>
              <a:gd name="T48" fmla="*/ 4524 w 4554"/>
              <a:gd name="T49" fmla="*/ 898 h 937"/>
              <a:gd name="T50" fmla="*/ 4551 w 4554"/>
              <a:gd name="T51" fmla="*/ 887 h 937"/>
              <a:gd name="T52" fmla="*/ 4554 w 4554"/>
              <a:gd name="T53" fmla="*/ 740 h 937"/>
              <a:gd name="T54" fmla="*/ 4551 w 4554"/>
              <a:gd name="T55" fmla="*/ 650 h 937"/>
              <a:gd name="T56" fmla="*/ 4524 w 4554"/>
              <a:gd name="T57" fmla="*/ 639 h 937"/>
              <a:gd name="T58" fmla="*/ 4473 w 4554"/>
              <a:gd name="T59" fmla="*/ 629 h 937"/>
              <a:gd name="T60" fmla="*/ 4399 w 4554"/>
              <a:gd name="T61" fmla="*/ 620 h 937"/>
              <a:gd name="T62" fmla="*/ 4308 w 4554"/>
              <a:gd name="T63" fmla="*/ 613 h 937"/>
              <a:gd name="T64" fmla="*/ 4200 w 4554"/>
              <a:gd name="T65" fmla="*/ 607 h 937"/>
              <a:gd name="T66" fmla="*/ 4078 w 4554"/>
              <a:gd name="T67" fmla="*/ 603 h 937"/>
              <a:gd name="T68" fmla="*/ 3946 w 4554"/>
              <a:gd name="T69" fmla="*/ 600 h 937"/>
              <a:gd name="T70" fmla="*/ 2183 w 4554"/>
              <a:gd name="T71" fmla="*/ 600 h 937"/>
              <a:gd name="T72" fmla="*/ 1167 w 4554"/>
              <a:gd name="T73" fmla="*/ 600 h 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4"/>
              <a:gd name="T112" fmla="*/ 0 h 937"/>
              <a:gd name="T113" fmla="*/ 4554 w 4554"/>
              <a:gd name="T114" fmla="*/ 937 h 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4" h="937">
                <a:moveTo>
                  <a:pt x="1167" y="600"/>
                </a:moveTo>
                <a:lnTo>
                  <a:pt x="1098" y="600"/>
                </a:lnTo>
                <a:lnTo>
                  <a:pt x="1031" y="601"/>
                </a:lnTo>
                <a:lnTo>
                  <a:pt x="966" y="603"/>
                </a:lnTo>
                <a:lnTo>
                  <a:pt x="905" y="604"/>
                </a:lnTo>
                <a:lnTo>
                  <a:pt x="845" y="607"/>
                </a:lnTo>
                <a:lnTo>
                  <a:pt x="789" y="610"/>
                </a:lnTo>
                <a:lnTo>
                  <a:pt x="736" y="613"/>
                </a:lnTo>
                <a:lnTo>
                  <a:pt x="689" y="616"/>
                </a:lnTo>
                <a:lnTo>
                  <a:pt x="646" y="620"/>
                </a:lnTo>
                <a:lnTo>
                  <a:pt x="606" y="625"/>
                </a:lnTo>
                <a:lnTo>
                  <a:pt x="572" y="629"/>
                </a:lnTo>
                <a:lnTo>
                  <a:pt x="544" y="634"/>
                </a:lnTo>
                <a:lnTo>
                  <a:pt x="521" y="639"/>
                </a:lnTo>
                <a:lnTo>
                  <a:pt x="505" y="645"/>
                </a:lnTo>
                <a:lnTo>
                  <a:pt x="494" y="650"/>
                </a:lnTo>
                <a:lnTo>
                  <a:pt x="490" y="656"/>
                </a:lnTo>
                <a:lnTo>
                  <a:pt x="490" y="740"/>
                </a:lnTo>
                <a:lnTo>
                  <a:pt x="490" y="881"/>
                </a:lnTo>
                <a:lnTo>
                  <a:pt x="494" y="887"/>
                </a:lnTo>
                <a:lnTo>
                  <a:pt x="505" y="892"/>
                </a:lnTo>
                <a:lnTo>
                  <a:pt x="521" y="898"/>
                </a:lnTo>
                <a:lnTo>
                  <a:pt x="544" y="903"/>
                </a:lnTo>
                <a:lnTo>
                  <a:pt x="572" y="908"/>
                </a:lnTo>
                <a:lnTo>
                  <a:pt x="606" y="912"/>
                </a:lnTo>
                <a:lnTo>
                  <a:pt x="646" y="917"/>
                </a:lnTo>
                <a:lnTo>
                  <a:pt x="689" y="921"/>
                </a:lnTo>
                <a:lnTo>
                  <a:pt x="736" y="924"/>
                </a:lnTo>
                <a:lnTo>
                  <a:pt x="789" y="927"/>
                </a:lnTo>
                <a:lnTo>
                  <a:pt x="845" y="930"/>
                </a:lnTo>
                <a:lnTo>
                  <a:pt x="905" y="933"/>
                </a:lnTo>
                <a:lnTo>
                  <a:pt x="966" y="935"/>
                </a:lnTo>
                <a:lnTo>
                  <a:pt x="1031" y="936"/>
                </a:lnTo>
                <a:lnTo>
                  <a:pt x="1098" y="937"/>
                </a:lnTo>
                <a:lnTo>
                  <a:pt x="1167" y="937"/>
                </a:lnTo>
                <a:lnTo>
                  <a:pt x="2183" y="937"/>
                </a:lnTo>
                <a:lnTo>
                  <a:pt x="3877" y="937"/>
                </a:lnTo>
                <a:lnTo>
                  <a:pt x="3946" y="937"/>
                </a:lnTo>
                <a:lnTo>
                  <a:pt x="4013" y="936"/>
                </a:lnTo>
                <a:lnTo>
                  <a:pt x="4078" y="935"/>
                </a:lnTo>
                <a:lnTo>
                  <a:pt x="4140" y="933"/>
                </a:lnTo>
                <a:lnTo>
                  <a:pt x="4200" y="930"/>
                </a:lnTo>
                <a:lnTo>
                  <a:pt x="4256" y="927"/>
                </a:lnTo>
                <a:lnTo>
                  <a:pt x="4308" y="924"/>
                </a:lnTo>
                <a:lnTo>
                  <a:pt x="4355" y="921"/>
                </a:lnTo>
                <a:lnTo>
                  <a:pt x="4399" y="917"/>
                </a:lnTo>
                <a:lnTo>
                  <a:pt x="4439" y="912"/>
                </a:lnTo>
                <a:lnTo>
                  <a:pt x="4473" y="908"/>
                </a:lnTo>
                <a:lnTo>
                  <a:pt x="4502" y="903"/>
                </a:lnTo>
                <a:lnTo>
                  <a:pt x="4524" y="898"/>
                </a:lnTo>
                <a:lnTo>
                  <a:pt x="4540" y="892"/>
                </a:lnTo>
                <a:lnTo>
                  <a:pt x="4551" y="887"/>
                </a:lnTo>
                <a:lnTo>
                  <a:pt x="4554" y="881"/>
                </a:lnTo>
                <a:lnTo>
                  <a:pt x="4554" y="740"/>
                </a:lnTo>
                <a:lnTo>
                  <a:pt x="4554" y="656"/>
                </a:lnTo>
                <a:lnTo>
                  <a:pt x="4551" y="650"/>
                </a:lnTo>
                <a:lnTo>
                  <a:pt x="4540" y="645"/>
                </a:lnTo>
                <a:lnTo>
                  <a:pt x="4524" y="639"/>
                </a:lnTo>
                <a:lnTo>
                  <a:pt x="4502" y="634"/>
                </a:lnTo>
                <a:lnTo>
                  <a:pt x="4473" y="629"/>
                </a:lnTo>
                <a:lnTo>
                  <a:pt x="4439" y="625"/>
                </a:lnTo>
                <a:lnTo>
                  <a:pt x="4399" y="620"/>
                </a:lnTo>
                <a:lnTo>
                  <a:pt x="4355" y="616"/>
                </a:lnTo>
                <a:lnTo>
                  <a:pt x="4308" y="613"/>
                </a:lnTo>
                <a:lnTo>
                  <a:pt x="4256" y="610"/>
                </a:lnTo>
                <a:lnTo>
                  <a:pt x="4200" y="607"/>
                </a:lnTo>
                <a:lnTo>
                  <a:pt x="4140" y="604"/>
                </a:lnTo>
                <a:lnTo>
                  <a:pt x="4078" y="603"/>
                </a:lnTo>
                <a:lnTo>
                  <a:pt x="4013" y="601"/>
                </a:lnTo>
                <a:lnTo>
                  <a:pt x="3946" y="600"/>
                </a:lnTo>
                <a:lnTo>
                  <a:pt x="3877" y="600"/>
                </a:lnTo>
                <a:lnTo>
                  <a:pt x="2183" y="600"/>
                </a:lnTo>
                <a:lnTo>
                  <a:pt x="0" y="0"/>
                </a:lnTo>
                <a:lnTo>
                  <a:pt x="1167" y="600"/>
                </a:lnTo>
                <a:close/>
              </a:path>
            </a:pathLst>
          </a:custGeom>
          <a:solidFill>
            <a:srgbClr val="FFFFFF"/>
          </a:solidFill>
          <a:ln w="5">
            <a:solidFill>
              <a:srgbClr val="000000"/>
            </a:solidFill>
            <a:prstDash val="solid"/>
            <a:round/>
            <a:headEnd/>
            <a:tailEnd/>
          </a:ln>
        </p:spPr>
        <p:txBody>
          <a:bodyPr/>
          <a:lstStyle/>
          <a:p>
            <a:endParaRPr lang="ru-RU"/>
          </a:p>
        </p:txBody>
      </p:sp>
      <p:sp>
        <p:nvSpPr>
          <p:cNvPr id="59407" name="Rectangle 30"/>
          <p:cNvSpPr>
            <a:spLocks noChangeArrowheads="1"/>
          </p:cNvSpPr>
          <p:nvPr/>
        </p:nvSpPr>
        <p:spPr bwMode="auto">
          <a:xfrm>
            <a:off x="5151526" y="5157788"/>
            <a:ext cx="3330400" cy="430887"/>
          </a:xfrm>
          <a:prstGeom prst="rect">
            <a:avLst/>
          </a:prstGeom>
          <a:noFill/>
          <a:ln w="9525">
            <a:noFill/>
            <a:miter lim="800000"/>
            <a:headEnd/>
            <a:tailEnd/>
          </a:ln>
        </p:spPr>
        <p:txBody>
          <a:bodyPr wrap="none" lIns="0" tIns="0" rIns="0" bIns="0">
            <a:spAutoFit/>
          </a:bodyPr>
          <a:lstStyle/>
          <a:p>
            <a:pPr algn="ctr" eaLnBrk="0" hangingPunct="0"/>
            <a:r>
              <a:rPr lang="ru-RU" sz="1400" dirty="0">
                <a:solidFill>
                  <a:srgbClr val="002664"/>
                </a:solidFill>
                <a:latin typeface="Arial" charset="0"/>
              </a:rPr>
              <a:t>Сектор обзора фотографов</a:t>
            </a:r>
            <a:r>
              <a:rPr lang="en-US" sz="1400" dirty="0">
                <a:solidFill>
                  <a:srgbClr val="002664"/>
                </a:solidFill>
                <a:latin typeface="Arial" charset="0"/>
              </a:rPr>
              <a:t>.</a:t>
            </a:r>
          </a:p>
          <a:p>
            <a:pPr algn="ctr" eaLnBrk="0" hangingPunct="0"/>
            <a:r>
              <a:rPr lang="ru-RU" sz="1400" dirty="0">
                <a:solidFill>
                  <a:srgbClr val="002664"/>
                </a:solidFill>
                <a:latin typeface="Arial" charset="0"/>
              </a:rPr>
              <a:t>Все суда должны избегать </a:t>
            </a:r>
            <a:r>
              <a:rPr lang="ru-RU" sz="1400" dirty="0" smtClean="0">
                <a:solidFill>
                  <a:srgbClr val="002664"/>
                </a:solidFill>
                <a:latin typeface="Arial" charset="0"/>
              </a:rPr>
              <a:t>этой области</a:t>
            </a:r>
            <a:endParaRPr lang="en-US" sz="1400" dirty="0">
              <a:solidFill>
                <a:srgbClr val="002664"/>
              </a:solidFill>
              <a:latin typeface="Arial"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ChangeArrowheads="1"/>
          </p:cNvSpPr>
          <p:nvPr/>
        </p:nvSpPr>
        <p:spPr bwMode="auto">
          <a:xfrm>
            <a:off x="434975" y="333375"/>
            <a:ext cx="5761038" cy="554038"/>
          </a:xfrm>
          <a:prstGeom prst="rect">
            <a:avLst/>
          </a:prstGeom>
          <a:noFill/>
          <a:ln w="9525">
            <a:noFill/>
            <a:miter lim="800000"/>
            <a:headEnd/>
            <a:tailEnd/>
          </a:ln>
        </p:spPr>
        <p:txBody>
          <a:bodyPr lIns="0" tIns="0" rIns="0" bIns="0">
            <a:spAutoFit/>
          </a:bodyPr>
          <a:lstStyle/>
          <a:p>
            <a:r>
              <a:rPr lang="ru-RU" sz="3600" b="1">
                <a:solidFill>
                  <a:srgbClr val="002664"/>
                </a:solidFill>
                <a:latin typeface="Arial" charset="0"/>
              </a:rPr>
              <a:t>Подветренные ворота</a:t>
            </a:r>
            <a:endParaRPr lang="ru-RU" sz="1800" b="1">
              <a:solidFill>
                <a:srgbClr val="002664"/>
              </a:solidFill>
              <a:latin typeface="Arial" charset="0"/>
            </a:endParaRPr>
          </a:p>
        </p:txBody>
      </p:sp>
      <p:pic>
        <p:nvPicPr>
          <p:cNvPr id="60419" name="Picture 13"/>
          <p:cNvPicPr>
            <a:picLocks noChangeAspect="1" noChangeArrowheads="1"/>
          </p:cNvPicPr>
          <p:nvPr/>
        </p:nvPicPr>
        <p:blipFill>
          <a:blip r:embed="rId3" cstate="print"/>
          <a:srcRect/>
          <a:stretch>
            <a:fillRect/>
          </a:stretch>
        </p:blipFill>
        <p:spPr bwMode="auto">
          <a:xfrm>
            <a:off x="2451100" y="1196975"/>
            <a:ext cx="4892675" cy="3267075"/>
          </a:xfrm>
          <a:prstGeom prst="rect">
            <a:avLst/>
          </a:prstGeom>
          <a:noFill/>
          <a:ln w="9525">
            <a:noFill/>
            <a:miter lim="800000"/>
            <a:headEnd/>
            <a:tailEnd/>
          </a:ln>
        </p:spPr>
      </p:pic>
      <p:sp>
        <p:nvSpPr>
          <p:cNvPr id="60420" name="Freeform 14"/>
          <p:cNvSpPr>
            <a:spLocks/>
          </p:cNvSpPr>
          <p:nvPr/>
        </p:nvSpPr>
        <p:spPr bwMode="auto">
          <a:xfrm>
            <a:off x="4900613" y="1196975"/>
            <a:ext cx="125412" cy="682625"/>
          </a:xfrm>
          <a:custGeom>
            <a:avLst/>
            <a:gdLst>
              <a:gd name="T0" fmla="*/ 0 w 157"/>
              <a:gd name="T1" fmla="*/ 644 h 860"/>
              <a:gd name="T2" fmla="*/ 40 w 157"/>
              <a:gd name="T3" fmla="*/ 644 h 860"/>
              <a:gd name="T4" fmla="*/ 40 w 157"/>
              <a:gd name="T5" fmla="*/ 0 h 860"/>
              <a:gd name="T6" fmla="*/ 117 w 157"/>
              <a:gd name="T7" fmla="*/ 0 h 860"/>
              <a:gd name="T8" fmla="*/ 117 w 157"/>
              <a:gd name="T9" fmla="*/ 644 h 860"/>
              <a:gd name="T10" fmla="*/ 157 w 157"/>
              <a:gd name="T11" fmla="*/ 644 h 860"/>
              <a:gd name="T12" fmla="*/ 77 w 157"/>
              <a:gd name="T13" fmla="*/ 860 h 860"/>
              <a:gd name="T14" fmla="*/ 0 w 157"/>
              <a:gd name="T15" fmla="*/ 644 h 860"/>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860"/>
              <a:gd name="T26" fmla="*/ 157 w 157"/>
              <a:gd name="T27" fmla="*/ 860 h 8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860">
                <a:moveTo>
                  <a:pt x="0" y="644"/>
                </a:moveTo>
                <a:lnTo>
                  <a:pt x="40" y="644"/>
                </a:lnTo>
                <a:lnTo>
                  <a:pt x="40" y="0"/>
                </a:lnTo>
                <a:lnTo>
                  <a:pt x="117" y="0"/>
                </a:lnTo>
                <a:lnTo>
                  <a:pt x="117" y="644"/>
                </a:lnTo>
                <a:lnTo>
                  <a:pt x="157" y="644"/>
                </a:lnTo>
                <a:lnTo>
                  <a:pt x="77" y="860"/>
                </a:lnTo>
                <a:lnTo>
                  <a:pt x="0" y="644"/>
                </a:lnTo>
                <a:close/>
              </a:path>
            </a:pathLst>
          </a:custGeom>
          <a:solidFill>
            <a:srgbClr val="0000FF"/>
          </a:solidFill>
          <a:ln w="6">
            <a:solidFill>
              <a:srgbClr val="000000"/>
            </a:solidFill>
            <a:prstDash val="solid"/>
            <a:round/>
            <a:headEnd/>
            <a:tailEnd/>
          </a:ln>
        </p:spPr>
        <p:txBody>
          <a:bodyPr/>
          <a:lstStyle/>
          <a:p>
            <a:endParaRPr lang="ru-RU"/>
          </a:p>
        </p:txBody>
      </p:sp>
      <p:sp>
        <p:nvSpPr>
          <p:cNvPr id="60421" name="Freeform 15"/>
          <p:cNvSpPr>
            <a:spLocks/>
          </p:cNvSpPr>
          <p:nvPr/>
        </p:nvSpPr>
        <p:spPr bwMode="auto">
          <a:xfrm>
            <a:off x="2312988" y="2754313"/>
            <a:ext cx="1363662" cy="798512"/>
          </a:xfrm>
          <a:custGeom>
            <a:avLst/>
            <a:gdLst>
              <a:gd name="T0" fmla="*/ 0 w 1719"/>
              <a:gd name="T1" fmla="*/ 0 h 1005"/>
              <a:gd name="T2" fmla="*/ 430 w 1719"/>
              <a:gd name="T3" fmla="*/ 1005 h 1005"/>
              <a:gd name="T4" fmla="*/ 1289 w 1719"/>
              <a:gd name="T5" fmla="*/ 1005 h 1005"/>
              <a:gd name="T6" fmla="*/ 1719 w 1719"/>
              <a:gd name="T7" fmla="*/ 0 h 1005"/>
              <a:gd name="T8" fmla="*/ 0 w 1719"/>
              <a:gd name="T9" fmla="*/ 0 h 1005"/>
              <a:gd name="T10" fmla="*/ 0 60000 65536"/>
              <a:gd name="T11" fmla="*/ 0 60000 65536"/>
              <a:gd name="T12" fmla="*/ 0 60000 65536"/>
              <a:gd name="T13" fmla="*/ 0 60000 65536"/>
              <a:gd name="T14" fmla="*/ 0 60000 65536"/>
              <a:gd name="T15" fmla="*/ 0 w 1719"/>
              <a:gd name="T16" fmla="*/ 0 h 1005"/>
              <a:gd name="T17" fmla="*/ 1719 w 1719"/>
              <a:gd name="T18" fmla="*/ 1005 h 1005"/>
            </a:gdLst>
            <a:ahLst/>
            <a:cxnLst>
              <a:cxn ang="T10">
                <a:pos x="T0" y="T1"/>
              </a:cxn>
              <a:cxn ang="T11">
                <a:pos x="T2" y="T3"/>
              </a:cxn>
              <a:cxn ang="T12">
                <a:pos x="T4" y="T5"/>
              </a:cxn>
              <a:cxn ang="T13">
                <a:pos x="T6" y="T7"/>
              </a:cxn>
              <a:cxn ang="T14">
                <a:pos x="T8" y="T9"/>
              </a:cxn>
            </a:cxnLst>
            <a:rect l="T15" t="T16" r="T17" b="T18"/>
            <a:pathLst>
              <a:path w="1719" h="1005">
                <a:moveTo>
                  <a:pt x="0" y="0"/>
                </a:moveTo>
                <a:lnTo>
                  <a:pt x="430" y="1005"/>
                </a:lnTo>
                <a:lnTo>
                  <a:pt x="1289" y="1005"/>
                </a:lnTo>
                <a:lnTo>
                  <a:pt x="1719" y="0"/>
                </a:lnTo>
                <a:lnTo>
                  <a:pt x="0" y="0"/>
                </a:lnTo>
                <a:close/>
              </a:path>
            </a:pathLst>
          </a:custGeom>
          <a:solidFill>
            <a:srgbClr val="00FF00"/>
          </a:solidFill>
          <a:ln w="6">
            <a:solidFill>
              <a:srgbClr val="000000"/>
            </a:solidFill>
            <a:prstDash val="solid"/>
            <a:round/>
            <a:headEnd/>
            <a:tailEnd/>
          </a:ln>
        </p:spPr>
        <p:txBody>
          <a:bodyPr/>
          <a:lstStyle/>
          <a:p>
            <a:endParaRPr lang="ru-RU"/>
          </a:p>
        </p:txBody>
      </p:sp>
      <p:sp>
        <p:nvSpPr>
          <p:cNvPr id="60422" name="Freeform 16"/>
          <p:cNvSpPr>
            <a:spLocks/>
          </p:cNvSpPr>
          <p:nvPr/>
        </p:nvSpPr>
        <p:spPr bwMode="auto">
          <a:xfrm>
            <a:off x="6340475" y="2754313"/>
            <a:ext cx="1365250" cy="798512"/>
          </a:xfrm>
          <a:custGeom>
            <a:avLst/>
            <a:gdLst>
              <a:gd name="T0" fmla="*/ 0 w 1719"/>
              <a:gd name="T1" fmla="*/ 0 h 1005"/>
              <a:gd name="T2" fmla="*/ 430 w 1719"/>
              <a:gd name="T3" fmla="*/ 1005 h 1005"/>
              <a:gd name="T4" fmla="*/ 1288 w 1719"/>
              <a:gd name="T5" fmla="*/ 1005 h 1005"/>
              <a:gd name="T6" fmla="*/ 1719 w 1719"/>
              <a:gd name="T7" fmla="*/ 0 h 1005"/>
              <a:gd name="T8" fmla="*/ 0 w 1719"/>
              <a:gd name="T9" fmla="*/ 0 h 1005"/>
              <a:gd name="T10" fmla="*/ 0 60000 65536"/>
              <a:gd name="T11" fmla="*/ 0 60000 65536"/>
              <a:gd name="T12" fmla="*/ 0 60000 65536"/>
              <a:gd name="T13" fmla="*/ 0 60000 65536"/>
              <a:gd name="T14" fmla="*/ 0 60000 65536"/>
              <a:gd name="T15" fmla="*/ 0 w 1719"/>
              <a:gd name="T16" fmla="*/ 0 h 1005"/>
              <a:gd name="T17" fmla="*/ 1719 w 1719"/>
              <a:gd name="T18" fmla="*/ 1005 h 1005"/>
            </a:gdLst>
            <a:ahLst/>
            <a:cxnLst>
              <a:cxn ang="T10">
                <a:pos x="T0" y="T1"/>
              </a:cxn>
              <a:cxn ang="T11">
                <a:pos x="T2" y="T3"/>
              </a:cxn>
              <a:cxn ang="T12">
                <a:pos x="T4" y="T5"/>
              </a:cxn>
              <a:cxn ang="T13">
                <a:pos x="T6" y="T7"/>
              </a:cxn>
              <a:cxn ang="T14">
                <a:pos x="T8" y="T9"/>
              </a:cxn>
            </a:cxnLst>
            <a:rect l="T15" t="T16" r="T17" b="T18"/>
            <a:pathLst>
              <a:path w="1719" h="1005">
                <a:moveTo>
                  <a:pt x="0" y="0"/>
                </a:moveTo>
                <a:lnTo>
                  <a:pt x="430" y="1005"/>
                </a:lnTo>
                <a:lnTo>
                  <a:pt x="1288" y="1005"/>
                </a:lnTo>
                <a:lnTo>
                  <a:pt x="1719" y="0"/>
                </a:lnTo>
                <a:lnTo>
                  <a:pt x="0" y="0"/>
                </a:lnTo>
                <a:close/>
              </a:path>
            </a:pathLst>
          </a:custGeom>
          <a:solidFill>
            <a:srgbClr val="00FF00"/>
          </a:solidFill>
          <a:ln w="6">
            <a:solidFill>
              <a:srgbClr val="000000"/>
            </a:solidFill>
            <a:prstDash val="solid"/>
            <a:round/>
            <a:headEnd/>
            <a:tailEnd/>
          </a:ln>
        </p:spPr>
        <p:txBody>
          <a:bodyPr/>
          <a:lstStyle/>
          <a:p>
            <a:endParaRPr lang="ru-RU"/>
          </a:p>
        </p:txBody>
      </p:sp>
      <p:sp>
        <p:nvSpPr>
          <p:cNvPr id="60423" name="Freeform 20"/>
          <p:cNvSpPr>
            <a:spLocks/>
          </p:cNvSpPr>
          <p:nvPr/>
        </p:nvSpPr>
        <p:spPr bwMode="auto">
          <a:xfrm>
            <a:off x="4038601" y="4284663"/>
            <a:ext cx="2085578" cy="1016545"/>
          </a:xfrm>
          <a:custGeom>
            <a:avLst/>
            <a:gdLst>
              <a:gd name="T0" fmla="*/ 371 w 2782"/>
              <a:gd name="T1" fmla="*/ 551 h 1498"/>
              <a:gd name="T2" fmla="*/ 283 w 2782"/>
              <a:gd name="T3" fmla="*/ 559 h 1498"/>
              <a:gd name="T4" fmla="*/ 204 w 2782"/>
              <a:gd name="T5" fmla="*/ 575 h 1498"/>
              <a:gd name="T6" fmla="*/ 137 w 2782"/>
              <a:gd name="T7" fmla="*/ 594 h 1498"/>
              <a:gd name="T8" fmla="*/ 79 w 2782"/>
              <a:gd name="T9" fmla="*/ 616 h 1498"/>
              <a:gd name="T10" fmla="*/ 35 w 2782"/>
              <a:gd name="T11" fmla="*/ 644 h 1498"/>
              <a:gd name="T12" fmla="*/ 10 w 2782"/>
              <a:gd name="T13" fmla="*/ 674 h 1498"/>
              <a:gd name="T14" fmla="*/ 0 w 2782"/>
              <a:gd name="T15" fmla="*/ 705 h 1498"/>
              <a:gd name="T16" fmla="*/ 0 w 2782"/>
              <a:gd name="T17" fmla="*/ 1340 h 1498"/>
              <a:gd name="T18" fmla="*/ 10 w 2782"/>
              <a:gd name="T19" fmla="*/ 1372 h 1498"/>
              <a:gd name="T20" fmla="*/ 35 w 2782"/>
              <a:gd name="T21" fmla="*/ 1401 h 1498"/>
              <a:gd name="T22" fmla="*/ 79 w 2782"/>
              <a:gd name="T23" fmla="*/ 1429 h 1498"/>
              <a:gd name="T24" fmla="*/ 137 w 2782"/>
              <a:gd name="T25" fmla="*/ 1453 h 1498"/>
              <a:gd name="T26" fmla="*/ 204 w 2782"/>
              <a:gd name="T27" fmla="*/ 1471 h 1498"/>
              <a:gd name="T28" fmla="*/ 283 w 2782"/>
              <a:gd name="T29" fmla="*/ 1487 h 1498"/>
              <a:gd name="T30" fmla="*/ 371 w 2782"/>
              <a:gd name="T31" fmla="*/ 1494 h 1498"/>
              <a:gd name="T32" fmla="*/ 1160 w 2782"/>
              <a:gd name="T33" fmla="*/ 1498 h 1498"/>
              <a:gd name="T34" fmla="*/ 2411 w 2782"/>
              <a:gd name="T35" fmla="*/ 1494 h 1498"/>
              <a:gd name="T36" fmla="*/ 2498 w 2782"/>
              <a:gd name="T37" fmla="*/ 1487 h 1498"/>
              <a:gd name="T38" fmla="*/ 2577 w 2782"/>
              <a:gd name="T39" fmla="*/ 1471 h 1498"/>
              <a:gd name="T40" fmla="*/ 2645 w 2782"/>
              <a:gd name="T41" fmla="*/ 1453 h 1498"/>
              <a:gd name="T42" fmla="*/ 2702 w 2782"/>
              <a:gd name="T43" fmla="*/ 1429 h 1498"/>
              <a:gd name="T44" fmla="*/ 2746 w 2782"/>
              <a:gd name="T45" fmla="*/ 1401 h 1498"/>
              <a:gd name="T46" fmla="*/ 2772 w 2782"/>
              <a:gd name="T47" fmla="*/ 1372 h 1498"/>
              <a:gd name="T48" fmla="*/ 2782 w 2782"/>
              <a:gd name="T49" fmla="*/ 1340 h 1498"/>
              <a:gd name="T50" fmla="*/ 2782 w 2782"/>
              <a:gd name="T51" fmla="*/ 705 h 1498"/>
              <a:gd name="T52" fmla="*/ 2772 w 2782"/>
              <a:gd name="T53" fmla="*/ 674 h 1498"/>
              <a:gd name="T54" fmla="*/ 2746 w 2782"/>
              <a:gd name="T55" fmla="*/ 644 h 1498"/>
              <a:gd name="T56" fmla="*/ 2702 w 2782"/>
              <a:gd name="T57" fmla="*/ 616 h 1498"/>
              <a:gd name="T58" fmla="*/ 2645 w 2782"/>
              <a:gd name="T59" fmla="*/ 594 h 1498"/>
              <a:gd name="T60" fmla="*/ 2577 w 2782"/>
              <a:gd name="T61" fmla="*/ 575 h 1498"/>
              <a:gd name="T62" fmla="*/ 2498 w 2782"/>
              <a:gd name="T63" fmla="*/ 559 h 1498"/>
              <a:gd name="T64" fmla="*/ 2411 w 2782"/>
              <a:gd name="T65" fmla="*/ 551 h 1498"/>
              <a:gd name="T66" fmla="*/ 1160 w 2782"/>
              <a:gd name="T67" fmla="*/ 547 h 1498"/>
              <a:gd name="T68" fmla="*/ 464 w 2782"/>
              <a:gd name="T69" fmla="*/ 547 h 1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82"/>
              <a:gd name="T106" fmla="*/ 0 h 1498"/>
              <a:gd name="T107" fmla="*/ 2782 w 2782"/>
              <a:gd name="T108" fmla="*/ 1498 h 1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82" h="1498">
                <a:moveTo>
                  <a:pt x="464" y="547"/>
                </a:moveTo>
                <a:lnTo>
                  <a:pt x="371" y="551"/>
                </a:lnTo>
                <a:lnTo>
                  <a:pt x="327" y="555"/>
                </a:lnTo>
                <a:lnTo>
                  <a:pt x="283" y="559"/>
                </a:lnTo>
                <a:lnTo>
                  <a:pt x="244" y="567"/>
                </a:lnTo>
                <a:lnTo>
                  <a:pt x="204" y="575"/>
                </a:lnTo>
                <a:lnTo>
                  <a:pt x="168" y="583"/>
                </a:lnTo>
                <a:lnTo>
                  <a:pt x="137" y="594"/>
                </a:lnTo>
                <a:lnTo>
                  <a:pt x="107" y="604"/>
                </a:lnTo>
                <a:lnTo>
                  <a:pt x="79" y="616"/>
                </a:lnTo>
                <a:lnTo>
                  <a:pt x="55" y="630"/>
                </a:lnTo>
                <a:lnTo>
                  <a:pt x="35" y="644"/>
                </a:lnTo>
                <a:lnTo>
                  <a:pt x="22" y="658"/>
                </a:lnTo>
                <a:lnTo>
                  <a:pt x="10" y="674"/>
                </a:lnTo>
                <a:lnTo>
                  <a:pt x="2" y="690"/>
                </a:lnTo>
                <a:lnTo>
                  <a:pt x="0" y="705"/>
                </a:lnTo>
                <a:lnTo>
                  <a:pt x="0" y="943"/>
                </a:lnTo>
                <a:lnTo>
                  <a:pt x="0" y="1340"/>
                </a:lnTo>
                <a:lnTo>
                  <a:pt x="2" y="1356"/>
                </a:lnTo>
                <a:lnTo>
                  <a:pt x="10" y="1372"/>
                </a:lnTo>
                <a:lnTo>
                  <a:pt x="22" y="1387"/>
                </a:lnTo>
                <a:lnTo>
                  <a:pt x="35" y="1401"/>
                </a:lnTo>
                <a:lnTo>
                  <a:pt x="55" y="1415"/>
                </a:lnTo>
                <a:lnTo>
                  <a:pt x="79" y="1429"/>
                </a:lnTo>
                <a:lnTo>
                  <a:pt x="107" y="1441"/>
                </a:lnTo>
                <a:lnTo>
                  <a:pt x="137" y="1453"/>
                </a:lnTo>
                <a:lnTo>
                  <a:pt x="168" y="1463"/>
                </a:lnTo>
                <a:lnTo>
                  <a:pt x="204" y="1471"/>
                </a:lnTo>
                <a:lnTo>
                  <a:pt x="244" y="1479"/>
                </a:lnTo>
                <a:lnTo>
                  <a:pt x="283" y="1487"/>
                </a:lnTo>
                <a:lnTo>
                  <a:pt x="327" y="1491"/>
                </a:lnTo>
                <a:lnTo>
                  <a:pt x="371" y="1494"/>
                </a:lnTo>
                <a:lnTo>
                  <a:pt x="464" y="1498"/>
                </a:lnTo>
                <a:lnTo>
                  <a:pt x="1160" y="1498"/>
                </a:lnTo>
                <a:lnTo>
                  <a:pt x="2318" y="1498"/>
                </a:lnTo>
                <a:lnTo>
                  <a:pt x="2411" y="1494"/>
                </a:lnTo>
                <a:lnTo>
                  <a:pt x="2456" y="1491"/>
                </a:lnTo>
                <a:lnTo>
                  <a:pt x="2498" y="1487"/>
                </a:lnTo>
                <a:lnTo>
                  <a:pt x="2538" y="1479"/>
                </a:lnTo>
                <a:lnTo>
                  <a:pt x="2577" y="1471"/>
                </a:lnTo>
                <a:lnTo>
                  <a:pt x="2613" y="1463"/>
                </a:lnTo>
                <a:lnTo>
                  <a:pt x="2645" y="1453"/>
                </a:lnTo>
                <a:lnTo>
                  <a:pt x="2677" y="1441"/>
                </a:lnTo>
                <a:lnTo>
                  <a:pt x="2702" y="1429"/>
                </a:lnTo>
                <a:lnTo>
                  <a:pt x="2726" y="1415"/>
                </a:lnTo>
                <a:lnTo>
                  <a:pt x="2746" y="1401"/>
                </a:lnTo>
                <a:lnTo>
                  <a:pt x="2760" y="1387"/>
                </a:lnTo>
                <a:lnTo>
                  <a:pt x="2772" y="1372"/>
                </a:lnTo>
                <a:lnTo>
                  <a:pt x="2780" y="1356"/>
                </a:lnTo>
                <a:lnTo>
                  <a:pt x="2782" y="1340"/>
                </a:lnTo>
                <a:lnTo>
                  <a:pt x="2782" y="943"/>
                </a:lnTo>
                <a:lnTo>
                  <a:pt x="2782" y="705"/>
                </a:lnTo>
                <a:lnTo>
                  <a:pt x="2780" y="690"/>
                </a:lnTo>
                <a:lnTo>
                  <a:pt x="2772" y="674"/>
                </a:lnTo>
                <a:lnTo>
                  <a:pt x="2760" y="658"/>
                </a:lnTo>
                <a:lnTo>
                  <a:pt x="2746" y="644"/>
                </a:lnTo>
                <a:lnTo>
                  <a:pt x="2726" y="630"/>
                </a:lnTo>
                <a:lnTo>
                  <a:pt x="2702" y="616"/>
                </a:lnTo>
                <a:lnTo>
                  <a:pt x="2677" y="604"/>
                </a:lnTo>
                <a:lnTo>
                  <a:pt x="2645" y="594"/>
                </a:lnTo>
                <a:lnTo>
                  <a:pt x="2613" y="583"/>
                </a:lnTo>
                <a:lnTo>
                  <a:pt x="2577" y="575"/>
                </a:lnTo>
                <a:lnTo>
                  <a:pt x="2538" y="567"/>
                </a:lnTo>
                <a:lnTo>
                  <a:pt x="2498" y="559"/>
                </a:lnTo>
                <a:lnTo>
                  <a:pt x="2456" y="555"/>
                </a:lnTo>
                <a:lnTo>
                  <a:pt x="2411" y="551"/>
                </a:lnTo>
                <a:lnTo>
                  <a:pt x="2318" y="547"/>
                </a:lnTo>
                <a:lnTo>
                  <a:pt x="1160" y="547"/>
                </a:lnTo>
                <a:lnTo>
                  <a:pt x="1362" y="0"/>
                </a:lnTo>
                <a:lnTo>
                  <a:pt x="464" y="547"/>
                </a:lnTo>
                <a:close/>
              </a:path>
            </a:pathLst>
          </a:custGeom>
          <a:solidFill>
            <a:srgbClr val="FFFFFF"/>
          </a:solidFill>
          <a:ln w="6">
            <a:solidFill>
              <a:srgbClr val="000000"/>
            </a:solidFill>
            <a:prstDash val="solid"/>
            <a:round/>
            <a:headEnd/>
            <a:tailEnd/>
          </a:ln>
        </p:spPr>
        <p:txBody>
          <a:bodyPr/>
          <a:lstStyle/>
          <a:p>
            <a:endParaRPr lang="ru-RU"/>
          </a:p>
        </p:txBody>
      </p:sp>
      <p:sp>
        <p:nvSpPr>
          <p:cNvPr id="60424" name="Rectangle 21"/>
          <p:cNvSpPr>
            <a:spLocks noChangeArrowheads="1"/>
          </p:cNvSpPr>
          <p:nvPr/>
        </p:nvSpPr>
        <p:spPr bwMode="auto">
          <a:xfrm>
            <a:off x="4096915" y="4845050"/>
            <a:ext cx="2175724" cy="215444"/>
          </a:xfrm>
          <a:prstGeom prst="rect">
            <a:avLst/>
          </a:prstGeom>
          <a:noFill/>
          <a:ln w="9525">
            <a:noFill/>
            <a:miter lim="800000"/>
            <a:headEnd/>
            <a:tailEnd/>
          </a:ln>
        </p:spPr>
        <p:txBody>
          <a:bodyPr wrap="square" lIns="0" tIns="0" rIns="0" bIns="0">
            <a:spAutoFit/>
          </a:bodyPr>
          <a:lstStyle/>
          <a:p>
            <a:pPr algn="ctr" eaLnBrk="0" hangingPunct="0"/>
            <a:r>
              <a:rPr lang="ru-RU" sz="1400" dirty="0">
                <a:solidFill>
                  <a:srgbClr val="002664"/>
                </a:solidFill>
                <a:latin typeface="Arial" charset="0"/>
              </a:rPr>
              <a:t>Судно </a:t>
            </a:r>
            <a:r>
              <a:rPr lang="ru-RU" sz="1400" dirty="0" smtClean="0">
                <a:solidFill>
                  <a:srgbClr val="002664"/>
                </a:solidFill>
                <a:latin typeface="Arial" charset="0"/>
              </a:rPr>
              <a:t>ГК</a:t>
            </a:r>
            <a:endParaRPr lang="en-US" sz="1400" dirty="0">
              <a:solidFill>
                <a:srgbClr val="002664"/>
              </a:solidFill>
              <a:latin typeface="Arial" charset="0"/>
            </a:endParaRPr>
          </a:p>
        </p:txBody>
      </p:sp>
      <p:sp>
        <p:nvSpPr>
          <p:cNvPr id="36" name="Скругленная прямоугольная выноска 35"/>
          <p:cNvSpPr/>
          <p:nvPr/>
        </p:nvSpPr>
        <p:spPr>
          <a:xfrm>
            <a:off x="3892550" y="2276475"/>
            <a:ext cx="2087563" cy="1081088"/>
          </a:xfrm>
          <a:prstGeom prst="wedgeRoundRectCallout">
            <a:avLst>
              <a:gd name="adj1" fmla="val -83475"/>
              <a:gd name="adj2" fmla="val 38985"/>
              <a:gd name="adj3" fmla="val 16667"/>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Скругленная прямоугольная выноска 36"/>
          <p:cNvSpPr/>
          <p:nvPr/>
        </p:nvSpPr>
        <p:spPr>
          <a:xfrm>
            <a:off x="3892550" y="2276475"/>
            <a:ext cx="2087563" cy="1081088"/>
          </a:xfrm>
          <a:prstGeom prst="wedgeRoundRectCallout">
            <a:avLst>
              <a:gd name="adj1" fmla="val 94719"/>
              <a:gd name="adj2" fmla="val 40159"/>
              <a:gd name="adj3" fmla="val 16667"/>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0427" name="Rectangle 18"/>
          <p:cNvSpPr>
            <a:spLocks noChangeArrowheads="1"/>
          </p:cNvSpPr>
          <p:nvPr/>
        </p:nvSpPr>
        <p:spPr bwMode="auto">
          <a:xfrm>
            <a:off x="4003622" y="2349500"/>
            <a:ext cx="1849545" cy="861774"/>
          </a:xfrm>
          <a:prstGeom prst="rect">
            <a:avLst/>
          </a:prstGeom>
          <a:noFill/>
          <a:ln w="9525">
            <a:noFill/>
            <a:miter lim="800000"/>
            <a:headEnd/>
            <a:tailEnd/>
          </a:ln>
        </p:spPr>
        <p:txBody>
          <a:bodyPr wrap="none" lIns="0" tIns="0" rIns="0" bIns="0">
            <a:spAutoFit/>
          </a:bodyPr>
          <a:lstStyle/>
          <a:p>
            <a:pPr algn="ctr" eaLnBrk="0" hangingPunct="0"/>
            <a:r>
              <a:rPr lang="ru-RU" sz="1400" dirty="0">
                <a:solidFill>
                  <a:srgbClr val="002664"/>
                </a:solidFill>
                <a:latin typeface="Arial" charset="0"/>
              </a:rPr>
              <a:t>Сектора обзора </a:t>
            </a:r>
            <a:br>
              <a:rPr lang="ru-RU" sz="1400" dirty="0">
                <a:solidFill>
                  <a:srgbClr val="002664"/>
                </a:solidFill>
                <a:latin typeface="Arial" charset="0"/>
              </a:rPr>
            </a:br>
            <a:r>
              <a:rPr lang="ru-RU" sz="1400" dirty="0">
                <a:solidFill>
                  <a:srgbClr val="002664"/>
                </a:solidFill>
                <a:latin typeface="Arial" charset="0"/>
              </a:rPr>
              <a:t>фотографов</a:t>
            </a:r>
            <a:r>
              <a:rPr lang="en-US" sz="1400" dirty="0">
                <a:solidFill>
                  <a:srgbClr val="002664"/>
                </a:solidFill>
                <a:latin typeface="Arial" charset="0"/>
              </a:rPr>
              <a:t>.</a:t>
            </a:r>
          </a:p>
          <a:p>
            <a:pPr algn="ctr" eaLnBrk="0" hangingPunct="0"/>
            <a:r>
              <a:rPr lang="ru-RU" sz="1400" dirty="0">
                <a:solidFill>
                  <a:srgbClr val="002664"/>
                </a:solidFill>
                <a:latin typeface="Arial" charset="0"/>
              </a:rPr>
              <a:t>Все суда должны </a:t>
            </a:r>
            <a:br>
              <a:rPr lang="ru-RU" sz="1400" dirty="0">
                <a:solidFill>
                  <a:srgbClr val="002664"/>
                </a:solidFill>
                <a:latin typeface="Arial" charset="0"/>
              </a:rPr>
            </a:br>
            <a:r>
              <a:rPr lang="ru-RU" sz="1400" dirty="0">
                <a:solidFill>
                  <a:srgbClr val="002664"/>
                </a:solidFill>
                <a:latin typeface="Arial" charset="0"/>
              </a:rPr>
              <a:t>избегать </a:t>
            </a:r>
            <a:r>
              <a:rPr lang="ru-RU" sz="1400" dirty="0" smtClean="0">
                <a:solidFill>
                  <a:srgbClr val="002664"/>
                </a:solidFill>
                <a:latin typeface="Arial" charset="0"/>
              </a:rPr>
              <a:t>этой области</a:t>
            </a:r>
            <a:endParaRPr lang="en-US" sz="1400" dirty="0">
              <a:solidFill>
                <a:srgbClr val="002664"/>
              </a:solidFill>
              <a:latin typeface="Arial" charset="0"/>
            </a:endParaRPr>
          </a:p>
        </p:txBody>
      </p:sp>
      <p:sp>
        <p:nvSpPr>
          <p:cNvPr id="38" name="Скругленная прямоугольная выноска 37"/>
          <p:cNvSpPr/>
          <p:nvPr/>
        </p:nvSpPr>
        <p:spPr>
          <a:xfrm>
            <a:off x="6772275" y="4652963"/>
            <a:ext cx="2663825" cy="1008062"/>
          </a:xfrm>
          <a:prstGeom prst="wedgeRoundRectCallout">
            <a:avLst>
              <a:gd name="adj1" fmla="val -38947"/>
              <a:gd name="adj2" fmla="val -76244"/>
              <a:gd name="adj3" fmla="val 16667"/>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0429" name="Rectangle 30"/>
          <p:cNvSpPr>
            <a:spLocks noChangeArrowheads="1"/>
          </p:cNvSpPr>
          <p:nvPr/>
        </p:nvSpPr>
        <p:spPr bwMode="auto">
          <a:xfrm>
            <a:off x="6910388" y="4724400"/>
            <a:ext cx="2454275" cy="862013"/>
          </a:xfrm>
          <a:prstGeom prst="rect">
            <a:avLst/>
          </a:prstGeom>
          <a:noFill/>
          <a:ln w="9525">
            <a:noFill/>
            <a:miter lim="800000"/>
            <a:headEnd/>
            <a:tailEnd/>
          </a:ln>
        </p:spPr>
        <p:txBody>
          <a:bodyPr wrap="none" lIns="0" tIns="0" rIns="0" bIns="0">
            <a:spAutoFit/>
          </a:bodyPr>
          <a:lstStyle/>
          <a:p>
            <a:pPr algn="ctr"/>
            <a:r>
              <a:rPr lang="ru-RU" sz="1400">
                <a:solidFill>
                  <a:srgbClr val="000000"/>
                </a:solidFill>
                <a:latin typeface="Arial" charset="0"/>
              </a:rPr>
              <a:t>Позиция с подветра от знака.</a:t>
            </a:r>
            <a:endParaRPr lang="ru-RU" sz="1800">
              <a:latin typeface="Arial" charset="0"/>
            </a:endParaRPr>
          </a:p>
          <a:p>
            <a:pPr algn="ctr"/>
            <a:r>
              <a:rPr lang="ru-RU" sz="1400">
                <a:solidFill>
                  <a:srgbClr val="000000"/>
                </a:solidFill>
                <a:latin typeface="Arial" charset="0"/>
              </a:rPr>
              <a:t>Зависит от наклона ворот, </a:t>
            </a:r>
            <a:br>
              <a:rPr lang="ru-RU" sz="1400">
                <a:solidFill>
                  <a:srgbClr val="000000"/>
                </a:solidFill>
                <a:latin typeface="Arial" charset="0"/>
              </a:rPr>
            </a:br>
            <a:r>
              <a:rPr lang="ru-RU" sz="1400">
                <a:solidFill>
                  <a:srgbClr val="000000"/>
                </a:solidFill>
                <a:latin typeface="Arial" charset="0"/>
              </a:rPr>
              <a:t>освещения и</a:t>
            </a:r>
            <a:br>
              <a:rPr lang="ru-RU" sz="1400">
                <a:solidFill>
                  <a:srgbClr val="000000"/>
                </a:solidFill>
                <a:latin typeface="Arial" charset="0"/>
              </a:rPr>
            </a:br>
            <a:r>
              <a:rPr lang="ru-RU" sz="1400">
                <a:solidFill>
                  <a:srgbClr val="000000"/>
                </a:solidFill>
                <a:latin typeface="Arial" charset="0"/>
              </a:rPr>
              <a:t>предпочтений флота</a:t>
            </a:r>
            <a:endParaRPr lang="ru-RU" sz="1800">
              <a:latin typeface="Arial" charset="0"/>
            </a:endParaRPr>
          </a:p>
        </p:txBody>
      </p:sp>
      <p:sp>
        <p:nvSpPr>
          <p:cNvPr id="39" name="Скругленная прямоугольная выноска 38"/>
          <p:cNvSpPr/>
          <p:nvPr/>
        </p:nvSpPr>
        <p:spPr>
          <a:xfrm>
            <a:off x="650875" y="4652963"/>
            <a:ext cx="2665413" cy="1079500"/>
          </a:xfrm>
          <a:prstGeom prst="wedgeRoundRectCallout">
            <a:avLst>
              <a:gd name="adj1" fmla="val 36844"/>
              <a:gd name="adj2" fmla="val -77756"/>
              <a:gd name="adj3" fmla="val 16667"/>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0431" name="Rectangle 30"/>
          <p:cNvSpPr>
            <a:spLocks noChangeArrowheads="1"/>
          </p:cNvSpPr>
          <p:nvPr/>
        </p:nvSpPr>
        <p:spPr bwMode="auto">
          <a:xfrm>
            <a:off x="788988" y="4760913"/>
            <a:ext cx="2454275" cy="862012"/>
          </a:xfrm>
          <a:prstGeom prst="rect">
            <a:avLst/>
          </a:prstGeom>
          <a:noFill/>
          <a:ln w="9525">
            <a:noFill/>
            <a:miter lim="800000"/>
            <a:headEnd/>
            <a:tailEnd/>
          </a:ln>
        </p:spPr>
        <p:txBody>
          <a:bodyPr wrap="none" lIns="0" tIns="0" rIns="0" bIns="0">
            <a:spAutoFit/>
          </a:bodyPr>
          <a:lstStyle/>
          <a:p>
            <a:pPr algn="ctr"/>
            <a:r>
              <a:rPr lang="ru-RU" sz="1400">
                <a:solidFill>
                  <a:srgbClr val="000000"/>
                </a:solidFill>
                <a:latin typeface="Arial" charset="0"/>
              </a:rPr>
              <a:t>Позиция с подветра от знака.</a:t>
            </a:r>
            <a:endParaRPr lang="ru-RU" sz="1800">
              <a:latin typeface="Arial" charset="0"/>
            </a:endParaRPr>
          </a:p>
          <a:p>
            <a:pPr algn="ctr"/>
            <a:r>
              <a:rPr lang="ru-RU" sz="1400">
                <a:solidFill>
                  <a:srgbClr val="000000"/>
                </a:solidFill>
                <a:latin typeface="Arial" charset="0"/>
              </a:rPr>
              <a:t>Зависит от наклона ворот, </a:t>
            </a:r>
            <a:br>
              <a:rPr lang="ru-RU" sz="1400">
                <a:solidFill>
                  <a:srgbClr val="000000"/>
                </a:solidFill>
                <a:latin typeface="Arial" charset="0"/>
              </a:rPr>
            </a:br>
            <a:r>
              <a:rPr lang="ru-RU" sz="1400">
                <a:solidFill>
                  <a:srgbClr val="000000"/>
                </a:solidFill>
                <a:latin typeface="Arial" charset="0"/>
              </a:rPr>
              <a:t>освещения и</a:t>
            </a:r>
            <a:br>
              <a:rPr lang="ru-RU" sz="1400">
                <a:solidFill>
                  <a:srgbClr val="000000"/>
                </a:solidFill>
                <a:latin typeface="Arial" charset="0"/>
              </a:rPr>
            </a:br>
            <a:r>
              <a:rPr lang="ru-RU" sz="1400">
                <a:solidFill>
                  <a:srgbClr val="000000"/>
                </a:solidFill>
                <a:latin typeface="Arial" charset="0"/>
              </a:rPr>
              <a:t>предпочтений флота</a:t>
            </a:r>
            <a:endParaRPr lang="ru-RU" sz="1800">
              <a:latin typeface="Arial"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ChangeArrowheads="1"/>
          </p:cNvSpPr>
          <p:nvPr/>
        </p:nvSpPr>
        <p:spPr bwMode="auto">
          <a:xfrm>
            <a:off x="434975" y="333375"/>
            <a:ext cx="3933825" cy="554038"/>
          </a:xfrm>
          <a:prstGeom prst="rect">
            <a:avLst/>
          </a:prstGeom>
          <a:noFill/>
          <a:ln w="9525">
            <a:noFill/>
            <a:miter lim="800000"/>
            <a:headEnd/>
            <a:tailEnd/>
          </a:ln>
        </p:spPr>
        <p:txBody>
          <a:bodyPr lIns="0" tIns="0" rIns="0" bIns="0">
            <a:spAutoFit/>
          </a:bodyPr>
          <a:lstStyle/>
          <a:p>
            <a:r>
              <a:rPr lang="ru-RU" sz="3600" b="1">
                <a:solidFill>
                  <a:srgbClr val="002664"/>
                </a:solidFill>
                <a:latin typeface="Arial" charset="0"/>
              </a:rPr>
              <a:t>Финиш по ветру</a:t>
            </a:r>
            <a:endParaRPr lang="ru-RU" sz="1800" b="1">
              <a:solidFill>
                <a:srgbClr val="002664"/>
              </a:solidFill>
              <a:latin typeface="Arial" charset="0"/>
            </a:endParaRPr>
          </a:p>
        </p:txBody>
      </p:sp>
      <p:pic>
        <p:nvPicPr>
          <p:cNvPr id="61443" name="Picture 13"/>
          <p:cNvPicPr>
            <a:picLocks noChangeAspect="1" noChangeArrowheads="1"/>
          </p:cNvPicPr>
          <p:nvPr/>
        </p:nvPicPr>
        <p:blipFill>
          <a:blip r:embed="rId3" cstate="print"/>
          <a:srcRect/>
          <a:stretch>
            <a:fillRect/>
          </a:stretch>
        </p:blipFill>
        <p:spPr bwMode="auto">
          <a:xfrm>
            <a:off x="1876425" y="1098550"/>
            <a:ext cx="6475413" cy="3448050"/>
          </a:xfrm>
          <a:prstGeom prst="rect">
            <a:avLst/>
          </a:prstGeom>
          <a:noFill/>
          <a:ln w="9525">
            <a:noFill/>
            <a:miter lim="800000"/>
            <a:headEnd/>
            <a:tailEnd/>
          </a:ln>
        </p:spPr>
      </p:pic>
      <p:sp>
        <p:nvSpPr>
          <p:cNvPr id="61444" name="Freeform 14"/>
          <p:cNvSpPr>
            <a:spLocks/>
          </p:cNvSpPr>
          <p:nvPr/>
        </p:nvSpPr>
        <p:spPr bwMode="auto">
          <a:xfrm>
            <a:off x="3270250" y="2441575"/>
            <a:ext cx="3751263" cy="1149350"/>
          </a:xfrm>
          <a:custGeom>
            <a:avLst/>
            <a:gdLst>
              <a:gd name="T0" fmla="*/ 1182 w 2363"/>
              <a:gd name="T1" fmla="*/ 724 h 724"/>
              <a:gd name="T2" fmla="*/ 2363 w 2363"/>
              <a:gd name="T3" fmla="*/ 0 h 724"/>
              <a:gd name="T4" fmla="*/ 0 w 2363"/>
              <a:gd name="T5" fmla="*/ 0 h 724"/>
              <a:gd name="T6" fmla="*/ 1182 w 2363"/>
              <a:gd name="T7" fmla="*/ 724 h 724"/>
              <a:gd name="T8" fmla="*/ 0 60000 65536"/>
              <a:gd name="T9" fmla="*/ 0 60000 65536"/>
              <a:gd name="T10" fmla="*/ 0 60000 65536"/>
              <a:gd name="T11" fmla="*/ 0 60000 65536"/>
              <a:gd name="T12" fmla="*/ 0 w 2363"/>
              <a:gd name="T13" fmla="*/ 0 h 724"/>
              <a:gd name="T14" fmla="*/ 2363 w 2363"/>
              <a:gd name="T15" fmla="*/ 724 h 724"/>
            </a:gdLst>
            <a:ahLst/>
            <a:cxnLst>
              <a:cxn ang="T8">
                <a:pos x="T0" y="T1"/>
              </a:cxn>
              <a:cxn ang="T9">
                <a:pos x="T2" y="T3"/>
              </a:cxn>
              <a:cxn ang="T10">
                <a:pos x="T4" y="T5"/>
              </a:cxn>
              <a:cxn ang="T11">
                <a:pos x="T6" y="T7"/>
              </a:cxn>
            </a:cxnLst>
            <a:rect l="T12" t="T13" r="T14" b="T15"/>
            <a:pathLst>
              <a:path w="2363" h="724">
                <a:moveTo>
                  <a:pt x="1182" y="724"/>
                </a:moveTo>
                <a:lnTo>
                  <a:pt x="2363" y="0"/>
                </a:lnTo>
                <a:lnTo>
                  <a:pt x="0" y="0"/>
                </a:lnTo>
                <a:lnTo>
                  <a:pt x="1182" y="724"/>
                </a:lnTo>
                <a:close/>
              </a:path>
            </a:pathLst>
          </a:custGeom>
          <a:solidFill>
            <a:srgbClr val="00FF00"/>
          </a:solidFill>
          <a:ln w="6">
            <a:solidFill>
              <a:srgbClr val="000000"/>
            </a:solidFill>
            <a:prstDash val="solid"/>
            <a:round/>
            <a:headEnd/>
            <a:tailEnd/>
          </a:ln>
        </p:spPr>
        <p:txBody>
          <a:bodyPr/>
          <a:lstStyle/>
          <a:p>
            <a:endParaRPr lang="ru-RU"/>
          </a:p>
        </p:txBody>
      </p:sp>
      <p:sp>
        <p:nvSpPr>
          <p:cNvPr id="61445" name="Freeform 15"/>
          <p:cNvSpPr>
            <a:spLocks/>
          </p:cNvSpPr>
          <p:nvPr/>
        </p:nvSpPr>
        <p:spPr bwMode="auto">
          <a:xfrm>
            <a:off x="723900" y="2579688"/>
            <a:ext cx="1490663" cy="623887"/>
          </a:xfrm>
          <a:custGeom>
            <a:avLst/>
            <a:gdLst>
              <a:gd name="T0" fmla="*/ 156 w 939"/>
              <a:gd name="T1" fmla="*/ 214 h 393"/>
              <a:gd name="T2" fmla="*/ 125 w 939"/>
              <a:gd name="T3" fmla="*/ 215 h 393"/>
              <a:gd name="T4" fmla="*/ 95 w 939"/>
              <a:gd name="T5" fmla="*/ 216 h 393"/>
              <a:gd name="T6" fmla="*/ 69 w 939"/>
              <a:gd name="T7" fmla="*/ 219 h 393"/>
              <a:gd name="T8" fmla="*/ 57 w 939"/>
              <a:gd name="T9" fmla="*/ 221 h 393"/>
              <a:gd name="T10" fmla="*/ 46 w 939"/>
              <a:gd name="T11" fmla="*/ 223 h 393"/>
              <a:gd name="T12" fmla="*/ 36 w 939"/>
              <a:gd name="T13" fmla="*/ 225 h 393"/>
              <a:gd name="T14" fmla="*/ 27 w 939"/>
              <a:gd name="T15" fmla="*/ 227 h 393"/>
              <a:gd name="T16" fmla="*/ 19 w 939"/>
              <a:gd name="T17" fmla="*/ 230 h 393"/>
              <a:gd name="T18" fmla="*/ 12 w 939"/>
              <a:gd name="T19" fmla="*/ 232 h 393"/>
              <a:gd name="T20" fmla="*/ 7 w 939"/>
              <a:gd name="T21" fmla="*/ 235 h 393"/>
              <a:gd name="T22" fmla="*/ 3 w 939"/>
              <a:gd name="T23" fmla="*/ 238 h 393"/>
              <a:gd name="T24" fmla="*/ 1 w 939"/>
              <a:gd name="T25" fmla="*/ 241 h 393"/>
              <a:gd name="T26" fmla="*/ 0 w 939"/>
              <a:gd name="T27" fmla="*/ 244 h 393"/>
              <a:gd name="T28" fmla="*/ 0 w 939"/>
              <a:gd name="T29" fmla="*/ 289 h 393"/>
              <a:gd name="T30" fmla="*/ 0 w 939"/>
              <a:gd name="T31" fmla="*/ 363 h 393"/>
              <a:gd name="T32" fmla="*/ 1 w 939"/>
              <a:gd name="T33" fmla="*/ 366 h 393"/>
              <a:gd name="T34" fmla="*/ 3 w 939"/>
              <a:gd name="T35" fmla="*/ 369 h 393"/>
              <a:gd name="T36" fmla="*/ 7 w 939"/>
              <a:gd name="T37" fmla="*/ 372 h 393"/>
              <a:gd name="T38" fmla="*/ 12 w 939"/>
              <a:gd name="T39" fmla="*/ 375 h 393"/>
              <a:gd name="T40" fmla="*/ 19 w 939"/>
              <a:gd name="T41" fmla="*/ 378 h 393"/>
              <a:gd name="T42" fmla="*/ 27 w 939"/>
              <a:gd name="T43" fmla="*/ 380 h 393"/>
              <a:gd name="T44" fmla="*/ 36 w 939"/>
              <a:gd name="T45" fmla="*/ 382 h 393"/>
              <a:gd name="T46" fmla="*/ 46 w 939"/>
              <a:gd name="T47" fmla="*/ 384 h 393"/>
              <a:gd name="T48" fmla="*/ 57 w 939"/>
              <a:gd name="T49" fmla="*/ 386 h 393"/>
              <a:gd name="T50" fmla="*/ 69 w 939"/>
              <a:gd name="T51" fmla="*/ 388 h 393"/>
              <a:gd name="T52" fmla="*/ 95 w 939"/>
              <a:gd name="T53" fmla="*/ 391 h 393"/>
              <a:gd name="T54" fmla="*/ 125 w 939"/>
              <a:gd name="T55" fmla="*/ 392 h 393"/>
              <a:gd name="T56" fmla="*/ 156 w 939"/>
              <a:gd name="T57" fmla="*/ 393 h 393"/>
              <a:gd name="T58" fmla="*/ 548 w 939"/>
              <a:gd name="T59" fmla="*/ 393 h 393"/>
              <a:gd name="T60" fmla="*/ 782 w 939"/>
              <a:gd name="T61" fmla="*/ 393 h 393"/>
              <a:gd name="T62" fmla="*/ 814 w 939"/>
              <a:gd name="T63" fmla="*/ 392 h 393"/>
              <a:gd name="T64" fmla="*/ 843 w 939"/>
              <a:gd name="T65" fmla="*/ 391 h 393"/>
              <a:gd name="T66" fmla="*/ 870 w 939"/>
              <a:gd name="T67" fmla="*/ 388 h 393"/>
              <a:gd name="T68" fmla="*/ 882 w 939"/>
              <a:gd name="T69" fmla="*/ 386 h 393"/>
              <a:gd name="T70" fmla="*/ 893 w 939"/>
              <a:gd name="T71" fmla="*/ 384 h 393"/>
              <a:gd name="T72" fmla="*/ 903 w 939"/>
              <a:gd name="T73" fmla="*/ 382 h 393"/>
              <a:gd name="T74" fmla="*/ 912 w 939"/>
              <a:gd name="T75" fmla="*/ 380 h 393"/>
              <a:gd name="T76" fmla="*/ 920 w 939"/>
              <a:gd name="T77" fmla="*/ 378 h 393"/>
              <a:gd name="T78" fmla="*/ 927 w 939"/>
              <a:gd name="T79" fmla="*/ 375 h 393"/>
              <a:gd name="T80" fmla="*/ 932 w 939"/>
              <a:gd name="T81" fmla="*/ 372 h 393"/>
              <a:gd name="T82" fmla="*/ 936 w 939"/>
              <a:gd name="T83" fmla="*/ 369 h 393"/>
              <a:gd name="T84" fmla="*/ 938 w 939"/>
              <a:gd name="T85" fmla="*/ 366 h 393"/>
              <a:gd name="T86" fmla="*/ 939 w 939"/>
              <a:gd name="T87" fmla="*/ 363 h 393"/>
              <a:gd name="T88" fmla="*/ 939 w 939"/>
              <a:gd name="T89" fmla="*/ 289 h 393"/>
              <a:gd name="T90" fmla="*/ 939 w 939"/>
              <a:gd name="T91" fmla="*/ 244 h 393"/>
              <a:gd name="T92" fmla="*/ 938 w 939"/>
              <a:gd name="T93" fmla="*/ 241 h 393"/>
              <a:gd name="T94" fmla="*/ 936 w 939"/>
              <a:gd name="T95" fmla="*/ 238 h 393"/>
              <a:gd name="T96" fmla="*/ 932 w 939"/>
              <a:gd name="T97" fmla="*/ 235 h 393"/>
              <a:gd name="T98" fmla="*/ 927 w 939"/>
              <a:gd name="T99" fmla="*/ 232 h 393"/>
              <a:gd name="T100" fmla="*/ 920 w 939"/>
              <a:gd name="T101" fmla="*/ 230 h 393"/>
              <a:gd name="T102" fmla="*/ 912 w 939"/>
              <a:gd name="T103" fmla="*/ 227 h 393"/>
              <a:gd name="T104" fmla="*/ 903 w 939"/>
              <a:gd name="T105" fmla="*/ 225 h 393"/>
              <a:gd name="T106" fmla="*/ 893 w 939"/>
              <a:gd name="T107" fmla="*/ 223 h 393"/>
              <a:gd name="T108" fmla="*/ 882 w 939"/>
              <a:gd name="T109" fmla="*/ 221 h 393"/>
              <a:gd name="T110" fmla="*/ 870 w 939"/>
              <a:gd name="T111" fmla="*/ 219 h 393"/>
              <a:gd name="T112" fmla="*/ 843 w 939"/>
              <a:gd name="T113" fmla="*/ 216 h 393"/>
              <a:gd name="T114" fmla="*/ 814 w 939"/>
              <a:gd name="T115" fmla="*/ 215 h 393"/>
              <a:gd name="T116" fmla="*/ 782 w 939"/>
              <a:gd name="T117" fmla="*/ 214 h 393"/>
              <a:gd name="T118" fmla="*/ 857 w 939"/>
              <a:gd name="T119" fmla="*/ 0 h 393"/>
              <a:gd name="T120" fmla="*/ 548 w 939"/>
              <a:gd name="T121" fmla="*/ 214 h 393"/>
              <a:gd name="T122" fmla="*/ 156 w 939"/>
              <a:gd name="T123" fmla="*/ 214 h 3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9"/>
              <a:gd name="T187" fmla="*/ 0 h 393"/>
              <a:gd name="T188" fmla="*/ 939 w 939"/>
              <a:gd name="T189" fmla="*/ 393 h 3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9" h="393">
                <a:moveTo>
                  <a:pt x="156" y="214"/>
                </a:moveTo>
                <a:lnTo>
                  <a:pt x="125" y="215"/>
                </a:lnTo>
                <a:lnTo>
                  <a:pt x="95" y="216"/>
                </a:lnTo>
                <a:lnTo>
                  <a:pt x="69" y="219"/>
                </a:lnTo>
                <a:lnTo>
                  <a:pt x="57" y="221"/>
                </a:lnTo>
                <a:lnTo>
                  <a:pt x="46" y="223"/>
                </a:lnTo>
                <a:lnTo>
                  <a:pt x="36" y="225"/>
                </a:lnTo>
                <a:lnTo>
                  <a:pt x="27" y="227"/>
                </a:lnTo>
                <a:lnTo>
                  <a:pt x="19" y="230"/>
                </a:lnTo>
                <a:lnTo>
                  <a:pt x="12" y="232"/>
                </a:lnTo>
                <a:lnTo>
                  <a:pt x="7" y="235"/>
                </a:lnTo>
                <a:lnTo>
                  <a:pt x="3" y="238"/>
                </a:lnTo>
                <a:lnTo>
                  <a:pt x="1" y="241"/>
                </a:lnTo>
                <a:lnTo>
                  <a:pt x="0" y="244"/>
                </a:lnTo>
                <a:lnTo>
                  <a:pt x="0" y="289"/>
                </a:lnTo>
                <a:lnTo>
                  <a:pt x="0" y="363"/>
                </a:lnTo>
                <a:lnTo>
                  <a:pt x="1" y="366"/>
                </a:lnTo>
                <a:lnTo>
                  <a:pt x="3" y="369"/>
                </a:lnTo>
                <a:lnTo>
                  <a:pt x="7" y="372"/>
                </a:lnTo>
                <a:lnTo>
                  <a:pt x="12" y="375"/>
                </a:lnTo>
                <a:lnTo>
                  <a:pt x="19" y="378"/>
                </a:lnTo>
                <a:lnTo>
                  <a:pt x="27" y="380"/>
                </a:lnTo>
                <a:lnTo>
                  <a:pt x="36" y="382"/>
                </a:lnTo>
                <a:lnTo>
                  <a:pt x="46" y="384"/>
                </a:lnTo>
                <a:lnTo>
                  <a:pt x="57" y="386"/>
                </a:lnTo>
                <a:lnTo>
                  <a:pt x="69" y="388"/>
                </a:lnTo>
                <a:lnTo>
                  <a:pt x="95" y="391"/>
                </a:lnTo>
                <a:lnTo>
                  <a:pt x="125" y="392"/>
                </a:lnTo>
                <a:lnTo>
                  <a:pt x="156" y="393"/>
                </a:lnTo>
                <a:lnTo>
                  <a:pt x="548" y="393"/>
                </a:lnTo>
                <a:lnTo>
                  <a:pt x="782" y="393"/>
                </a:lnTo>
                <a:lnTo>
                  <a:pt x="814" y="392"/>
                </a:lnTo>
                <a:lnTo>
                  <a:pt x="843" y="391"/>
                </a:lnTo>
                <a:lnTo>
                  <a:pt x="870" y="388"/>
                </a:lnTo>
                <a:lnTo>
                  <a:pt x="882" y="386"/>
                </a:lnTo>
                <a:lnTo>
                  <a:pt x="893" y="384"/>
                </a:lnTo>
                <a:lnTo>
                  <a:pt x="903" y="382"/>
                </a:lnTo>
                <a:lnTo>
                  <a:pt x="912" y="380"/>
                </a:lnTo>
                <a:lnTo>
                  <a:pt x="920" y="378"/>
                </a:lnTo>
                <a:lnTo>
                  <a:pt x="927" y="375"/>
                </a:lnTo>
                <a:lnTo>
                  <a:pt x="932" y="372"/>
                </a:lnTo>
                <a:lnTo>
                  <a:pt x="936" y="369"/>
                </a:lnTo>
                <a:lnTo>
                  <a:pt x="938" y="366"/>
                </a:lnTo>
                <a:lnTo>
                  <a:pt x="939" y="363"/>
                </a:lnTo>
                <a:lnTo>
                  <a:pt x="939" y="289"/>
                </a:lnTo>
                <a:lnTo>
                  <a:pt x="939" y="244"/>
                </a:lnTo>
                <a:lnTo>
                  <a:pt x="938" y="241"/>
                </a:lnTo>
                <a:lnTo>
                  <a:pt x="936" y="238"/>
                </a:lnTo>
                <a:lnTo>
                  <a:pt x="932" y="235"/>
                </a:lnTo>
                <a:lnTo>
                  <a:pt x="927" y="232"/>
                </a:lnTo>
                <a:lnTo>
                  <a:pt x="920" y="230"/>
                </a:lnTo>
                <a:lnTo>
                  <a:pt x="912" y="227"/>
                </a:lnTo>
                <a:lnTo>
                  <a:pt x="903" y="225"/>
                </a:lnTo>
                <a:lnTo>
                  <a:pt x="893" y="223"/>
                </a:lnTo>
                <a:lnTo>
                  <a:pt x="882" y="221"/>
                </a:lnTo>
                <a:lnTo>
                  <a:pt x="870" y="219"/>
                </a:lnTo>
                <a:lnTo>
                  <a:pt x="843" y="216"/>
                </a:lnTo>
                <a:lnTo>
                  <a:pt x="814" y="215"/>
                </a:lnTo>
                <a:lnTo>
                  <a:pt x="782" y="214"/>
                </a:lnTo>
                <a:lnTo>
                  <a:pt x="857" y="0"/>
                </a:lnTo>
                <a:lnTo>
                  <a:pt x="548" y="214"/>
                </a:lnTo>
                <a:lnTo>
                  <a:pt x="156" y="214"/>
                </a:lnTo>
                <a:close/>
              </a:path>
            </a:pathLst>
          </a:custGeom>
          <a:solidFill>
            <a:srgbClr val="FFFFFF"/>
          </a:solidFill>
          <a:ln w="6">
            <a:solidFill>
              <a:srgbClr val="000000"/>
            </a:solidFill>
            <a:prstDash val="solid"/>
            <a:round/>
            <a:headEnd/>
            <a:tailEnd/>
          </a:ln>
        </p:spPr>
        <p:txBody>
          <a:bodyPr/>
          <a:lstStyle/>
          <a:p>
            <a:endParaRPr lang="ru-RU"/>
          </a:p>
        </p:txBody>
      </p:sp>
      <p:sp>
        <p:nvSpPr>
          <p:cNvPr id="61446" name="Rectangle 16"/>
          <p:cNvSpPr>
            <a:spLocks noChangeArrowheads="1"/>
          </p:cNvSpPr>
          <p:nvPr/>
        </p:nvSpPr>
        <p:spPr bwMode="auto">
          <a:xfrm>
            <a:off x="969963" y="2965450"/>
            <a:ext cx="912812" cy="214313"/>
          </a:xfrm>
          <a:prstGeom prst="rect">
            <a:avLst/>
          </a:prstGeom>
          <a:noFill/>
          <a:ln w="9525">
            <a:noFill/>
            <a:miter lim="800000"/>
            <a:headEnd/>
            <a:tailEnd/>
          </a:ln>
        </p:spPr>
        <p:txBody>
          <a:bodyPr wrap="none" lIns="0" tIns="0" rIns="0" bIns="0">
            <a:spAutoFit/>
          </a:bodyPr>
          <a:lstStyle/>
          <a:p>
            <a:r>
              <a:rPr lang="ru-RU" sz="1400">
                <a:solidFill>
                  <a:srgbClr val="000000"/>
                </a:solidFill>
                <a:latin typeface="Arial" charset="0"/>
              </a:rPr>
              <a:t>TV камеры</a:t>
            </a:r>
            <a:endParaRPr lang="ru-RU" sz="1800">
              <a:latin typeface="Arial" charset="0"/>
            </a:endParaRPr>
          </a:p>
        </p:txBody>
      </p:sp>
      <p:sp>
        <p:nvSpPr>
          <p:cNvPr id="61447" name="Freeform 17"/>
          <p:cNvSpPr>
            <a:spLocks/>
          </p:cNvSpPr>
          <p:nvPr/>
        </p:nvSpPr>
        <p:spPr bwMode="auto">
          <a:xfrm>
            <a:off x="7729538" y="2144713"/>
            <a:ext cx="1490662" cy="1109662"/>
          </a:xfrm>
          <a:custGeom>
            <a:avLst/>
            <a:gdLst>
              <a:gd name="T0" fmla="*/ 156 w 939"/>
              <a:gd name="T1" fmla="*/ 520 h 699"/>
              <a:gd name="T2" fmla="*/ 125 w 939"/>
              <a:gd name="T3" fmla="*/ 521 h 699"/>
              <a:gd name="T4" fmla="*/ 95 w 939"/>
              <a:gd name="T5" fmla="*/ 522 h 699"/>
              <a:gd name="T6" fmla="*/ 69 w 939"/>
              <a:gd name="T7" fmla="*/ 525 h 699"/>
              <a:gd name="T8" fmla="*/ 57 w 939"/>
              <a:gd name="T9" fmla="*/ 527 h 699"/>
              <a:gd name="T10" fmla="*/ 46 w 939"/>
              <a:gd name="T11" fmla="*/ 529 h 699"/>
              <a:gd name="T12" fmla="*/ 36 w 939"/>
              <a:gd name="T13" fmla="*/ 531 h 699"/>
              <a:gd name="T14" fmla="*/ 27 w 939"/>
              <a:gd name="T15" fmla="*/ 533 h 699"/>
              <a:gd name="T16" fmla="*/ 19 w 939"/>
              <a:gd name="T17" fmla="*/ 536 h 699"/>
              <a:gd name="T18" fmla="*/ 12 w 939"/>
              <a:gd name="T19" fmla="*/ 538 h 699"/>
              <a:gd name="T20" fmla="*/ 7 w 939"/>
              <a:gd name="T21" fmla="*/ 541 h 699"/>
              <a:gd name="T22" fmla="*/ 3 w 939"/>
              <a:gd name="T23" fmla="*/ 544 h 699"/>
              <a:gd name="T24" fmla="*/ 1 w 939"/>
              <a:gd name="T25" fmla="*/ 547 h 699"/>
              <a:gd name="T26" fmla="*/ 0 w 939"/>
              <a:gd name="T27" fmla="*/ 550 h 699"/>
              <a:gd name="T28" fmla="*/ 0 w 939"/>
              <a:gd name="T29" fmla="*/ 595 h 699"/>
              <a:gd name="T30" fmla="*/ 0 w 939"/>
              <a:gd name="T31" fmla="*/ 669 h 699"/>
              <a:gd name="T32" fmla="*/ 1 w 939"/>
              <a:gd name="T33" fmla="*/ 672 h 699"/>
              <a:gd name="T34" fmla="*/ 3 w 939"/>
              <a:gd name="T35" fmla="*/ 675 h 699"/>
              <a:gd name="T36" fmla="*/ 7 w 939"/>
              <a:gd name="T37" fmla="*/ 678 h 699"/>
              <a:gd name="T38" fmla="*/ 12 w 939"/>
              <a:gd name="T39" fmla="*/ 681 h 699"/>
              <a:gd name="T40" fmla="*/ 19 w 939"/>
              <a:gd name="T41" fmla="*/ 684 h 699"/>
              <a:gd name="T42" fmla="*/ 27 w 939"/>
              <a:gd name="T43" fmla="*/ 686 h 699"/>
              <a:gd name="T44" fmla="*/ 36 w 939"/>
              <a:gd name="T45" fmla="*/ 688 h 699"/>
              <a:gd name="T46" fmla="*/ 46 w 939"/>
              <a:gd name="T47" fmla="*/ 690 h 699"/>
              <a:gd name="T48" fmla="*/ 57 w 939"/>
              <a:gd name="T49" fmla="*/ 692 h 699"/>
              <a:gd name="T50" fmla="*/ 69 w 939"/>
              <a:gd name="T51" fmla="*/ 694 h 699"/>
              <a:gd name="T52" fmla="*/ 95 w 939"/>
              <a:gd name="T53" fmla="*/ 697 h 699"/>
              <a:gd name="T54" fmla="*/ 125 w 939"/>
              <a:gd name="T55" fmla="*/ 698 h 699"/>
              <a:gd name="T56" fmla="*/ 156 w 939"/>
              <a:gd name="T57" fmla="*/ 699 h 699"/>
              <a:gd name="T58" fmla="*/ 391 w 939"/>
              <a:gd name="T59" fmla="*/ 699 h 699"/>
              <a:gd name="T60" fmla="*/ 782 w 939"/>
              <a:gd name="T61" fmla="*/ 699 h 699"/>
              <a:gd name="T62" fmla="*/ 814 w 939"/>
              <a:gd name="T63" fmla="*/ 698 h 699"/>
              <a:gd name="T64" fmla="*/ 843 w 939"/>
              <a:gd name="T65" fmla="*/ 697 h 699"/>
              <a:gd name="T66" fmla="*/ 870 w 939"/>
              <a:gd name="T67" fmla="*/ 694 h 699"/>
              <a:gd name="T68" fmla="*/ 882 w 939"/>
              <a:gd name="T69" fmla="*/ 692 h 699"/>
              <a:gd name="T70" fmla="*/ 893 w 939"/>
              <a:gd name="T71" fmla="*/ 690 h 699"/>
              <a:gd name="T72" fmla="*/ 903 w 939"/>
              <a:gd name="T73" fmla="*/ 688 h 699"/>
              <a:gd name="T74" fmla="*/ 912 w 939"/>
              <a:gd name="T75" fmla="*/ 686 h 699"/>
              <a:gd name="T76" fmla="*/ 920 w 939"/>
              <a:gd name="T77" fmla="*/ 684 h 699"/>
              <a:gd name="T78" fmla="*/ 927 w 939"/>
              <a:gd name="T79" fmla="*/ 681 h 699"/>
              <a:gd name="T80" fmla="*/ 932 w 939"/>
              <a:gd name="T81" fmla="*/ 678 h 699"/>
              <a:gd name="T82" fmla="*/ 936 w 939"/>
              <a:gd name="T83" fmla="*/ 675 h 699"/>
              <a:gd name="T84" fmla="*/ 938 w 939"/>
              <a:gd name="T85" fmla="*/ 672 h 699"/>
              <a:gd name="T86" fmla="*/ 939 w 939"/>
              <a:gd name="T87" fmla="*/ 669 h 699"/>
              <a:gd name="T88" fmla="*/ 939 w 939"/>
              <a:gd name="T89" fmla="*/ 595 h 699"/>
              <a:gd name="T90" fmla="*/ 939 w 939"/>
              <a:gd name="T91" fmla="*/ 550 h 699"/>
              <a:gd name="T92" fmla="*/ 938 w 939"/>
              <a:gd name="T93" fmla="*/ 547 h 699"/>
              <a:gd name="T94" fmla="*/ 936 w 939"/>
              <a:gd name="T95" fmla="*/ 544 h 699"/>
              <a:gd name="T96" fmla="*/ 932 w 939"/>
              <a:gd name="T97" fmla="*/ 541 h 699"/>
              <a:gd name="T98" fmla="*/ 927 w 939"/>
              <a:gd name="T99" fmla="*/ 538 h 699"/>
              <a:gd name="T100" fmla="*/ 920 w 939"/>
              <a:gd name="T101" fmla="*/ 536 h 699"/>
              <a:gd name="T102" fmla="*/ 912 w 939"/>
              <a:gd name="T103" fmla="*/ 533 h 699"/>
              <a:gd name="T104" fmla="*/ 903 w 939"/>
              <a:gd name="T105" fmla="*/ 531 h 699"/>
              <a:gd name="T106" fmla="*/ 893 w 939"/>
              <a:gd name="T107" fmla="*/ 529 h 699"/>
              <a:gd name="T108" fmla="*/ 882 w 939"/>
              <a:gd name="T109" fmla="*/ 527 h 699"/>
              <a:gd name="T110" fmla="*/ 870 w 939"/>
              <a:gd name="T111" fmla="*/ 525 h 699"/>
              <a:gd name="T112" fmla="*/ 843 w 939"/>
              <a:gd name="T113" fmla="*/ 522 h 699"/>
              <a:gd name="T114" fmla="*/ 814 w 939"/>
              <a:gd name="T115" fmla="*/ 521 h 699"/>
              <a:gd name="T116" fmla="*/ 782 w 939"/>
              <a:gd name="T117" fmla="*/ 520 h 699"/>
              <a:gd name="T118" fmla="*/ 391 w 939"/>
              <a:gd name="T119" fmla="*/ 520 h 699"/>
              <a:gd name="T120" fmla="*/ 289 w 939"/>
              <a:gd name="T121" fmla="*/ 0 h 699"/>
              <a:gd name="T122" fmla="*/ 156 w 939"/>
              <a:gd name="T123" fmla="*/ 520 h 6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9"/>
              <a:gd name="T187" fmla="*/ 0 h 699"/>
              <a:gd name="T188" fmla="*/ 939 w 939"/>
              <a:gd name="T189" fmla="*/ 699 h 6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9" h="699">
                <a:moveTo>
                  <a:pt x="156" y="520"/>
                </a:moveTo>
                <a:lnTo>
                  <a:pt x="125" y="521"/>
                </a:lnTo>
                <a:lnTo>
                  <a:pt x="95" y="522"/>
                </a:lnTo>
                <a:lnTo>
                  <a:pt x="69" y="525"/>
                </a:lnTo>
                <a:lnTo>
                  <a:pt x="57" y="527"/>
                </a:lnTo>
                <a:lnTo>
                  <a:pt x="46" y="529"/>
                </a:lnTo>
                <a:lnTo>
                  <a:pt x="36" y="531"/>
                </a:lnTo>
                <a:lnTo>
                  <a:pt x="27" y="533"/>
                </a:lnTo>
                <a:lnTo>
                  <a:pt x="19" y="536"/>
                </a:lnTo>
                <a:lnTo>
                  <a:pt x="12" y="538"/>
                </a:lnTo>
                <a:lnTo>
                  <a:pt x="7" y="541"/>
                </a:lnTo>
                <a:lnTo>
                  <a:pt x="3" y="544"/>
                </a:lnTo>
                <a:lnTo>
                  <a:pt x="1" y="547"/>
                </a:lnTo>
                <a:lnTo>
                  <a:pt x="0" y="550"/>
                </a:lnTo>
                <a:lnTo>
                  <a:pt x="0" y="595"/>
                </a:lnTo>
                <a:lnTo>
                  <a:pt x="0" y="669"/>
                </a:lnTo>
                <a:lnTo>
                  <a:pt x="1" y="672"/>
                </a:lnTo>
                <a:lnTo>
                  <a:pt x="3" y="675"/>
                </a:lnTo>
                <a:lnTo>
                  <a:pt x="7" y="678"/>
                </a:lnTo>
                <a:lnTo>
                  <a:pt x="12" y="681"/>
                </a:lnTo>
                <a:lnTo>
                  <a:pt x="19" y="684"/>
                </a:lnTo>
                <a:lnTo>
                  <a:pt x="27" y="686"/>
                </a:lnTo>
                <a:lnTo>
                  <a:pt x="36" y="688"/>
                </a:lnTo>
                <a:lnTo>
                  <a:pt x="46" y="690"/>
                </a:lnTo>
                <a:lnTo>
                  <a:pt x="57" y="692"/>
                </a:lnTo>
                <a:lnTo>
                  <a:pt x="69" y="694"/>
                </a:lnTo>
                <a:lnTo>
                  <a:pt x="95" y="697"/>
                </a:lnTo>
                <a:lnTo>
                  <a:pt x="125" y="698"/>
                </a:lnTo>
                <a:lnTo>
                  <a:pt x="156" y="699"/>
                </a:lnTo>
                <a:lnTo>
                  <a:pt x="391" y="699"/>
                </a:lnTo>
                <a:lnTo>
                  <a:pt x="782" y="699"/>
                </a:lnTo>
                <a:lnTo>
                  <a:pt x="814" y="698"/>
                </a:lnTo>
                <a:lnTo>
                  <a:pt x="843" y="697"/>
                </a:lnTo>
                <a:lnTo>
                  <a:pt x="870" y="694"/>
                </a:lnTo>
                <a:lnTo>
                  <a:pt x="882" y="692"/>
                </a:lnTo>
                <a:lnTo>
                  <a:pt x="893" y="690"/>
                </a:lnTo>
                <a:lnTo>
                  <a:pt x="903" y="688"/>
                </a:lnTo>
                <a:lnTo>
                  <a:pt x="912" y="686"/>
                </a:lnTo>
                <a:lnTo>
                  <a:pt x="920" y="684"/>
                </a:lnTo>
                <a:lnTo>
                  <a:pt x="927" y="681"/>
                </a:lnTo>
                <a:lnTo>
                  <a:pt x="932" y="678"/>
                </a:lnTo>
                <a:lnTo>
                  <a:pt x="936" y="675"/>
                </a:lnTo>
                <a:lnTo>
                  <a:pt x="938" y="672"/>
                </a:lnTo>
                <a:lnTo>
                  <a:pt x="939" y="669"/>
                </a:lnTo>
                <a:lnTo>
                  <a:pt x="939" y="595"/>
                </a:lnTo>
                <a:lnTo>
                  <a:pt x="939" y="550"/>
                </a:lnTo>
                <a:lnTo>
                  <a:pt x="938" y="547"/>
                </a:lnTo>
                <a:lnTo>
                  <a:pt x="936" y="544"/>
                </a:lnTo>
                <a:lnTo>
                  <a:pt x="932" y="541"/>
                </a:lnTo>
                <a:lnTo>
                  <a:pt x="927" y="538"/>
                </a:lnTo>
                <a:lnTo>
                  <a:pt x="920" y="536"/>
                </a:lnTo>
                <a:lnTo>
                  <a:pt x="912" y="533"/>
                </a:lnTo>
                <a:lnTo>
                  <a:pt x="903" y="531"/>
                </a:lnTo>
                <a:lnTo>
                  <a:pt x="893" y="529"/>
                </a:lnTo>
                <a:lnTo>
                  <a:pt x="882" y="527"/>
                </a:lnTo>
                <a:lnTo>
                  <a:pt x="870" y="525"/>
                </a:lnTo>
                <a:lnTo>
                  <a:pt x="843" y="522"/>
                </a:lnTo>
                <a:lnTo>
                  <a:pt x="814" y="521"/>
                </a:lnTo>
                <a:lnTo>
                  <a:pt x="782" y="520"/>
                </a:lnTo>
                <a:lnTo>
                  <a:pt x="391" y="520"/>
                </a:lnTo>
                <a:lnTo>
                  <a:pt x="289" y="0"/>
                </a:lnTo>
                <a:lnTo>
                  <a:pt x="156" y="520"/>
                </a:lnTo>
                <a:close/>
              </a:path>
            </a:pathLst>
          </a:custGeom>
          <a:solidFill>
            <a:srgbClr val="FFFFFF"/>
          </a:solidFill>
          <a:ln w="6">
            <a:solidFill>
              <a:srgbClr val="000000"/>
            </a:solidFill>
            <a:prstDash val="solid"/>
            <a:round/>
            <a:headEnd/>
            <a:tailEnd/>
          </a:ln>
        </p:spPr>
        <p:txBody>
          <a:bodyPr/>
          <a:lstStyle/>
          <a:p>
            <a:endParaRPr lang="ru-RU"/>
          </a:p>
        </p:txBody>
      </p:sp>
      <p:sp>
        <p:nvSpPr>
          <p:cNvPr id="61448" name="Freeform 19"/>
          <p:cNvSpPr>
            <a:spLocks/>
          </p:cNvSpPr>
          <p:nvPr/>
        </p:nvSpPr>
        <p:spPr bwMode="auto">
          <a:xfrm>
            <a:off x="6484938" y="2701925"/>
            <a:ext cx="2403475" cy="1689100"/>
          </a:xfrm>
          <a:custGeom>
            <a:avLst/>
            <a:gdLst>
              <a:gd name="T0" fmla="*/ 201 w 1514"/>
              <a:gd name="T1" fmla="*/ 747 h 1064"/>
              <a:gd name="T2" fmla="*/ 154 w 1514"/>
              <a:gd name="T3" fmla="*/ 750 h 1064"/>
              <a:gd name="T4" fmla="*/ 111 w 1514"/>
              <a:gd name="T5" fmla="*/ 755 h 1064"/>
              <a:gd name="T6" fmla="*/ 74 w 1514"/>
              <a:gd name="T7" fmla="*/ 762 h 1064"/>
              <a:gd name="T8" fmla="*/ 43 w 1514"/>
              <a:gd name="T9" fmla="*/ 770 h 1064"/>
              <a:gd name="T10" fmla="*/ 20 w 1514"/>
              <a:gd name="T11" fmla="*/ 779 h 1064"/>
              <a:gd name="T12" fmla="*/ 5 w 1514"/>
              <a:gd name="T13" fmla="*/ 788 h 1064"/>
              <a:gd name="T14" fmla="*/ 0 w 1514"/>
              <a:gd name="T15" fmla="*/ 799 h 1064"/>
              <a:gd name="T16" fmla="*/ 0 w 1514"/>
              <a:gd name="T17" fmla="*/ 1011 h 1064"/>
              <a:gd name="T18" fmla="*/ 5 w 1514"/>
              <a:gd name="T19" fmla="*/ 1022 h 1064"/>
              <a:gd name="T20" fmla="*/ 20 w 1514"/>
              <a:gd name="T21" fmla="*/ 1032 h 1064"/>
              <a:gd name="T22" fmla="*/ 43 w 1514"/>
              <a:gd name="T23" fmla="*/ 1041 h 1064"/>
              <a:gd name="T24" fmla="*/ 74 w 1514"/>
              <a:gd name="T25" fmla="*/ 1048 h 1064"/>
              <a:gd name="T26" fmla="*/ 111 w 1514"/>
              <a:gd name="T27" fmla="*/ 1055 h 1064"/>
              <a:gd name="T28" fmla="*/ 154 w 1514"/>
              <a:gd name="T29" fmla="*/ 1060 h 1064"/>
              <a:gd name="T30" fmla="*/ 201 w 1514"/>
              <a:gd name="T31" fmla="*/ 1063 h 1064"/>
              <a:gd name="T32" fmla="*/ 631 w 1514"/>
              <a:gd name="T33" fmla="*/ 1064 h 1064"/>
              <a:gd name="T34" fmla="*/ 1313 w 1514"/>
              <a:gd name="T35" fmla="*/ 1063 h 1064"/>
              <a:gd name="T36" fmla="*/ 1360 w 1514"/>
              <a:gd name="T37" fmla="*/ 1060 h 1064"/>
              <a:gd name="T38" fmla="*/ 1403 w 1514"/>
              <a:gd name="T39" fmla="*/ 1055 h 1064"/>
              <a:gd name="T40" fmla="*/ 1440 w 1514"/>
              <a:gd name="T41" fmla="*/ 1048 h 1064"/>
              <a:gd name="T42" fmla="*/ 1471 w 1514"/>
              <a:gd name="T43" fmla="*/ 1041 h 1064"/>
              <a:gd name="T44" fmla="*/ 1494 w 1514"/>
              <a:gd name="T45" fmla="*/ 1032 h 1064"/>
              <a:gd name="T46" fmla="*/ 1509 w 1514"/>
              <a:gd name="T47" fmla="*/ 1022 h 1064"/>
              <a:gd name="T48" fmla="*/ 1514 w 1514"/>
              <a:gd name="T49" fmla="*/ 1011 h 1064"/>
              <a:gd name="T50" fmla="*/ 1514 w 1514"/>
              <a:gd name="T51" fmla="*/ 799 h 1064"/>
              <a:gd name="T52" fmla="*/ 1509 w 1514"/>
              <a:gd name="T53" fmla="*/ 788 h 1064"/>
              <a:gd name="T54" fmla="*/ 1494 w 1514"/>
              <a:gd name="T55" fmla="*/ 779 h 1064"/>
              <a:gd name="T56" fmla="*/ 1471 w 1514"/>
              <a:gd name="T57" fmla="*/ 770 h 1064"/>
              <a:gd name="T58" fmla="*/ 1440 w 1514"/>
              <a:gd name="T59" fmla="*/ 762 h 1064"/>
              <a:gd name="T60" fmla="*/ 1403 w 1514"/>
              <a:gd name="T61" fmla="*/ 755 h 1064"/>
              <a:gd name="T62" fmla="*/ 1360 w 1514"/>
              <a:gd name="T63" fmla="*/ 750 h 1064"/>
              <a:gd name="T64" fmla="*/ 1313 w 1514"/>
              <a:gd name="T65" fmla="*/ 747 h 1064"/>
              <a:gd name="T66" fmla="*/ 631 w 1514"/>
              <a:gd name="T67" fmla="*/ 746 h 1064"/>
              <a:gd name="T68" fmla="*/ 252 w 1514"/>
              <a:gd name="T69" fmla="*/ 746 h 10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4"/>
              <a:gd name="T106" fmla="*/ 0 h 1064"/>
              <a:gd name="T107" fmla="*/ 1514 w 1514"/>
              <a:gd name="T108" fmla="*/ 1064 h 10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4" h="1064">
                <a:moveTo>
                  <a:pt x="252" y="746"/>
                </a:moveTo>
                <a:lnTo>
                  <a:pt x="201" y="747"/>
                </a:lnTo>
                <a:lnTo>
                  <a:pt x="177" y="748"/>
                </a:lnTo>
                <a:lnTo>
                  <a:pt x="154" y="750"/>
                </a:lnTo>
                <a:lnTo>
                  <a:pt x="132" y="752"/>
                </a:lnTo>
                <a:lnTo>
                  <a:pt x="111" y="755"/>
                </a:lnTo>
                <a:lnTo>
                  <a:pt x="92" y="758"/>
                </a:lnTo>
                <a:lnTo>
                  <a:pt x="74" y="762"/>
                </a:lnTo>
                <a:lnTo>
                  <a:pt x="58" y="765"/>
                </a:lnTo>
                <a:lnTo>
                  <a:pt x="43" y="770"/>
                </a:lnTo>
                <a:lnTo>
                  <a:pt x="30" y="774"/>
                </a:lnTo>
                <a:lnTo>
                  <a:pt x="20" y="779"/>
                </a:lnTo>
                <a:lnTo>
                  <a:pt x="11" y="783"/>
                </a:lnTo>
                <a:lnTo>
                  <a:pt x="5" y="788"/>
                </a:lnTo>
                <a:lnTo>
                  <a:pt x="1" y="794"/>
                </a:lnTo>
                <a:lnTo>
                  <a:pt x="0" y="799"/>
                </a:lnTo>
                <a:lnTo>
                  <a:pt x="0" y="878"/>
                </a:lnTo>
                <a:lnTo>
                  <a:pt x="0" y="1011"/>
                </a:lnTo>
                <a:lnTo>
                  <a:pt x="1" y="1016"/>
                </a:lnTo>
                <a:lnTo>
                  <a:pt x="5" y="1022"/>
                </a:lnTo>
                <a:lnTo>
                  <a:pt x="11" y="1027"/>
                </a:lnTo>
                <a:lnTo>
                  <a:pt x="20" y="1032"/>
                </a:lnTo>
                <a:lnTo>
                  <a:pt x="30" y="1036"/>
                </a:lnTo>
                <a:lnTo>
                  <a:pt x="43" y="1041"/>
                </a:lnTo>
                <a:lnTo>
                  <a:pt x="58" y="1045"/>
                </a:lnTo>
                <a:lnTo>
                  <a:pt x="74" y="1048"/>
                </a:lnTo>
                <a:lnTo>
                  <a:pt x="92" y="1052"/>
                </a:lnTo>
                <a:lnTo>
                  <a:pt x="111" y="1055"/>
                </a:lnTo>
                <a:lnTo>
                  <a:pt x="132" y="1058"/>
                </a:lnTo>
                <a:lnTo>
                  <a:pt x="154" y="1060"/>
                </a:lnTo>
                <a:lnTo>
                  <a:pt x="177" y="1062"/>
                </a:lnTo>
                <a:lnTo>
                  <a:pt x="201" y="1063"/>
                </a:lnTo>
                <a:lnTo>
                  <a:pt x="252" y="1064"/>
                </a:lnTo>
                <a:lnTo>
                  <a:pt x="631" y="1064"/>
                </a:lnTo>
                <a:lnTo>
                  <a:pt x="1262" y="1064"/>
                </a:lnTo>
                <a:lnTo>
                  <a:pt x="1313" y="1063"/>
                </a:lnTo>
                <a:lnTo>
                  <a:pt x="1337" y="1062"/>
                </a:lnTo>
                <a:lnTo>
                  <a:pt x="1360" y="1060"/>
                </a:lnTo>
                <a:lnTo>
                  <a:pt x="1382" y="1058"/>
                </a:lnTo>
                <a:lnTo>
                  <a:pt x="1403" y="1055"/>
                </a:lnTo>
                <a:lnTo>
                  <a:pt x="1422" y="1052"/>
                </a:lnTo>
                <a:lnTo>
                  <a:pt x="1440" y="1048"/>
                </a:lnTo>
                <a:lnTo>
                  <a:pt x="1456" y="1045"/>
                </a:lnTo>
                <a:lnTo>
                  <a:pt x="1471" y="1041"/>
                </a:lnTo>
                <a:lnTo>
                  <a:pt x="1484" y="1036"/>
                </a:lnTo>
                <a:lnTo>
                  <a:pt x="1494" y="1032"/>
                </a:lnTo>
                <a:lnTo>
                  <a:pt x="1503" y="1027"/>
                </a:lnTo>
                <a:lnTo>
                  <a:pt x="1509" y="1022"/>
                </a:lnTo>
                <a:lnTo>
                  <a:pt x="1513" y="1016"/>
                </a:lnTo>
                <a:lnTo>
                  <a:pt x="1514" y="1011"/>
                </a:lnTo>
                <a:lnTo>
                  <a:pt x="1514" y="878"/>
                </a:lnTo>
                <a:lnTo>
                  <a:pt x="1514" y="799"/>
                </a:lnTo>
                <a:lnTo>
                  <a:pt x="1513" y="794"/>
                </a:lnTo>
                <a:lnTo>
                  <a:pt x="1509" y="788"/>
                </a:lnTo>
                <a:lnTo>
                  <a:pt x="1503" y="783"/>
                </a:lnTo>
                <a:lnTo>
                  <a:pt x="1494" y="779"/>
                </a:lnTo>
                <a:lnTo>
                  <a:pt x="1484" y="774"/>
                </a:lnTo>
                <a:lnTo>
                  <a:pt x="1471" y="770"/>
                </a:lnTo>
                <a:lnTo>
                  <a:pt x="1456" y="765"/>
                </a:lnTo>
                <a:lnTo>
                  <a:pt x="1440" y="762"/>
                </a:lnTo>
                <a:lnTo>
                  <a:pt x="1422" y="758"/>
                </a:lnTo>
                <a:lnTo>
                  <a:pt x="1403" y="755"/>
                </a:lnTo>
                <a:lnTo>
                  <a:pt x="1382" y="752"/>
                </a:lnTo>
                <a:lnTo>
                  <a:pt x="1360" y="750"/>
                </a:lnTo>
                <a:lnTo>
                  <a:pt x="1337" y="748"/>
                </a:lnTo>
                <a:lnTo>
                  <a:pt x="1313" y="747"/>
                </a:lnTo>
                <a:lnTo>
                  <a:pt x="1262" y="746"/>
                </a:lnTo>
                <a:lnTo>
                  <a:pt x="631" y="746"/>
                </a:lnTo>
                <a:lnTo>
                  <a:pt x="350" y="0"/>
                </a:lnTo>
                <a:lnTo>
                  <a:pt x="252" y="746"/>
                </a:lnTo>
                <a:close/>
              </a:path>
            </a:pathLst>
          </a:custGeom>
          <a:solidFill>
            <a:srgbClr val="FFFFFF"/>
          </a:solidFill>
          <a:ln w="6">
            <a:solidFill>
              <a:srgbClr val="000000"/>
            </a:solidFill>
            <a:prstDash val="solid"/>
            <a:round/>
            <a:headEnd/>
            <a:tailEnd/>
          </a:ln>
        </p:spPr>
        <p:txBody>
          <a:bodyPr/>
          <a:lstStyle/>
          <a:p>
            <a:endParaRPr lang="ru-RU"/>
          </a:p>
        </p:txBody>
      </p:sp>
      <p:sp>
        <p:nvSpPr>
          <p:cNvPr id="61449" name="Freeform 22"/>
          <p:cNvSpPr>
            <a:spLocks/>
          </p:cNvSpPr>
          <p:nvPr/>
        </p:nvSpPr>
        <p:spPr bwMode="auto">
          <a:xfrm>
            <a:off x="723900" y="2871788"/>
            <a:ext cx="4679950" cy="1398587"/>
          </a:xfrm>
          <a:custGeom>
            <a:avLst/>
            <a:gdLst>
              <a:gd name="T0" fmla="*/ 289 w 2703"/>
              <a:gd name="T1" fmla="*/ 380 h 881"/>
              <a:gd name="T2" fmla="*/ 226 w 2703"/>
              <a:gd name="T3" fmla="*/ 384 h 881"/>
              <a:gd name="T4" fmla="*/ 168 w 2703"/>
              <a:gd name="T5" fmla="*/ 390 h 881"/>
              <a:gd name="T6" fmla="*/ 117 w 2703"/>
              <a:gd name="T7" fmla="*/ 399 h 881"/>
              <a:gd name="T8" fmla="*/ 74 w 2703"/>
              <a:gd name="T9" fmla="*/ 410 h 881"/>
              <a:gd name="T10" fmla="*/ 39 w 2703"/>
              <a:gd name="T11" fmla="*/ 423 h 881"/>
              <a:gd name="T12" fmla="*/ 14 w 2703"/>
              <a:gd name="T13" fmla="*/ 438 h 881"/>
              <a:gd name="T14" fmla="*/ 2 w 2703"/>
              <a:gd name="T15" fmla="*/ 455 h 881"/>
              <a:gd name="T16" fmla="*/ 0 w 2703"/>
              <a:gd name="T17" fmla="*/ 589 h 881"/>
              <a:gd name="T18" fmla="*/ 2 w 2703"/>
              <a:gd name="T19" fmla="*/ 806 h 881"/>
              <a:gd name="T20" fmla="*/ 14 w 2703"/>
              <a:gd name="T21" fmla="*/ 822 h 881"/>
              <a:gd name="T22" fmla="*/ 39 w 2703"/>
              <a:gd name="T23" fmla="*/ 837 h 881"/>
              <a:gd name="T24" fmla="*/ 74 w 2703"/>
              <a:gd name="T25" fmla="*/ 851 h 881"/>
              <a:gd name="T26" fmla="*/ 117 w 2703"/>
              <a:gd name="T27" fmla="*/ 862 h 881"/>
              <a:gd name="T28" fmla="*/ 168 w 2703"/>
              <a:gd name="T29" fmla="*/ 871 h 881"/>
              <a:gd name="T30" fmla="*/ 226 w 2703"/>
              <a:gd name="T31" fmla="*/ 877 h 881"/>
              <a:gd name="T32" fmla="*/ 289 w 2703"/>
              <a:gd name="T33" fmla="*/ 881 h 881"/>
              <a:gd name="T34" fmla="*/ 1128 w 2703"/>
              <a:gd name="T35" fmla="*/ 881 h 881"/>
              <a:gd name="T36" fmla="*/ 1645 w 2703"/>
              <a:gd name="T37" fmla="*/ 881 h 881"/>
              <a:gd name="T38" fmla="*/ 1708 w 2703"/>
              <a:gd name="T39" fmla="*/ 877 h 881"/>
              <a:gd name="T40" fmla="*/ 1766 w 2703"/>
              <a:gd name="T41" fmla="*/ 871 h 881"/>
              <a:gd name="T42" fmla="*/ 1817 w 2703"/>
              <a:gd name="T43" fmla="*/ 862 h 881"/>
              <a:gd name="T44" fmla="*/ 1861 w 2703"/>
              <a:gd name="T45" fmla="*/ 851 h 881"/>
              <a:gd name="T46" fmla="*/ 1895 w 2703"/>
              <a:gd name="T47" fmla="*/ 837 h 881"/>
              <a:gd name="T48" fmla="*/ 1920 w 2703"/>
              <a:gd name="T49" fmla="*/ 822 h 881"/>
              <a:gd name="T50" fmla="*/ 1932 w 2703"/>
              <a:gd name="T51" fmla="*/ 806 h 881"/>
              <a:gd name="T52" fmla="*/ 1934 w 2703"/>
              <a:gd name="T53" fmla="*/ 589 h 881"/>
              <a:gd name="T54" fmla="*/ 1932 w 2703"/>
              <a:gd name="T55" fmla="*/ 455 h 881"/>
              <a:gd name="T56" fmla="*/ 1920 w 2703"/>
              <a:gd name="T57" fmla="*/ 438 h 881"/>
              <a:gd name="T58" fmla="*/ 1895 w 2703"/>
              <a:gd name="T59" fmla="*/ 423 h 881"/>
              <a:gd name="T60" fmla="*/ 1861 w 2703"/>
              <a:gd name="T61" fmla="*/ 410 h 881"/>
              <a:gd name="T62" fmla="*/ 1817 w 2703"/>
              <a:gd name="T63" fmla="*/ 399 h 881"/>
              <a:gd name="T64" fmla="*/ 1766 w 2703"/>
              <a:gd name="T65" fmla="*/ 390 h 881"/>
              <a:gd name="T66" fmla="*/ 1708 w 2703"/>
              <a:gd name="T67" fmla="*/ 384 h 881"/>
              <a:gd name="T68" fmla="*/ 1645 w 2703"/>
              <a:gd name="T69" fmla="*/ 380 h 881"/>
              <a:gd name="T70" fmla="*/ 2703 w 2703"/>
              <a:gd name="T71" fmla="*/ 0 h 881"/>
              <a:gd name="T72" fmla="*/ 322 w 2703"/>
              <a:gd name="T73" fmla="*/ 380 h 8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03"/>
              <a:gd name="T112" fmla="*/ 0 h 881"/>
              <a:gd name="T113" fmla="*/ 2703 w 2703"/>
              <a:gd name="T114" fmla="*/ 881 h 8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03" h="881">
                <a:moveTo>
                  <a:pt x="322" y="380"/>
                </a:moveTo>
                <a:lnTo>
                  <a:pt x="289" y="380"/>
                </a:lnTo>
                <a:lnTo>
                  <a:pt x="257" y="382"/>
                </a:lnTo>
                <a:lnTo>
                  <a:pt x="226" y="384"/>
                </a:lnTo>
                <a:lnTo>
                  <a:pt x="197" y="387"/>
                </a:lnTo>
                <a:lnTo>
                  <a:pt x="168" y="390"/>
                </a:lnTo>
                <a:lnTo>
                  <a:pt x="142" y="394"/>
                </a:lnTo>
                <a:lnTo>
                  <a:pt x="117" y="399"/>
                </a:lnTo>
                <a:lnTo>
                  <a:pt x="94" y="404"/>
                </a:lnTo>
                <a:lnTo>
                  <a:pt x="74" y="410"/>
                </a:lnTo>
                <a:lnTo>
                  <a:pt x="55" y="417"/>
                </a:lnTo>
                <a:lnTo>
                  <a:pt x="39" y="423"/>
                </a:lnTo>
                <a:lnTo>
                  <a:pt x="25" y="431"/>
                </a:lnTo>
                <a:lnTo>
                  <a:pt x="14" y="438"/>
                </a:lnTo>
                <a:lnTo>
                  <a:pt x="7" y="446"/>
                </a:lnTo>
                <a:lnTo>
                  <a:pt x="2" y="455"/>
                </a:lnTo>
                <a:lnTo>
                  <a:pt x="0" y="463"/>
                </a:lnTo>
                <a:lnTo>
                  <a:pt x="0" y="589"/>
                </a:lnTo>
                <a:lnTo>
                  <a:pt x="0" y="797"/>
                </a:lnTo>
                <a:lnTo>
                  <a:pt x="2" y="806"/>
                </a:lnTo>
                <a:lnTo>
                  <a:pt x="7" y="814"/>
                </a:lnTo>
                <a:lnTo>
                  <a:pt x="14" y="822"/>
                </a:lnTo>
                <a:lnTo>
                  <a:pt x="25" y="830"/>
                </a:lnTo>
                <a:lnTo>
                  <a:pt x="39" y="837"/>
                </a:lnTo>
                <a:lnTo>
                  <a:pt x="55" y="844"/>
                </a:lnTo>
                <a:lnTo>
                  <a:pt x="74" y="851"/>
                </a:lnTo>
                <a:lnTo>
                  <a:pt x="94" y="857"/>
                </a:lnTo>
                <a:lnTo>
                  <a:pt x="117" y="862"/>
                </a:lnTo>
                <a:lnTo>
                  <a:pt x="142" y="867"/>
                </a:lnTo>
                <a:lnTo>
                  <a:pt x="168" y="871"/>
                </a:lnTo>
                <a:lnTo>
                  <a:pt x="197" y="875"/>
                </a:lnTo>
                <a:lnTo>
                  <a:pt x="226" y="877"/>
                </a:lnTo>
                <a:lnTo>
                  <a:pt x="257" y="879"/>
                </a:lnTo>
                <a:lnTo>
                  <a:pt x="289" y="881"/>
                </a:lnTo>
                <a:lnTo>
                  <a:pt x="322" y="881"/>
                </a:lnTo>
                <a:lnTo>
                  <a:pt x="1128" y="881"/>
                </a:lnTo>
                <a:lnTo>
                  <a:pt x="1612" y="881"/>
                </a:lnTo>
                <a:lnTo>
                  <a:pt x="1645" y="881"/>
                </a:lnTo>
                <a:lnTo>
                  <a:pt x="1677" y="879"/>
                </a:lnTo>
                <a:lnTo>
                  <a:pt x="1708" y="877"/>
                </a:lnTo>
                <a:lnTo>
                  <a:pt x="1737" y="875"/>
                </a:lnTo>
                <a:lnTo>
                  <a:pt x="1766" y="871"/>
                </a:lnTo>
                <a:lnTo>
                  <a:pt x="1792" y="867"/>
                </a:lnTo>
                <a:lnTo>
                  <a:pt x="1817" y="862"/>
                </a:lnTo>
                <a:lnTo>
                  <a:pt x="1840" y="857"/>
                </a:lnTo>
                <a:lnTo>
                  <a:pt x="1861" y="851"/>
                </a:lnTo>
                <a:lnTo>
                  <a:pt x="1879" y="844"/>
                </a:lnTo>
                <a:lnTo>
                  <a:pt x="1895" y="837"/>
                </a:lnTo>
                <a:lnTo>
                  <a:pt x="1909" y="830"/>
                </a:lnTo>
                <a:lnTo>
                  <a:pt x="1920" y="822"/>
                </a:lnTo>
                <a:lnTo>
                  <a:pt x="1927" y="814"/>
                </a:lnTo>
                <a:lnTo>
                  <a:pt x="1932" y="806"/>
                </a:lnTo>
                <a:lnTo>
                  <a:pt x="1934" y="797"/>
                </a:lnTo>
                <a:lnTo>
                  <a:pt x="1934" y="589"/>
                </a:lnTo>
                <a:lnTo>
                  <a:pt x="1934" y="463"/>
                </a:lnTo>
                <a:lnTo>
                  <a:pt x="1932" y="455"/>
                </a:lnTo>
                <a:lnTo>
                  <a:pt x="1927" y="446"/>
                </a:lnTo>
                <a:lnTo>
                  <a:pt x="1920" y="438"/>
                </a:lnTo>
                <a:lnTo>
                  <a:pt x="1909" y="431"/>
                </a:lnTo>
                <a:lnTo>
                  <a:pt x="1895" y="423"/>
                </a:lnTo>
                <a:lnTo>
                  <a:pt x="1879" y="417"/>
                </a:lnTo>
                <a:lnTo>
                  <a:pt x="1861" y="410"/>
                </a:lnTo>
                <a:lnTo>
                  <a:pt x="1840" y="404"/>
                </a:lnTo>
                <a:lnTo>
                  <a:pt x="1817" y="399"/>
                </a:lnTo>
                <a:lnTo>
                  <a:pt x="1792" y="394"/>
                </a:lnTo>
                <a:lnTo>
                  <a:pt x="1766" y="390"/>
                </a:lnTo>
                <a:lnTo>
                  <a:pt x="1737" y="387"/>
                </a:lnTo>
                <a:lnTo>
                  <a:pt x="1708" y="384"/>
                </a:lnTo>
                <a:lnTo>
                  <a:pt x="1677" y="382"/>
                </a:lnTo>
                <a:lnTo>
                  <a:pt x="1645" y="380"/>
                </a:lnTo>
                <a:lnTo>
                  <a:pt x="1612" y="380"/>
                </a:lnTo>
                <a:lnTo>
                  <a:pt x="2703" y="0"/>
                </a:lnTo>
                <a:lnTo>
                  <a:pt x="1128" y="380"/>
                </a:lnTo>
                <a:lnTo>
                  <a:pt x="322" y="380"/>
                </a:lnTo>
                <a:close/>
              </a:path>
            </a:pathLst>
          </a:custGeom>
          <a:solidFill>
            <a:srgbClr val="FFFFFF"/>
          </a:solidFill>
          <a:ln w="6">
            <a:solidFill>
              <a:srgbClr val="000000"/>
            </a:solidFill>
            <a:prstDash val="solid"/>
            <a:round/>
            <a:headEnd/>
            <a:tailEnd/>
          </a:ln>
        </p:spPr>
        <p:txBody>
          <a:bodyPr/>
          <a:lstStyle/>
          <a:p>
            <a:endParaRPr lang="ru-RU"/>
          </a:p>
        </p:txBody>
      </p:sp>
      <p:sp>
        <p:nvSpPr>
          <p:cNvPr id="61450" name="Freeform 26"/>
          <p:cNvSpPr>
            <a:spLocks/>
          </p:cNvSpPr>
          <p:nvPr/>
        </p:nvSpPr>
        <p:spPr bwMode="auto">
          <a:xfrm>
            <a:off x="1423988" y="4489450"/>
            <a:ext cx="4700587" cy="1493838"/>
          </a:xfrm>
          <a:custGeom>
            <a:avLst/>
            <a:gdLst>
              <a:gd name="T0" fmla="*/ 477 w 3186"/>
              <a:gd name="T1" fmla="*/ 329 h 665"/>
              <a:gd name="T2" fmla="*/ 373 w 3186"/>
              <a:gd name="T3" fmla="*/ 332 h 665"/>
              <a:gd name="T4" fmla="*/ 278 w 3186"/>
              <a:gd name="T5" fmla="*/ 336 h 665"/>
              <a:gd name="T6" fmla="*/ 193 w 3186"/>
              <a:gd name="T7" fmla="*/ 342 h 665"/>
              <a:gd name="T8" fmla="*/ 121 w 3186"/>
              <a:gd name="T9" fmla="*/ 349 h 665"/>
              <a:gd name="T10" fmla="*/ 77 w 3186"/>
              <a:gd name="T11" fmla="*/ 356 h 665"/>
              <a:gd name="T12" fmla="*/ 52 w 3186"/>
              <a:gd name="T13" fmla="*/ 361 h 665"/>
              <a:gd name="T14" fmla="*/ 32 w 3186"/>
              <a:gd name="T15" fmla="*/ 366 h 665"/>
              <a:gd name="T16" fmla="*/ 17 w 3186"/>
              <a:gd name="T17" fmla="*/ 371 h 665"/>
              <a:gd name="T18" fmla="*/ 6 w 3186"/>
              <a:gd name="T19" fmla="*/ 376 h 665"/>
              <a:gd name="T20" fmla="*/ 1 w 3186"/>
              <a:gd name="T21" fmla="*/ 382 h 665"/>
              <a:gd name="T22" fmla="*/ 0 w 3186"/>
              <a:gd name="T23" fmla="*/ 469 h 665"/>
              <a:gd name="T24" fmla="*/ 1 w 3186"/>
              <a:gd name="T25" fmla="*/ 612 h 665"/>
              <a:gd name="T26" fmla="*/ 6 w 3186"/>
              <a:gd name="T27" fmla="*/ 618 h 665"/>
              <a:gd name="T28" fmla="*/ 17 w 3186"/>
              <a:gd name="T29" fmla="*/ 623 h 665"/>
              <a:gd name="T30" fmla="*/ 32 w 3186"/>
              <a:gd name="T31" fmla="*/ 628 h 665"/>
              <a:gd name="T32" fmla="*/ 52 w 3186"/>
              <a:gd name="T33" fmla="*/ 633 h 665"/>
              <a:gd name="T34" fmla="*/ 77 w 3186"/>
              <a:gd name="T35" fmla="*/ 638 h 665"/>
              <a:gd name="T36" fmla="*/ 121 w 3186"/>
              <a:gd name="T37" fmla="*/ 645 h 665"/>
              <a:gd name="T38" fmla="*/ 193 w 3186"/>
              <a:gd name="T39" fmla="*/ 652 h 665"/>
              <a:gd name="T40" fmla="*/ 278 w 3186"/>
              <a:gd name="T41" fmla="*/ 658 h 665"/>
              <a:gd name="T42" fmla="*/ 373 w 3186"/>
              <a:gd name="T43" fmla="*/ 663 h 665"/>
              <a:gd name="T44" fmla="*/ 477 w 3186"/>
              <a:gd name="T45" fmla="*/ 665 h 665"/>
              <a:gd name="T46" fmla="*/ 1858 w 3186"/>
              <a:gd name="T47" fmla="*/ 665 h 665"/>
              <a:gd name="T48" fmla="*/ 2709 w 3186"/>
              <a:gd name="T49" fmla="*/ 665 h 665"/>
              <a:gd name="T50" fmla="*/ 2813 w 3186"/>
              <a:gd name="T51" fmla="*/ 663 h 665"/>
              <a:gd name="T52" fmla="*/ 2908 w 3186"/>
              <a:gd name="T53" fmla="*/ 658 h 665"/>
              <a:gd name="T54" fmla="*/ 2993 w 3186"/>
              <a:gd name="T55" fmla="*/ 652 h 665"/>
              <a:gd name="T56" fmla="*/ 3065 w 3186"/>
              <a:gd name="T57" fmla="*/ 645 h 665"/>
              <a:gd name="T58" fmla="*/ 3109 w 3186"/>
              <a:gd name="T59" fmla="*/ 638 h 665"/>
              <a:gd name="T60" fmla="*/ 3134 w 3186"/>
              <a:gd name="T61" fmla="*/ 633 h 665"/>
              <a:gd name="T62" fmla="*/ 3154 w 3186"/>
              <a:gd name="T63" fmla="*/ 628 h 665"/>
              <a:gd name="T64" fmla="*/ 3169 w 3186"/>
              <a:gd name="T65" fmla="*/ 623 h 665"/>
              <a:gd name="T66" fmla="*/ 3180 w 3186"/>
              <a:gd name="T67" fmla="*/ 618 h 665"/>
              <a:gd name="T68" fmla="*/ 3185 w 3186"/>
              <a:gd name="T69" fmla="*/ 612 h 665"/>
              <a:gd name="T70" fmla="*/ 3186 w 3186"/>
              <a:gd name="T71" fmla="*/ 469 h 665"/>
              <a:gd name="T72" fmla="*/ 3185 w 3186"/>
              <a:gd name="T73" fmla="*/ 382 h 665"/>
              <a:gd name="T74" fmla="*/ 3180 w 3186"/>
              <a:gd name="T75" fmla="*/ 376 h 665"/>
              <a:gd name="T76" fmla="*/ 3169 w 3186"/>
              <a:gd name="T77" fmla="*/ 371 h 665"/>
              <a:gd name="T78" fmla="*/ 3154 w 3186"/>
              <a:gd name="T79" fmla="*/ 366 h 665"/>
              <a:gd name="T80" fmla="*/ 3134 w 3186"/>
              <a:gd name="T81" fmla="*/ 361 h 665"/>
              <a:gd name="T82" fmla="*/ 3109 w 3186"/>
              <a:gd name="T83" fmla="*/ 356 h 665"/>
              <a:gd name="T84" fmla="*/ 3065 w 3186"/>
              <a:gd name="T85" fmla="*/ 349 h 665"/>
              <a:gd name="T86" fmla="*/ 2993 w 3186"/>
              <a:gd name="T87" fmla="*/ 342 h 665"/>
              <a:gd name="T88" fmla="*/ 2908 w 3186"/>
              <a:gd name="T89" fmla="*/ 336 h 665"/>
              <a:gd name="T90" fmla="*/ 2813 w 3186"/>
              <a:gd name="T91" fmla="*/ 332 h 665"/>
              <a:gd name="T92" fmla="*/ 2709 w 3186"/>
              <a:gd name="T93" fmla="*/ 329 h 665"/>
              <a:gd name="T94" fmla="*/ 2489 w 3186"/>
              <a:gd name="T95" fmla="*/ 0 h 665"/>
              <a:gd name="T96" fmla="*/ 531 w 3186"/>
              <a:gd name="T97" fmla="*/ 329 h 6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86"/>
              <a:gd name="T148" fmla="*/ 0 h 665"/>
              <a:gd name="T149" fmla="*/ 3186 w 3186"/>
              <a:gd name="T150" fmla="*/ 665 h 6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86" h="665">
                <a:moveTo>
                  <a:pt x="531" y="329"/>
                </a:moveTo>
                <a:lnTo>
                  <a:pt x="477" y="329"/>
                </a:lnTo>
                <a:lnTo>
                  <a:pt x="424" y="330"/>
                </a:lnTo>
                <a:lnTo>
                  <a:pt x="373" y="332"/>
                </a:lnTo>
                <a:lnTo>
                  <a:pt x="324" y="333"/>
                </a:lnTo>
                <a:lnTo>
                  <a:pt x="278" y="336"/>
                </a:lnTo>
                <a:lnTo>
                  <a:pt x="234" y="339"/>
                </a:lnTo>
                <a:lnTo>
                  <a:pt x="193" y="342"/>
                </a:lnTo>
                <a:lnTo>
                  <a:pt x="156" y="345"/>
                </a:lnTo>
                <a:lnTo>
                  <a:pt x="121" y="349"/>
                </a:lnTo>
                <a:lnTo>
                  <a:pt x="91" y="354"/>
                </a:lnTo>
                <a:lnTo>
                  <a:pt x="77" y="356"/>
                </a:lnTo>
                <a:lnTo>
                  <a:pt x="64" y="358"/>
                </a:lnTo>
                <a:lnTo>
                  <a:pt x="52" y="361"/>
                </a:lnTo>
                <a:lnTo>
                  <a:pt x="42" y="363"/>
                </a:lnTo>
                <a:lnTo>
                  <a:pt x="32" y="366"/>
                </a:lnTo>
                <a:lnTo>
                  <a:pt x="24" y="368"/>
                </a:lnTo>
                <a:lnTo>
                  <a:pt x="17" y="371"/>
                </a:lnTo>
                <a:lnTo>
                  <a:pt x="11" y="374"/>
                </a:lnTo>
                <a:lnTo>
                  <a:pt x="6" y="376"/>
                </a:lnTo>
                <a:lnTo>
                  <a:pt x="3" y="379"/>
                </a:lnTo>
                <a:lnTo>
                  <a:pt x="1" y="382"/>
                </a:lnTo>
                <a:lnTo>
                  <a:pt x="0" y="385"/>
                </a:lnTo>
                <a:lnTo>
                  <a:pt x="0" y="469"/>
                </a:lnTo>
                <a:lnTo>
                  <a:pt x="0" y="609"/>
                </a:lnTo>
                <a:lnTo>
                  <a:pt x="1" y="612"/>
                </a:lnTo>
                <a:lnTo>
                  <a:pt x="3" y="615"/>
                </a:lnTo>
                <a:lnTo>
                  <a:pt x="6" y="618"/>
                </a:lnTo>
                <a:lnTo>
                  <a:pt x="11" y="620"/>
                </a:lnTo>
                <a:lnTo>
                  <a:pt x="17" y="623"/>
                </a:lnTo>
                <a:lnTo>
                  <a:pt x="24" y="626"/>
                </a:lnTo>
                <a:lnTo>
                  <a:pt x="32" y="628"/>
                </a:lnTo>
                <a:lnTo>
                  <a:pt x="42" y="631"/>
                </a:lnTo>
                <a:lnTo>
                  <a:pt x="52" y="633"/>
                </a:lnTo>
                <a:lnTo>
                  <a:pt x="64" y="636"/>
                </a:lnTo>
                <a:lnTo>
                  <a:pt x="77" y="638"/>
                </a:lnTo>
                <a:lnTo>
                  <a:pt x="91" y="640"/>
                </a:lnTo>
                <a:lnTo>
                  <a:pt x="121" y="645"/>
                </a:lnTo>
                <a:lnTo>
                  <a:pt x="156" y="649"/>
                </a:lnTo>
                <a:lnTo>
                  <a:pt x="193" y="652"/>
                </a:lnTo>
                <a:lnTo>
                  <a:pt x="234" y="655"/>
                </a:lnTo>
                <a:lnTo>
                  <a:pt x="278" y="658"/>
                </a:lnTo>
                <a:lnTo>
                  <a:pt x="324" y="661"/>
                </a:lnTo>
                <a:lnTo>
                  <a:pt x="373" y="663"/>
                </a:lnTo>
                <a:lnTo>
                  <a:pt x="424" y="664"/>
                </a:lnTo>
                <a:lnTo>
                  <a:pt x="477" y="665"/>
                </a:lnTo>
                <a:lnTo>
                  <a:pt x="531" y="665"/>
                </a:lnTo>
                <a:lnTo>
                  <a:pt x="1858" y="665"/>
                </a:lnTo>
                <a:lnTo>
                  <a:pt x="2655" y="665"/>
                </a:lnTo>
                <a:lnTo>
                  <a:pt x="2709" y="665"/>
                </a:lnTo>
                <a:lnTo>
                  <a:pt x="2762" y="664"/>
                </a:lnTo>
                <a:lnTo>
                  <a:pt x="2813" y="663"/>
                </a:lnTo>
                <a:lnTo>
                  <a:pt x="2862" y="661"/>
                </a:lnTo>
                <a:lnTo>
                  <a:pt x="2908" y="658"/>
                </a:lnTo>
                <a:lnTo>
                  <a:pt x="2952" y="655"/>
                </a:lnTo>
                <a:lnTo>
                  <a:pt x="2993" y="652"/>
                </a:lnTo>
                <a:lnTo>
                  <a:pt x="3030" y="649"/>
                </a:lnTo>
                <a:lnTo>
                  <a:pt x="3065" y="645"/>
                </a:lnTo>
                <a:lnTo>
                  <a:pt x="3095" y="640"/>
                </a:lnTo>
                <a:lnTo>
                  <a:pt x="3109" y="638"/>
                </a:lnTo>
                <a:lnTo>
                  <a:pt x="3122" y="636"/>
                </a:lnTo>
                <a:lnTo>
                  <a:pt x="3134" y="633"/>
                </a:lnTo>
                <a:lnTo>
                  <a:pt x="3144" y="631"/>
                </a:lnTo>
                <a:lnTo>
                  <a:pt x="3154" y="628"/>
                </a:lnTo>
                <a:lnTo>
                  <a:pt x="3162" y="626"/>
                </a:lnTo>
                <a:lnTo>
                  <a:pt x="3169" y="623"/>
                </a:lnTo>
                <a:lnTo>
                  <a:pt x="3175" y="620"/>
                </a:lnTo>
                <a:lnTo>
                  <a:pt x="3180" y="618"/>
                </a:lnTo>
                <a:lnTo>
                  <a:pt x="3183" y="615"/>
                </a:lnTo>
                <a:lnTo>
                  <a:pt x="3185" y="612"/>
                </a:lnTo>
                <a:lnTo>
                  <a:pt x="3186" y="609"/>
                </a:lnTo>
                <a:lnTo>
                  <a:pt x="3186" y="469"/>
                </a:lnTo>
                <a:lnTo>
                  <a:pt x="3186" y="385"/>
                </a:lnTo>
                <a:lnTo>
                  <a:pt x="3185" y="382"/>
                </a:lnTo>
                <a:lnTo>
                  <a:pt x="3183" y="379"/>
                </a:lnTo>
                <a:lnTo>
                  <a:pt x="3180" y="376"/>
                </a:lnTo>
                <a:lnTo>
                  <a:pt x="3175" y="374"/>
                </a:lnTo>
                <a:lnTo>
                  <a:pt x="3169" y="371"/>
                </a:lnTo>
                <a:lnTo>
                  <a:pt x="3162" y="368"/>
                </a:lnTo>
                <a:lnTo>
                  <a:pt x="3154" y="366"/>
                </a:lnTo>
                <a:lnTo>
                  <a:pt x="3144" y="363"/>
                </a:lnTo>
                <a:lnTo>
                  <a:pt x="3134" y="361"/>
                </a:lnTo>
                <a:lnTo>
                  <a:pt x="3122" y="358"/>
                </a:lnTo>
                <a:lnTo>
                  <a:pt x="3109" y="356"/>
                </a:lnTo>
                <a:lnTo>
                  <a:pt x="3095" y="354"/>
                </a:lnTo>
                <a:lnTo>
                  <a:pt x="3065" y="349"/>
                </a:lnTo>
                <a:lnTo>
                  <a:pt x="3030" y="345"/>
                </a:lnTo>
                <a:lnTo>
                  <a:pt x="2993" y="342"/>
                </a:lnTo>
                <a:lnTo>
                  <a:pt x="2952" y="339"/>
                </a:lnTo>
                <a:lnTo>
                  <a:pt x="2908" y="336"/>
                </a:lnTo>
                <a:lnTo>
                  <a:pt x="2862" y="333"/>
                </a:lnTo>
                <a:lnTo>
                  <a:pt x="2813" y="332"/>
                </a:lnTo>
                <a:lnTo>
                  <a:pt x="2762" y="330"/>
                </a:lnTo>
                <a:lnTo>
                  <a:pt x="2709" y="329"/>
                </a:lnTo>
                <a:lnTo>
                  <a:pt x="2655" y="329"/>
                </a:lnTo>
                <a:lnTo>
                  <a:pt x="2489" y="0"/>
                </a:lnTo>
                <a:lnTo>
                  <a:pt x="1858" y="329"/>
                </a:lnTo>
                <a:lnTo>
                  <a:pt x="531" y="329"/>
                </a:lnTo>
                <a:close/>
              </a:path>
            </a:pathLst>
          </a:custGeom>
          <a:solidFill>
            <a:srgbClr val="FFFFFF"/>
          </a:solidFill>
          <a:ln w="6">
            <a:solidFill>
              <a:srgbClr val="000000"/>
            </a:solidFill>
            <a:prstDash val="solid"/>
            <a:round/>
            <a:headEnd/>
            <a:tailEnd/>
          </a:ln>
        </p:spPr>
        <p:txBody>
          <a:bodyPr/>
          <a:lstStyle/>
          <a:p>
            <a:endParaRPr lang="ru-RU"/>
          </a:p>
        </p:txBody>
      </p:sp>
      <p:sp>
        <p:nvSpPr>
          <p:cNvPr id="61451" name="Freeform 29"/>
          <p:cNvSpPr>
            <a:spLocks/>
          </p:cNvSpPr>
          <p:nvPr/>
        </p:nvSpPr>
        <p:spPr bwMode="auto">
          <a:xfrm>
            <a:off x="4991100" y="981075"/>
            <a:ext cx="125413" cy="688975"/>
          </a:xfrm>
          <a:custGeom>
            <a:avLst/>
            <a:gdLst>
              <a:gd name="T0" fmla="*/ 0 w 79"/>
              <a:gd name="T1" fmla="*/ 325 h 434"/>
              <a:gd name="T2" fmla="*/ 20 w 79"/>
              <a:gd name="T3" fmla="*/ 325 h 434"/>
              <a:gd name="T4" fmla="*/ 20 w 79"/>
              <a:gd name="T5" fmla="*/ 0 h 434"/>
              <a:gd name="T6" fmla="*/ 59 w 79"/>
              <a:gd name="T7" fmla="*/ 0 h 434"/>
              <a:gd name="T8" fmla="*/ 59 w 79"/>
              <a:gd name="T9" fmla="*/ 325 h 434"/>
              <a:gd name="T10" fmla="*/ 79 w 79"/>
              <a:gd name="T11" fmla="*/ 325 h 434"/>
              <a:gd name="T12" fmla="*/ 39 w 79"/>
              <a:gd name="T13" fmla="*/ 434 h 434"/>
              <a:gd name="T14" fmla="*/ 0 w 79"/>
              <a:gd name="T15" fmla="*/ 325 h 434"/>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34"/>
              <a:gd name="T26" fmla="*/ 79 w 79"/>
              <a:gd name="T27" fmla="*/ 434 h 4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34">
                <a:moveTo>
                  <a:pt x="0" y="325"/>
                </a:moveTo>
                <a:lnTo>
                  <a:pt x="20" y="325"/>
                </a:lnTo>
                <a:lnTo>
                  <a:pt x="20" y="0"/>
                </a:lnTo>
                <a:lnTo>
                  <a:pt x="59" y="0"/>
                </a:lnTo>
                <a:lnTo>
                  <a:pt x="59" y="325"/>
                </a:lnTo>
                <a:lnTo>
                  <a:pt x="79" y="325"/>
                </a:lnTo>
                <a:lnTo>
                  <a:pt x="39" y="434"/>
                </a:lnTo>
                <a:lnTo>
                  <a:pt x="0" y="325"/>
                </a:lnTo>
                <a:close/>
              </a:path>
            </a:pathLst>
          </a:custGeom>
          <a:solidFill>
            <a:srgbClr val="0000FF"/>
          </a:solidFill>
          <a:ln w="6">
            <a:solidFill>
              <a:srgbClr val="000000"/>
            </a:solidFill>
            <a:prstDash val="solid"/>
            <a:round/>
            <a:headEnd/>
            <a:tailEnd/>
          </a:ln>
        </p:spPr>
        <p:txBody>
          <a:bodyPr/>
          <a:lstStyle/>
          <a:p>
            <a:endParaRPr lang="ru-RU"/>
          </a:p>
        </p:txBody>
      </p:sp>
      <p:sp>
        <p:nvSpPr>
          <p:cNvPr id="61452" name="Rectangle 16"/>
          <p:cNvSpPr>
            <a:spLocks noChangeArrowheads="1"/>
          </p:cNvSpPr>
          <p:nvPr/>
        </p:nvSpPr>
        <p:spPr bwMode="auto">
          <a:xfrm>
            <a:off x="8020050" y="3016250"/>
            <a:ext cx="912813" cy="215900"/>
          </a:xfrm>
          <a:prstGeom prst="rect">
            <a:avLst/>
          </a:prstGeom>
          <a:noFill/>
          <a:ln w="9525">
            <a:noFill/>
            <a:miter lim="800000"/>
            <a:headEnd/>
            <a:tailEnd/>
          </a:ln>
        </p:spPr>
        <p:txBody>
          <a:bodyPr wrap="none" lIns="0" tIns="0" rIns="0" bIns="0">
            <a:spAutoFit/>
          </a:bodyPr>
          <a:lstStyle/>
          <a:p>
            <a:r>
              <a:rPr lang="ru-RU" sz="1400">
                <a:solidFill>
                  <a:srgbClr val="000000"/>
                </a:solidFill>
                <a:latin typeface="Arial" charset="0"/>
              </a:rPr>
              <a:t>TV камеры</a:t>
            </a:r>
            <a:endParaRPr lang="ru-RU" sz="1800">
              <a:latin typeface="Arial" charset="0"/>
            </a:endParaRPr>
          </a:p>
        </p:txBody>
      </p:sp>
      <p:sp>
        <p:nvSpPr>
          <p:cNvPr id="61453" name="Rectangle 25"/>
          <p:cNvSpPr>
            <a:spLocks noChangeArrowheads="1"/>
          </p:cNvSpPr>
          <p:nvPr/>
        </p:nvSpPr>
        <p:spPr bwMode="auto">
          <a:xfrm>
            <a:off x="1300163" y="5268913"/>
            <a:ext cx="4967287" cy="646112"/>
          </a:xfrm>
          <a:prstGeom prst="rect">
            <a:avLst/>
          </a:prstGeom>
          <a:noFill/>
          <a:ln w="9525">
            <a:noFill/>
            <a:miter lim="800000"/>
            <a:headEnd/>
            <a:tailEnd/>
          </a:ln>
        </p:spPr>
        <p:txBody>
          <a:bodyPr lIns="0" tIns="0" rIns="0" bIns="0">
            <a:spAutoFit/>
          </a:bodyPr>
          <a:lstStyle/>
          <a:p>
            <a:pPr algn="ctr" eaLnBrk="0" hangingPunct="0"/>
            <a:r>
              <a:rPr lang="ru-RU" sz="1400">
                <a:solidFill>
                  <a:srgbClr val="002664"/>
                </a:solidFill>
                <a:latin typeface="Arial" charset="0"/>
              </a:rPr>
              <a:t>Предпочтительное положение для фотографов</a:t>
            </a:r>
            <a:r>
              <a:rPr lang="en-US" sz="1400">
                <a:solidFill>
                  <a:srgbClr val="002664"/>
                </a:solidFill>
                <a:latin typeface="Arial" charset="0"/>
              </a:rPr>
              <a:t>, </a:t>
            </a:r>
            <a:r>
              <a:rPr lang="ru-RU" sz="1400">
                <a:solidFill>
                  <a:srgbClr val="002664"/>
                </a:solidFill>
                <a:latin typeface="Arial" charset="0"/>
              </a:rPr>
              <a:t> </a:t>
            </a:r>
            <a:br>
              <a:rPr lang="ru-RU" sz="1400">
                <a:solidFill>
                  <a:srgbClr val="002664"/>
                </a:solidFill>
                <a:latin typeface="Arial" charset="0"/>
              </a:rPr>
            </a:br>
            <a:r>
              <a:rPr lang="ru-RU" sz="1400">
                <a:solidFill>
                  <a:srgbClr val="002664"/>
                </a:solidFill>
                <a:latin typeface="Arial" charset="0"/>
              </a:rPr>
              <a:t>с подветра от финишной линии в зависимости </a:t>
            </a:r>
            <a:br>
              <a:rPr lang="ru-RU" sz="1400">
                <a:solidFill>
                  <a:srgbClr val="002664"/>
                </a:solidFill>
                <a:latin typeface="Arial" charset="0"/>
              </a:rPr>
            </a:br>
            <a:r>
              <a:rPr lang="ru-RU" sz="1400">
                <a:solidFill>
                  <a:srgbClr val="002664"/>
                </a:solidFill>
                <a:latin typeface="Arial" charset="0"/>
              </a:rPr>
              <a:t>от освещения и предпочтений флота</a:t>
            </a:r>
            <a:r>
              <a:rPr lang="en-US" sz="1400">
                <a:solidFill>
                  <a:srgbClr val="002664"/>
                </a:solidFill>
                <a:latin typeface="Arial" charset="0"/>
              </a:rPr>
              <a:t>.</a:t>
            </a:r>
          </a:p>
        </p:txBody>
      </p:sp>
      <p:sp>
        <p:nvSpPr>
          <p:cNvPr id="61454" name="Rectangle 18"/>
          <p:cNvSpPr>
            <a:spLocks noChangeArrowheads="1"/>
          </p:cNvSpPr>
          <p:nvPr/>
        </p:nvSpPr>
        <p:spPr bwMode="auto">
          <a:xfrm>
            <a:off x="742244" y="3686175"/>
            <a:ext cx="3330400" cy="430887"/>
          </a:xfrm>
          <a:prstGeom prst="rect">
            <a:avLst/>
          </a:prstGeom>
          <a:noFill/>
          <a:ln w="9525">
            <a:noFill/>
            <a:miter lim="800000"/>
            <a:headEnd/>
            <a:tailEnd/>
          </a:ln>
        </p:spPr>
        <p:txBody>
          <a:bodyPr wrap="none" lIns="0" tIns="0" rIns="0" bIns="0">
            <a:spAutoFit/>
          </a:bodyPr>
          <a:lstStyle/>
          <a:p>
            <a:pPr algn="ctr" eaLnBrk="0" hangingPunct="0"/>
            <a:r>
              <a:rPr lang="ru-RU" sz="1400" dirty="0">
                <a:solidFill>
                  <a:srgbClr val="002664"/>
                </a:solidFill>
                <a:latin typeface="Arial" charset="0"/>
              </a:rPr>
              <a:t>Сектор обзора фотографов</a:t>
            </a:r>
            <a:r>
              <a:rPr lang="en-US" sz="1400" dirty="0">
                <a:solidFill>
                  <a:srgbClr val="002664"/>
                </a:solidFill>
                <a:latin typeface="Arial" charset="0"/>
              </a:rPr>
              <a:t>.</a:t>
            </a:r>
          </a:p>
          <a:p>
            <a:pPr algn="ctr" eaLnBrk="0" hangingPunct="0"/>
            <a:r>
              <a:rPr lang="ru-RU" sz="1400" dirty="0">
                <a:solidFill>
                  <a:srgbClr val="002664"/>
                </a:solidFill>
                <a:latin typeface="Arial" charset="0"/>
              </a:rPr>
              <a:t>Все суда должны избегать </a:t>
            </a:r>
            <a:r>
              <a:rPr lang="ru-RU" sz="1400" dirty="0" smtClean="0">
                <a:solidFill>
                  <a:srgbClr val="002664"/>
                </a:solidFill>
                <a:latin typeface="Arial" charset="0"/>
              </a:rPr>
              <a:t>этой области</a:t>
            </a:r>
            <a:endParaRPr lang="en-US" sz="1400" dirty="0">
              <a:solidFill>
                <a:srgbClr val="002664"/>
              </a:solidFill>
              <a:latin typeface="Arial" charset="0"/>
            </a:endParaRPr>
          </a:p>
        </p:txBody>
      </p:sp>
      <p:sp>
        <p:nvSpPr>
          <p:cNvPr id="61455" name="Rectangle 16"/>
          <p:cNvSpPr>
            <a:spLocks noChangeArrowheads="1"/>
          </p:cNvSpPr>
          <p:nvPr/>
        </p:nvSpPr>
        <p:spPr bwMode="auto">
          <a:xfrm>
            <a:off x="6907213" y="3946525"/>
            <a:ext cx="1616075" cy="430213"/>
          </a:xfrm>
          <a:prstGeom prst="rect">
            <a:avLst/>
          </a:prstGeom>
          <a:noFill/>
          <a:ln w="9525">
            <a:noFill/>
            <a:miter lim="800000"/>
            <a:headEnd/>
            <a:tailEnd/>
          </a:ln>
        </p:spPr>
        <p:txBody>
          <a:bodyPr wrap="none" lIns="0" tIns="0" rIns="0" bIns="0">
            <a:spAutoFit/>
          </a:bodyPr>
          <a:lstStyle/>
          <a:p>
            <a:pPr algn="ctr"/>
            <a:r>
              <a:rPr lang="ru-RU" sz="1400">
                <a:solidFill>
                  <a:srgbClr val="000000"/>
                </a:solidFill>
                <a:latin typeface="Arial" charset="0"/>
              </a:rPr>
              <a:t>Финишное судно </a:t>
            </a:r>
            <a:br>
              <a:rPr lang="ru-RU" sz="1400">
                <a:solidFill>
                  <a:srgbClr val="000000"/>
                </a:solidFill>
                <a:latin typeface="Arial" charset="0"/>
              </a:rPr>
            </a:br>
            <a:r>
              <a:rPr lang="ru-RU" sz="1400">
                <a:solidFill>
                  <a:srgbClr val="000000"/>
                </a:solidFill>
                <a:latin typeface="Arial" charset="0"/>
              </a:rPr>
              <a:t>гоночного комитета</a:t>
            </a:r>
            <a:endParaRPr lang="ru-RU" sz="1800">
              <a:latin typeface="Arial"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06413" y="74613"/>
            <a:ext cx="8104187" cy="671512"/>
          </a:xfrm>
        </p:spPr>
        <p:txBody>
          <a:bodyPr lIns="91440" tIns="45720" rIns="91440" bIns="45720"/>
          <a:lstStyle/>
          <a:p>
            <a:pPr eaLnBrk="1" hangingPunct="1"/>
            <a:r>
              <a:rPr lang="ru-RU" smtClean="0"/>
              <a:t>Суда гоночного комитета</a:t>
            </a:r>
            <a:endParaRPr lang="en-GB" smtClean="0"/>
          </a:p>
        </p:txBody>
      </p:sp>
      <p:sp>
        <p:nvSpPr>
          <p:cNvPr id="138243" name="Rectangle 3"/>
          <p:cNvSpPr>
            <a:spLocks noGrp="1" noChangeArrowheads="1"/>
          </p:cNvSpPr>
          <p:nvPr>
            <p:ph type="body" idx="4294967295"/>
          </p:nvPr>
        </p:nvSpPr>
        <p:spPr>
          <a:xfrm>
            <a:off x="723900" y="1433513"/>
            <a:ext cx="8451850" cy="4130675"/>
          </a:xfrm>
        </p:spPr>
        <p:txBody>
          <a:bodyPr lIns="91440" tIns="45720" rIns="91440" bIns="45720"/>
          <a:lstStyle/>
          <a:p>
            <a:pPr lvl="1" eaLnBrk="1" hangingPunct="1"/>
            <a:r>
              <a:rPr lang="ru-RU" smtClean="0"/>
              <a:t>Главное судно гоночного комитета</a:t>
            </a:r>
            <a:endParaRPr lang="en-GB" smtClean="0"/>
          </a:p>
          <a:p>
            <a:pPr lvl="1" eaLnBrk="1" hangingPunct="1"/>
            <a:endParaRPr lang="en-GB" smtClean="0"/>
          </a:p>
          <a:p>
            <a:pPr lvl="1" eaLnBrk="1" hangingPunct="1"/>
            <a:r>
              <a:rPr lang="ru-RU" smtClean="0"/>
              <a:t>Катера - установщики знаков</a:t>
            </a:r>
            <a:endParaRPr lang="en-GB" smtClean="0"/>
          </a:p>
          <a:p>
            <a:pPr lvl="1" eaLnBrk="1" hangingPunct="1"/>
            <a:endParaRPr lang="en-GB" smtClean="0"/>
          </a:p>
          <a:p>
            <a:pPr lvl="1" eaLnBrk="1" hangingPunct="1"/>
            <a:r>
              <a:rPr lang="ru-RU" smtClean="0"/>
              <a:t>Суда на знаках</a:t>
            </a:r>
            <a:endParaRPr lang="en-GB" smtClean="0"/>
          </a:p>
          <a:p>
            <a:pPr lvl="1" eaLnBrk="1" hangingPunct="1"/>
            <a:endParaRPr lang="en-GB" smtClean="0"/>
          </a:p>
          <a:p>
            <a:pPr lvl="1" eaLnBrk="1" hangingPunct="1"/>
            <a:r>
              <a:rPr lang="ru-RU" smtClean="0"/>
              <a:t>Спасательные суда</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82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82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p:cNvSpPr>
            <a:spLocks noGrp="1" noChangeArrowheads="1"/>
          </p:cNvSpPr>
          <p:nvPr>
            <p:ph type="title" idx="4294967295"/>
          </p:nvPr>
        </p:nvSpPr>
        <p:spPr>
          <a:xfrm>
            <a:off x="846138" y="106869"/>
            <a:ext cx="8020050" cy="584775"/>
          </a:xfrm>
        </p:spPr>
        <p:txBody>
          <a:bodyPr lIns="91440" tIns="45720" rIns="91440" bIns="45720"/>
          <a:lstStyle/>
          <a:p>
            <a:pPr eaLnBrk="1" hangingPunct="1"/>
            <a:r>
              <a:rPr lang="ru-RU" sz="3200" dirty="0" smtClean="0"/>
              <a:t>Схема размещения флагов и фалов</a:t>
            </a:r>
            <a:endParaRPr lang="en-GB" sz="3200" dirty="0"/>
          </a:p>
        </p:txBody>
      </p:sp>
      <p:sp>
        <p:nvSpPr>
          <p:cNvPr id="57350" name="Line 3"/>
          <p:cNvSpPr>
            <a:spLocks noChangeShapeType="1"/>
          </p:cNvSpPr>
          <p:nvPr/>
        </p:nvSpPr>
        <p:spPr bwMode="auto">
          <a:xfrm>
            <a:off x="2379663" y="1412875"/>
            <a:ext cx="0" cy="4752975"/>
          </a:xfrm>
          <a:prstGeom prst="line">
            <a:avLst/>
          </a:prstGeom>
          <a:noFill/>
          <a:ln w="38100">
            <a:solidFill>
              <a:schemeClr val="bg1"/>
            </a:solidFill>
            <a:round/>
            <a:headEnd/>
            <a:tailEnd/>
          </a:ln>
        </p:spPr>
        <p:txBody>
          <a:bodyPr wrap="none" anchor="ctr"/>
          <a:lstStyle/>
          <a:p>
            <a:endParaRPr lang="ru-RU"/>
          </a:p>
        </p:txBody>
      </p:sp>
      <p:sp>
        <p:nvSpPr>
          <p:cNvPr id="57351" name="Line 4"/>
          <p:cNvSpPr>
            <a:spLocks noChangeShapeType="1"/>
          </p:cNvSpPr>
          <p:nvPr/>
        </p:nvSpPr>
        <p:spPr bwMode="auto">
          <a:xfrm>
            <a:off x="1011238" y="2276475"/>
            <a:ext cx="7458075" cy="0"/>
          </a:xfrm>
          <a:prstGeom prst="line">
            <a:avLst/>
          </a:prstGeom>
          <a:noFill/>
          <a:ln w="38100">
            <a:solidFill>
              <a:schemeClr val="tx1"/>
            </a:solidFill>
            <a:round/>
            <a:headEnd/>
            <a:tailEnd/>
          </a:ln>
        </p:spPr>
        <p:txBody>
          <a:bodyPr wrap="none" anchor="ctr"/>
          <a:lstStyle/>
          <a:p>
            <a:endParaRPr lang="ru-RU"/>
          </a:p>
        </p:txBody>
      </p:sp>
      <p:pic>
        <p:nvPicPr>
          <p:cNvPr id="57352" name="Picture 5" descr="BLUE"/>
          <p:cNvPicPr>
            <a:picLocks noChangeAspect="1" noChangeArrowheads="1"/>
          </p:cNvPicPr>
          <p:nvPr/>
        </p:nvPicPr>
        <p:blipFill>
          <a:blip r:embed="rId4" cstate="print"/>
          <a:srcRect/>
          <a:stretch>
            <a:fillRect/>
          </a:stretch>
        </p:blipFill>
        <p:spPr bwMode="auto">
          <a:xfrm>
            <a:off x="6772275" y="4581525"/>
            <a:ext cx="862013" cy="539750"/>
          </a:xfrm>
          <a:prstGeom prst="rect">
            <a:avLst/>
          </a:prstGeom>
          <a:noFill/>
          <a:ln w="9525">
            <a:noFill/>
            <a:miter lim="800000"/>
            <a:headEnd/>
            <a:tailEnd/>
          </a:ln>
        </p:spPr>
      </p:pic>
      <p:pic>
        <p:nvPicPr>
          <p:cNvPr id="57353" name="Picture 6" descr="ORANGE"/>
          <p:cNvPicPr>
            <a:picLocks noChangeAspect="1" noChangeArrowheads="1"/>
          </p:cNvPicPr>
          <p:nvPr/>
        </p:nvPicPr>
        <p:blipFill>
          <a:blip r:embed="rId5" cstate="print"/>
          <a:srcRect/>
          <a:stretch>
            <a:fillRect/>
          </a:stretch>
        </p:blipFill>
        <p:spPr bwMode="auto">
          <a:xfrm>
            <a:off x="2451100" y="1341438"/>
            <a:ext cx="923925" cy="541337"/>
          </a:xfrm>
          <a:prstGeom prst="rect">
            <a:avLst/>
          </a:prstGeom>
          <a:noFill/>
          <a:ln w="9525">
            <a:noFill/>
            <a:miter lim="800000"/>
            <a:headEnd/>
            <a:tailEnd/>
          </a:ln>
        </p:spPr>
      </p:pic>
      <p:sp>
        <p:nvSpPr>
          <p:cNvPr id="57354" name="Line 7"/>
          <p:cNvSpPr>
            <a:spLocks noChangeShapeType="1"/>
          </p:cNvSpPr>
          <p:nvPr/>
        </p:nvSpPr>
        <p:spPr bwMode="auto">
          <a:xfrm>
            <a:off x="1084263" y="2276475"/>
            <a:ext cx="0" cy="3960813"/>
          </a:xfrm>
          <a:prstGeom prst="line">
            <a:avLst/>
          </a:prstGeom>
          <a:noFill/>
          <a:ln w="9525">
            <a:solidFill>
              <a:schemeClr val="bg1"/>
            </a:solidFill>
            <a:round/>
            <a:headEnd/>
            <a:tailEnd/>
          </a:ln>
        </p:spPr>
        <p:txBody>
          <a:bodyPr wrap="none" anchor="ctr"/>
          <a:lstStyle/>
          <a:p>
            <a:endParaRPr lang="ru-RU"/>
          </a:p>
        </p:txBody>
      </p:sp>
      <p:sp>
        <p:nvSpPr>
          <p:cNvPr id="57355" name="Line 8"/>
          <p:cNvSpPr>
            <a:spLocks noChangeShapeType="1"/>
          </p:cNvSpPr>
          <p:nvPr/>
        </p:nvSpPr>
        <p:spPr bwMode="auto">
          <a:xfrm>
            <a:off x="1227138" y="2276475"/>
            <a:ext cx="0" cy="3960813"/>
          </a:xfrm>
          <a:prstGeom prst="line">
            <a:avLst/>
          </a:prstGeom>
          <a:noFill/>
          <a:ln w="9525">
            <a:solidFill>
              <a:schemeClr val="bg1"/>
            </a:solidFill>
            <a:round/>
            <a:headEnd/>
            <a:tailEnd/>
          </a:ln>
        </p:spPr>
        <p:txBody>
          <a:bodyPr wrap="none" anchor="ctr"/>
          <a:lstStyle/>
          <a:p>
            <a:endParaRPr lang="ru-RU"/>
          </a:p>
        </p:txBody>
      </p:sp>
      <p:pic>
        <p:nvPicPr>
          <p:cNvPr id="57356" name="Picture 9" descr="NFLAG_X"/>
          <p:cNvPicPr>
            <a:picLocks noChangeAspect="1" noChangeArrowheads="1"/>
          </p:cNvPicPr>
          <p:nvPr/>
        </p:nvPicPr>
        <p:blipFill>
          <a:blip r:embed="rId6" cstate="print"/>
          <a:srcRect/>
          <a:stretch>
            <a:fillRect/>
          </a:stretch>
        </p:blipFill>
        <p:spPr bwMode="auto">
          <a:xfrm>
            <a:off x="1084263" y="2420938"/>
            <a:ext cx="860425" cy="555625"/>
          </a:xfrm>
          <a:prstGeom prst="rect">
            <a:avLst/>
          </a:prstGeom>
          <a:noFill/>
          <a:ln w="9525">
            <a:noFill/>
            <a:miter lim="800000"/>
            <a:headEnd/>
            <a:tailEnd/>
          </a:ln>
        </p:spPr>
      </p:pic>
      <p:pic>
        <p:nvPicPr>
          <p:cNvPr id="57357" name="Picture 10" descr="NFLAG1ST"/>
          <p:cNvPicPr>
            <a:picLocks noChangeAspect="1" noChangeArrowheads="1"/>
          </p:cNvPicPr>
          <p:nvPr/>
        </p:nvPicPr>
        <p:blipFill>
          <a:blip r:embed="rId7" cstate="print"/>
          <a:srcRect/>
          <a:stretch>
            <a:fillRect/>
          </a:stretch>
        </p:blipFill>
        <p:spPr bwMode="auto">
          <a:xfrm>
            <a:off x="1227138" y="3068638"/>
            <a:ext cx="862012" cy="438150"/>
          </a:xfrm>
          <a:prstGeom prst="rect">
            <a:avLst/>
          </a:prstGeom>
          <a:noFill/>
          <a:ln w="9525">
            <a:noFill/>
            <a:miter lim="800000"/>
            <a:headEnd/>
            <a:tailEnd/>
          </a:ln>
        </p:spPr>
      </p:pic>
      <p:sp>
        <p:nvSpPr>
          <p:cNvPr id="57358" name="Line 11"/>
          <p:cNvSpPr>
            <a:spLocks noChangeShapeType="1"/>
          </p:cNvSpPr>
          <p:nvPr/>
        </p:nvSpPr>
        <p:spPr bwMode="auto">
          <a:xfrm>
            <a:off x="2735263" y="2362200"/>
            <a:ext cx="0" cy="4038600"/>
          </a:xfrm>
          <a:prstGeom prst="line">
            <a:avLst/>
          </a:prstGeom>
          <a:noFill/>
          <a:ln w="9525">
            <a:solidFill>
              <a:schemeClr val="tx1"/>
            </a:solidFill>
            <a:round/>
            <a:headEnd/>
            <a:tailEnd/>
          </a:ln>
        </p:spPr>
        <p:txBody>
          <a:bodyPr wrap="none" anchor="ctr"/>
          <a:lstStyle/>
          <a:p>
            <a:endParaRPr lang="ru-RU"/>
          </a:p>
        </p:txBody>
      </p:sp>
      <p:pic>
        <p:nvPicPr>
          <p:cNvPr id="57359" name="Picture 12" descr="LASER1"/>
          <p:cNvPicPr>
            <a:picLocks noChangeAspect="1" noChangeArrowheads="1"/>
          </p:cNvPicPr>
          <p:nvPr/>
        </p:nvPicPr>
        <p:blipFill>
          <a:blip r:embed="rId8" cstate="print"/>
          <a:srcRect/>
          <a:stretch>
            <a:fillRect/>
          </a:stretch>
        </p:blipFill>
        <p:spPr bwMode="auto">
          <a:xfrm>
            <a:off x="2735263" y="3048000"/>
            <a:ext cx="860425" cy="487363"/>
          </a:xfrm>
          <a:prstGeom prst="rect">
            <a:avLst/>
          </a:prstGeom>
          <a:noFill/>
          <a:ln w="9525">
            <a:noFill/>
            <a:miter lim="800000"/>
            <a:headEnd/>
            <a:tailEnd/>
          </a:ln>
        </p:spPr>
      </p:pic>
      <p:sp>
        <p:nvSpPr>
          <p:cNvPr id="57360" name="Line 13"/>
          <p:cNvSpPr>
            <a:spLocks noChangeShapeType="1"/>
          </p:cNvSpPr>
          <p:nvPr/>
        </p:nvSpPr>
        <p:spPr bwMode="auto">
          <a:xfrm>
            <a:off x="2595563" y="2349500"/>
            <a:ext cx="0" cy="3887788"/>
          </a:xfrm>
          <a:prstGeom prst="line">
            <a:avLst/>
          </a:prstGeom>
          <a:noFill/>
          <a:ln w="9525">
            <a:solidFill>
              <a:schemeClr val="tx1"/>
            </a:solidFill>
            <a:round/>
            <a:headEnd/>
            <a:tailEnd/>
          </a:ln>
        </p:spPr>
        <p:txBody>
          <a:bodyPr wrap="none" anchor="ctr"/>
          <a:lstStyle/>
          <a:p>
            <a:endParaRPr lang="ru-RU"/>
          </a:p>
        </p:txBody>
      </p:sp>
      <p:sp>
        <p:nvSpPr>
          <p:cNvPr id="57361" name="Line 14"/>
          <p:cNvSpPr>
            <a:spLocks noChangeShapeType="1"/>
          </p:cNvSpPr>
          <p:nvPr/>
        </p:nvSpPr>
        <p:spPr bwMode="auto">
          <a:xfrm>
            <a:off x="4257675" y="2276475"/>
            <a:ext cx="0" cy="3960813"/>
          </a:xfrm>
          <a:prstGeom prst="line">
            <a:avLst/>
          </a:prstGeom>
          <a:noFill/>
          <a:ln w="9525">
            <a:solidFill>
              <a:schemeClr val="bg1"/>
            </a:solidFill>
            <a:round/>
            <a:headEnd/>
            <a:tailEnd/>
          </a:ln>
        </p:spPr>
        <p:txBody>
          <a:bodyPr wrap="none" anchor="ctr"/>
          <a:lstStyle/>
          <a:p>
            <a:endParaRPr lang="ru-RU"/>
          </a:p>
        </p:txBody>
      </p:sp>
      <p:sp>
        <p:nvSpPr>
          <p:cNvPr id="57362" name="Line 15"/>
          <p:cNvSpPr>
            <a:spLocks noChangeShapeType="1"/>
          </p:cNvSpPr>
          <p:nvPr/>
        </p:nvSpPr>
        <p:spPr bwMode="auto">
          <a:xfrm>
            <a:off x="4506913" y="2276475"/>
            <a:ext cx="0" cy="3960813"/>
          </a:xfrm>
          <a:prstGeom prst="line">
            <a:avLst/>
          </a:prstGeom>
          <a:noFill/>
          <a:ln w="9525">
            <a:solidFill>
              <a:schemeClr val="bg1"/>
            </a:solidFill>
            <a:round/>
            <a:headEnd/>
            <a:tailEnd/>
          </a:ln>
        </p:spPr>
        <p:txBody>
          <a:bodyPr wrap="none" anchor="ctr"/>
          <a:lstStyle/>
          <a:p>
            <a:endParaRPr lang="ru-RU"/>
          </a:p>
        </p:txBody>
      </p:sp>
      <p:sp>
        <p:nvSpPr>
          <p:cNvPr id="57363" name="Line 16"/>
          <p:cNvSpPr>
            <a:spLocks noChangeShapeType="1"/>
          </p:cNvSpPr>
          <p:nvPr/>
        </p:nvSpPr>
        <p:spPr bwMode="auto">
          <a:xfrm>
            <a:off x="4795838" y="2276475"/>
            <a:ext cx="0" cy="3960813"/>
          </a:xfrm>
          <a:prstGeom prst="line">
            <a:avLst/>
          </a:prstGeom>
          <a:noFill/>
          <a:ln w="9525">
            <a:solidFill>
              <a:schemeClr val="bg1"/>
            </a:solidFill>
            <a:round/>
            <a:headEnd/>
            <a:tailEnd/>
          </a:ln>
        </p:spPr>
        <p:txBody>
          <a:bodyPr wrap="none" anchor="ctr"/>
          <a:lstStyle/>
          <a:p>
            <a:endParaRPr lang="ru-RU"/>
          </a:p>
        </p:txBody>
      </p:sp>
      <p:sp>
        <p:nvSpPr>
          <p:cNvPr id="57364" name="Line 17"/>
          <p:cNvSpPr>
            <a:spLocks noChangeShapeType="1"/>
          </p:cNvSpPr>
          <p:nvPr/>
        </p:nvSpPr>
        <p:spPr bwMode="auto">
          <a:xfrm>
            <a:off x="4972050" y="2276475"/>
            <a:ext cx="0" cy="3960813"/>
          </a:xfrm>
          <a:prstGeom prst="line">
            <a:avLst/>
          </a:prstGeom>
          <a:noFill/>
          <a:ln w="9525">
            <a:solidFill>
              <a:schemeClr val="bg1"/>
            </a:solidFill>
            <a:round/>
            <a:headEnd/>
            <a:tailEnd/>
          </a:ln>
        </p:spPr>
        <p:txBody>
          <a:bodyPr wrap="none" anchor="ctr"/>
          <a:lstStyle/>
          <a:p>
            <a:endParaRPr lang="ru-RU"/>
          </a:p>
        </p:txBody>
      </p:sp>
      <p:sp>
        <p:nvSpPr>
          <p:cNvPr id="57365" name="Line 18"/>
          <p:cNvSpPr>
            <a:spLocks noChangeShapeType="1"/>
          </p:cNvSpPr>
          <p:nvPr/>
        </p:nvSpPr>
        <p:spPr bwMode="auto">
          <a:xfrm>
            <a:off x="7780338" y="2276475"/>
            <a:ext cx="0" cy="3816350"/>
          </a:xfrm>
          <a:prstGeom prst="line">
            <a:avLst/>
          </a:prstGeom>
          <a:noFill/>
          <a:ln w="9525">
            <a:solidFill>
              <a:schemeClr val="bg1"/>
            </a:solidFill>
            <a:round/>
            <a:headEnd/>
            <a:tailEnd/>
          </a:ln>
        </p:spPr>
        <p:txBody>
          <a:bodyPr wrap="none" anchor="ctr"/>
          <a:lstStyle/>
          <a:p>
            <a:endParaRPr lang="ru-RU"/>
          </a:p>
        </p:txBody>
      </p:sp>
      <p:sp>
        <p:nvSpPr>
          <p:cNvPr id="57366" name="Line 19"/>
          <p:cNvSpPr>
            <a:spLocks noChangeShapeType="1"/>
          </p:cNvSpPr>
          <p:nvPr/>
        </p:nvSpPr>
        <p:spPr bwMode="auto">
          <a:xfrm>
            <a:off x="7915275" y="2276475"/>
            <a:ext cx="0" cy="3886200"/>
          </a:xfrm>
          <a:prstGeom prst="line">
            <a:avLst/>
          </a:prstGeom>
          <a:noFill/>
          <a:ln w="9525">
            <a:solidFill>
              <a:schemeClr val="bg1"/>
            </a:solidFill>
            <a:round/>
            <a:headEnd/>
            <a:tailEnd/>
          </a:ln>
        </p:spPr>
        <p:txBody>
          <a:bodyPr wrap="none" anchor="ctr"/>
          <a:lstStyle/>
          <a:p>
            <a:endParaRPr lang="ru-RU"/>
          </a:p>
        </p:txBody>
      </p:sp>
      <p:pic>
        <p:nvPicPr>
          <p:cNvPr id="57367" name="Picture 20" descr="420"/>
          <p:cNvPicPr>
            <a:picLocks noChangeAspect="1" noChangeArrowheads="1"/>
          </p:cNvPicPr>
          <p:nvPr/>
        </p:nvPicPr>
        <p:blipFill>
          <a:blip r:embed="rId9" cstate="print"/>
          <a:srcRect/>
          <a:stretch>
            <a:fillRect/>
          </a:stretch>
        </p:blipFill>
        <p:spPr bwMode="auto">
          <a:xfrm>
            <a:off x="2595563" y="2492375"/>
            <a:ext cx="862012" cy="512763"/>
          </a:xfrm>
          <a:prstGeom prst="rect">
            <a:avLst/>
          </a:prstGeom>
          <a:noFill/>
          <a:ln w="9525">
            <a:noFill/>
            <a:miter lim="800000"/>
            <a:headEnd/>
            <a:tailEnd/>
          </a:ln>
        </p:spPr>
      </p:pic>
      <p:pic>
        <p:nvPicPr>
          <p:cNvPr id="57368" name="Picture 21" descr="NFLAG_P"/>
          <p:cNvPicPr>
            <a:picLocks noChangeAspect="1" noChangeArrowheads="1"/>
          </p:cNvPicPr>
          <p:nvPr/>
        </p:nvPicPr>
        <p:blipFill>
          <a:blip r:embed="rId10" cstate="print"/>
          <a:srcRect/>
          <a:stretch>
            <a:fillRect/>
          </a:stretch>
        </p:blipFill>
        <p:spPr bwMode="auto">
          <a:xfrm>
            <a:off x="4225925" y="2438400"/>
            <a:ext cx="862013" cy="558800"/>
          </a:xfrm>
          <a:prstGeom prst="rect">
            <a:avLst/>
          </a:prstGeom>
          <a:noFill/>
          <a:ln w="9525">
            <a:noFill/>
            <a:miter lim="800000"/>
            <a:headEnd/>
            <a:tailEnd/>
          </a:ln>
        </p:spPr>
      </p:pic>
      <p:pic>
        <p:nvPicPr>
          <p:cNvPr id="57369" name="Picture 22" descr="NFLAG_I"/>
          <p:cNvPicPr>
            <a:picLocks noChangeAspect="1" noChangeArrowheads="1"/>
          </p:cNvPicPr>
          <p:nvPr/>
        </p:nvPicPr>
        <p:blipFill>
          <a:blip r:embed="rId11" cstate="print"/>
          <a:srcRect/>
          <a:stretch>
            <a:fillRect/>
          </a:stretch>
        </p:blipFill>
        <p:spPr bwMode="auto">
          <a:xfrm>
            <a:off x="4467225" y="3068638"/>
            <a:ext cx="860425" cy="554037"/>
          </a:xfrm>
          <a:prstGeom prst="rect">
            <a:avLst/>
          </a:prstGeom>
          <a:noFill/>
          <a:ln w="9525">
            <a:noFill/>
            <a:miter lim="800000"/>
            <a:headEnd/>
            <a:tailEnd/>
          </a:ln>
        </p:spPr>
      </p:pic>
      <p:pic>
        <p:nvPicPr>
          <p:cNvPr id="57370" name="Picture 23" descr="NFLAG_Z"/>
          <p:cNvPicPr>
            <a:picLocks noChangeAspect="1" noChangeArrowheads="1"/>
          </p:cNvPicPr>
          <p:nvPr/>
        </p:nvPicPr>
        <p:blipFill>
          <a:blip r:embed="rId12" cstate="print"/>
          <a:srcRect/>
          <a:stretch>
            <a:fillRect/>
          </a:stretch>
        </p:blipFill>
        <p:spPr bwMode="auto">
          <a:xfrm>
            <a:off x="4722813" y="3657600"/>
            <a:ext cx="862012" cy="557213"/>
          </a:xfrm>
          <a:prstGeom prst="rect">
            <a:avLst/>
          </a:prstGeom>
          <a:noFill/>
          <a:ln w="9525">
            <a:noFill/>
            <a:miter lim="800000"/>
            <a:headEnd/>
            <a:tailEnd/>
          </a:ln>
        </p:spPr>
      </p:pic>
      <p:pic>
        <p:nvPicPr>
          <p:cNvPr id="57371" name="Picture 24" descr="BLACK"/>
          <p:cNvPicPr>
            <a:picLocks noChangeAspect="1" noChangeArrowheads="1"/>
          </p:cNvPicPr>
          <p:nvPr/>
        </p:nvPicPr>
        <p:blipFill>
          <a:blip r:embed="rId13" cstate="print"/>
          <a:srcRect/>
          <a:stretch>
            <a:fillRect/>
          </a:stretch>
        </p:blipFill>
        <p:spPr bwMode="auto">
          <a:xfrm>
            <a:off x="4972050" y="4267200"/>
            <a:ext cx="862013" cy="573088"/>
          </a:xfrm>
          <a:prstGeom prst="rect">
            <a:avLst/>
          </a:prstGeom>
          <a:noFill/>
          <a:ln w="9525">
            <a:noFill/>
            <a:miter lim="800000"/>
            <a:headEnd/>
            <a:tailEnd/>
          </a:ln>
        </p:spPr>
      </p:pic>
      <p:pic>
        <p:nvPicPr>
          <p:cNvPr id="57372" name="Picture 25" descr="NFLAG_N"/>
          <p:cNvPicPr>
            <a:picLocks noChangeAspect="1" noChangeArrowheads="1"/>
          </p:cNvPicPr>
          <p:nvPr/>
        </p:nvPicPr>
        <p:blipFill>
          <a:blip r:embed="rId14" cstate="print"/>
          <a:srcRect/>
          <a:stretch>
            <a:fillRect/>
          </a:stretch>
        </p:blipFill>
        <p:spPr bwMode="auto">
          <a:xfrm>
            <a:off x="7789863" y="2438400"/>
            <a:ext cx="860425" cy="557213"/>
          </a:xfrm>
          <a:prstGeom prst="rect">
            <a:avLst/>
          </a:prstGeom>
          <a:noFill/>
          <a:ln w="9525">
            <a:noFill/>
            <a:miter lim="800000"/>
            <a:headEnd/>
            <a:tailEnd/>
          </a:ln>
        </p:spPr>
      </p:pic>
      <p:pic>
        <p:nvPicPr>
          <p:cNvPr id="57373" name="Picture 26" descr="NFLAGCDE"/>
          <p:cNvPicPr>
            <a:picLocks noChangeAspect="1" noChangeArrowheads="1"/>
          </p:cNvPicPr>
          <p:nvPr/>
        </p:nvPicPr>
        <p:blipFill>
          <a:blip r:embed="rId15" cstate="print"/>
          <a:srcRect/>
          <a:stretch>
            <a:fillRect/>
          </a:stretch>
        </p:blipFill>
        <p:spPr bwMode="auto">
          <a:xfrm>
            <a:off x="7932738" y="3124200"/>
            <a:ext cx="1597025" cy="539750"/>
          </a:xfrm>
          <a:prstGeom prst="rect">
            <a:avLst/>
          </a:prstGeom>
          <a:noFill/>
          <a:ln w="9525">
            <a:noFill/>
            <a:miter lim="800000"/>
            <a:headEnd/>
            <a:tailEnd/>
          </a:ln>
        </p:spPr>
      </p:pic>
      <p:sp>
        <p:nvSpPr>
          <p:cNvPr id="57374" name="Line 27"/>
          <p:cNvSpPr>
            <a:spLocks noChangeShapeType="1"/>
          </p:cNvSpPr>
          <p:nvPr/>
        </p:nvSpPr>
        <p:spPr bwMode="auto">
          <a:xfrm>
            <a:off x="6196013" y="2276475"/>
            <a:ext cx="0" cy="3960813"/>
          </a:xfrm>
          <a:prstGeom prst="line">
            <a:avLst/>
          </a:prstGeom>
          <a:noFill/>
          <a:ln w="9525">
            <a:solidFill>
              <a:schemeClr val="bg1"/>
            </a:solidFill>
            <a:round/>
            <a:headEnd/>
            <a:tailEnd/>
          </a:ln>
        </p:spPr>
        <p:txBody>
          <a:bodyPr wrap="none" anchor="ctr"/>
          <a:lstStyle/>
          <a:p>
            <a:endParaRPr lang="ru-RU"/>
          </a:p>
        </p:txBody>
      </p:sp>
      <p:sp>
        <p:nvSpPr>
          <p:cNvPr id="57375" name="Line 28"/>
          <p:cNvSpPr>
            <a:spLocks noChangeShapeType="1"/>
          </p:cNvSpPr>
          <p:nvPr/>
        </p:nvSpPr>
        <p:spPr bwMode="auto">
          <a:xfrm>
            <a:off x="6411913" y="2276475"/>
            <a:ext cx="0" cy="3960813"/>
          </a:xfrm>
          <a:prstGeom prst="line">
            <a:avLst/>
          </a:prstGeom>
          <a:noFill/>
          <a:ln w="9525">
            <a:solidFill>
              <a:schemeClr val="bg1"/>
            </a:solidFill>
            <a:round/>
            <a:headEnd/>
            <a:tailEnd/>
          </a:ln>
        </p:spPr>
        <p:txBody>
          <a:bodyPr wrap="none" anchor="ctr"/>
          <a:lstStyle/>
          <a:p>
            <a:endParaRPr lang="ru-RU"/>
          </a:p>
        </p:txBody>
      </p:sp>
      <p:sp>
        <p:nvSpPr>
          <p:cNvPr id="57376" name="Line 29"/>
          <p:cNvSpPr>
            <a:spLocks noChangeShapeType="1"/>
          </p:cNvSpPr>
          <p:nvPr/>
        </p:nvSpPr>
        <p:spPr bwMode="auto">
          <a:xfrm>
            <a:off x="6627813" y="2276475"/>
            <a:ext cx="0" cy="3960813"/>
          </a:xfrm>
          <a:prstGeom prst="line">
            <a:avLst/>
          </a:prstGeom>
          <a:noFill/>
          <a:ln w="9525">
            <a:solidFill>
              <a:schemeClr val="bg1"/>
            </a:solidFill>
            <a:round/>
            <a:headEnd/>
            <a:tailEnd/>
          </a:ln>
        </p:spPr>
        <p:txBody>
          <a:bodyPr wrap="none" anchor="ctr"/>
          <a:lstStyle/>
          <a:p>
            <a:endParaRPr lang="ru-RU"/>
          </a:p>
        </p:txBody>
      </p:sp>
      <p:sp>
        <p:nvSpPr>
          <p:cNvPr id="57377" name="Line 30"/>
          <p:cNvSpPr>
            <a:spLocks noChangeShapeType="1"/>
          </p:cNvSpPr>
          <p:nvPr/>
        </p:nvSpPr>
        <p:spPr bwMode="auto">
          <a:xfrm>
            <a:off x="6772275" y="2276475"/>
            <a:ext cx="0" cy="3960813"/>
          </a:xfrm>
          <a:prstGeom prst="line">
            <a:avLst/>
          </a:prstGeom>
          <a:noFill/>
          <a:ln w="9525">
            <a:solidFill>
              <a:schemeClr val="bg1"/>
            </a:solidFill>
            <a:round/>
            <a:headEnd/>
            <a:tailEnd/>
          </a:ln>
        </p:spPr>
        <p:txBody>
          <a:bodyPr wrap="none" anchor="ctr"/>
          <a:lstStyle/>
          <a:p>
            <a:endParaRPr lang="ru-RU"/>
          </a:p>
        </p:txBody>
      </p:sp>
      <p:pic>
        <p:nvPicPr>
          <p:cNvPr id="57378" name="Picture 31" descr="NFLAG_S"/>
          <p:cNvPicPr>
            <a:picLocks noChangeAspect="1" noChangeArrowheads="1"/>
          </p:cNvPicPr>
          <p:nvPr/>
        </p:nvPicPr>
        <p:blipFill>
          <a:blip r:embed="rId16" cstate="print"/>
          <a:srcRect/>
          <a:stretch>
            <a:fillRect/>
          </a:stretch>
        </p:blipFill>
        <p:spPr bwMode="auto">
          <a:xfrm>
            <a:off x="6196013" y="2492375"/>
            <a:ext cx="868362" cy="561975"/>
          </a:xfrm>
          <a:prstGeom prst="rect">
            <a:avLst/>
          </a:prstGeom>
          <a:noFill/>
          <a:ln w="9525">
            <a:noFill/>
            <a:miter lim="800000"/>
            <a:headEnd/>
            <a:tailEnd/>
          </a:ln>
        </p:spPr>
      </p:pic>
      <p:pic>
        <p:nvPicPr>
          <p:cNvPr id="57379" name="Picture 32" descr="NFLAG_L"/>
          <p:cNvPicPr>
            <a:picLocks noChangeAspect="1" noChangeArrowheads="1"/>
          </p:cNvPicPr>
          <p:nvPr/>
        </p:nvPicPr>
        <p:blipFill>
          <a:blip r:embed="rId17" cstate="print"/>
          <a:srcRect/>
          <a:stretch>
            <a:fillRect/>
          </a:stretch>
        </p:blipFill>
        <p:spPr bwMode="auto">
          <a:xfrm>
            <a:off x="6380163" y="3200400"/>
            <a:ext cx="865187" cy="558800"/>
          </a:xfrm>
          <a:prstGeom prst="rect">
            <a:avLst/>
          </a:prstGeom>
          <a:noFill/>
          <a:ln w="9525">
            <a:noFill/>
            <a:miter lim="800000"/>
            <a:headEnd/>
            <a:tailEnd/>
          </a:ln>
        </p:spPr>
      </p:pic>
      <p:pic>
        <p:nvPicPr>
          <p:cNvPr id="57380" name="Picture 33" descr="NFLAG_Y"/>
          <p:cNvPicPr>
            <a:picLocks noChangeAspect="1" noChangeArrowheads="1"/>
          </p:cNvPicPr>
          <p:nvPr/>
        </p:nvPicPr>
        <p:blipFill>
          <a:blip r:embed="rId18" cstate="print"/>
          <a:srcRect/>
          <a:stretch>
            <a:fillRect/>
          </a:stretch>
        </p:blipFill>
        <p:spPr bwMode="auto">
          <a:xfrm>
            <a:off x="6629400" y="3886200"/>
            <a:ext cx="862013" cy="558800"/>
          </a:xfrm>
          <a:prstGeom prst="rect">
            <a:avLst/>
          </a:prstGeom>
          <a:noFill/>
          <a:ln w="9525">
            <a:noFill/>
            <a:miter lim="800000"/>
            <a:headEnd/>
            <a:tailEnd/>
          </a:ln>
        </p:spPr>
      </p:pic>
      <p:sp>
        <p:nvSpPr>
          <p:cNvPr id="57383" name="Line 14"/>
          <p:cNvSpPr>
            <a:spLocks noChangeShapeType="1"/>
          </p:cNvSpPr>
          <p:nvPr/>
        </p:nvSpPr>
        <p:spPr bwMode="auto">
          <a:xfrm>
            <a:off x="6988175" y="2276475"/>
            <a:ext cx="0" cy="215900"/>
          </a:xfrm>
          <a:prstGeom prst="line">
            <a:avLst/>
          </a:prstGeom>
          <a:noFill/>
          <a:ln w="9525">
            <a:solidFill>
              <a:schemeClr val="tx1"/>
            </a:solidFill>
            <a:round/>
            <a:headEnd/>
            <a:tailEnd/>
          </a:ln>
        </p:spPr>
        <p:txBody>
          <a:bodyPr wrap="none" anchor="ctr"/>
          <a:lstStyle/>
          <a:p>
            <a:endParaRPr lang="ru-RU"/>
          </a:p>
        </p:txBody>
      </p:sp>
      <p:sp>
        <p:nvSpPr>
          <p:cNvPr id="57384" name="Line 14"/>
          <p:cNvSpPr>
            <a:spLocks noChangeShapeType="1"/>
          </p:cNvSpPr>
          <p:nvPr/>
        </p:nvSpPr>
        <p:spPr bwMode="auto">
          <a:xfrm>
            <a:off x="6988175" y="3068638"/>
            <a:ext cx="0" cy="144462"/>
          </a:xfrm>
          <a:prstGeom prst="line">
            <a:avLst/>
          </a:prstGeom>
          <a:noFill/>
          <a:ln w="9525">
            <a:solidFill>
              <a:schemeClr val="tx1"/>
            </a:solidFill>
            <a:round/>
            <a:headEnd/>
            <a:tailEnd/>
          </a:ln>
        </p:spPr>
        <p:txBody>
          <a:bodyPr wrap="none" anchor="ctr"/>
          <a:lstStyle/>
          <a:p>
            <a:endParaRPr lang="ru-RU"/>
          </a:p>
        </p:txBody>
      </p:sp>
      <p:sp>
        <p:nvSpPr>
          <p:cNvPr id="57385" name="Line 14"/>
          <p:cNvSpPr>
            <a:spLocks noChangeShapeType="1"/>
          </p:cNvSpPr>
          <p:nvPr/>
        </p:nvSpPr>
        <p:spPr bwMode="auto">
          <a:xfrm>
            <a:off x="6988175" y="3789363"/>
            <a:ext cx="0" cy="144462"/>
          </a:xfrm>
          <a:prstGeom prst="line">
            <a:avLst/>
          </a:prstGeom>
          <a:noFill/>
          <a:ln w="9525">
            <a:solidFill>
              <a:schemeClr val="tx1"/>
            </a:solidFill>
            <a:round/>
            <a:headEnd/>
            <a:tailEnd/>
          </a:ln>
        </p:spPr>
        <p:txBody>
          <a:bodyPr wrap="none" anchor="ctr"/>
          <a:lstStyle/>
          <a:p>
            <a:endParaRPr lang="ru-RU"/>
          </a:p>
        </p:txBody>
      </p:sp>
      <p:sp>
        <p:nvSpPr>
          <p:cNvPr id="57386" name="Line 14"/>
          <p:cNvSpPr>
            <a:spLocks noChangeShapeType="1"/>
          </p:cNvSpPr>
          <p:nvPr/>
        </p:nvSpPr>
        <p:spPr bwMode="auto">
          <a:xfrm>
            <a:off x="6988175" y="4437063"/>
            <a:ext cx="0" cy="144462"/>
          </a:xfrm>
          <a:prstGeom prst="line">
            <a:avLst/>
          </a:prstGeom>
          <a:noFill/>
          <a:ln w="9525">
            <a:solidFill>
              <a:schemeClr val="tx1"/>
            </a:solidFill>
            <a:round/>
            <a:headEnd/>
            <a:tailEnd/>
          </a:ln>
        </p:spPr>
        <p:txBody>
          <a:bodyPr wrap="none" anchor="ctr"/>
          <a:lstStyle/>
          <a:p>
            <a:endParaRPr lang="ru-RU"/>
          </a:p>
        </p:txBody>
      </p:sp>
      <p:sp>
        <p:nvSpPr>
          <p:cNvPr id="57387" name="Line 14"/>
          <p:cNvSpPr>
            <a:spLocks noChangeShapeType="1"/>
          </p:cNvSpPr>
          <p:nvPr/>
        </p:nvSpPr>
        <p:spPr bwMode="auto">
          <a:xfrm>
            <a:off x="6961188" y="5084763"/>
            <a:ext cx="26987" cy="1152525"/>
          </a:xfrm>
          <a:prstGeom prst="line">
            <a:avLst/>
          </a:prstGeom>
          <a:noFill/>
          <a:ln w="9525">
            <a:solidFill>
              <a:schemeClr val="bg1"/>
            </a:solidFill>
            <a:round/>
            <a:headEnd/>
            <a:tailEnd/>
          </a:ln>
        </p:spPr>
        <p:txBody>
          <a:bodyPr wrap="none" anchor="ctr"/>
          <a:lstStyle/>
          <a:p>
            <a:endParaRPr lang="ru-RU"/>
          </a:p>
        </p:txBody>
      </p:sp>
      <p:graphicFrame>
        <p:nvGraphicFramePr>
          <p:cNvPr id="57388" name="Object 44"/>
          <p:cNvGraphicFramePr>
            <a:graphicFrameLocks noChangeAspect="1"/>
          </p:cNvGraphicFramePr>
          <p:nvPr/>
        </p:nvGraphicFramePr>
        <p:xfrm>
          <a:off x="6988175" y="5229225"/>
          <a:ext cx="720725" cy="608013"/>
        </p:xfrm>
        <a:graphic>
          <a:graphicData uri="http://schemas.openxmlformats.org/presentationml/2006/ole">
            <p:oleObj spid="_x0000_s141314" name="Fotografía de Photo Editor" r:id="rId19" imgW="428798" imgH="361809" progId="">
              <p:embed/>
            </p:oleObj>
          </a:graphicData>
        </a:graphic>
      </p:graphicFrame>
      <p:sp>
        <p:nvSpPr>
          <p:cNvPr id="57389" name="Line 4"/>
          <p:cNvSpPr>
            <a:spLocks noChangeShapeType="1"/>
          </p:cNvSpPr>
          <p:nvPr/>
        </p:nvSpPr>
        <p:spPr bwMode="auto">
          <a:xfrm>
            <a:off x="1011238" y="2276475"/>
            <a:ext cx="7458075" cy="0"/>
          </a:xfrm>
          <a:prstGeom prst="line">
            <a:avLst/>
          </a:prstGeom>
          <a:noFill/>
          <a:ln w="38100">
            <a:solidFill>
              <a:schemeClr val="bg1"/>
            </a:solidFill>
            <a:round/>
            <a:headEnd/>
            <a:tailEnd/>
          </a:ln>
        </p:spPr>
        <p:txBody>
          <a:bodyPr wrap="none" anchor="ctr"/>
          <a:lstStyle/>
          <a:p>
            <a:endParaRPr lang="ru-RU"/>
          </a:p>
        </p:txBody>
      </p:sp>
      <p:sp>
        <p:nvSpPr>
          <p:cNvPr id="57390" name="Line 11"/>
          <p:cNvSpPr>
            <a:spLocks noChangeShapeType="1"/>
          </p:cNvSpPr>
          <p:nvPr/>
        </p:nvSpPr>
        <p:spPr bwMode="auto">
          <a:xfrm>
            <a:off x="2740025" y="2276475"/>
            <a:ext cx="0" cy="3816350"/>
          </a:xfrm>
          <a:prstGeom prst="line">
            <a:avLst/>
          </a:prstGeom>
          <a:noFill/>
          <a:ln w="9525">
            <a:solidFill>
              <a:schemeClr val="bg1"/>
            </a:solidFill>
            <a:round/>
            <a:headEnd/>
            <a:tailEnd/>
          </a:ln>
        </p:spPr>
        <p:txBody>
          <a:bodyPr wrap="none" anchor="ctr"/>
          <a:lstStyle/>
          <a:p>
            <a:endParaRPr lang="ru-RU"/>
          </a:p>
        </p:txBody>
      </p:sp>
      <p:sp>
        <p:nvSpPr>
          <p:cNvPr id="57391" name="Line 13"/>
          <p:cNvSpPr>
            <a:spLocks noChangeShapeType="1"/>
          </p:cNvSpPr>
          <p:nvPr/>
        </p:nvSpPr>
        <p:spPr bwMode="auto">
          <a:xfrm>
            <a:off x="2595563" y="2276475"/>
            <a:ext cx="0" cy="3816350"/>
          </a:xfrm>
          <a:prstGeom prst="line">
            <a:avLst/>
          </a:prstGeom>
          <a:noFill/>
          <a:ln w="9525">
            <a:solidFill>
              <a:schemeClr val="bg1"/>
            </a:solidFill>
            <a:round/>
            <a:headEnd/>
            <a:tailEnd/>
          </a:ln>
        </p:spPr>
        <p:txBody>
          <a:bodyPr wrap="none" anchor="ctr"/>
          <a:lstStyle/>
          <a:p>
            <a:endParaRPr lang="ru-RU"/>
          </a:p>
        </p:txBody>
      </p:sp>
      <p:sp>
        <p:nvSpPr>
          <p:cNvPr id="44" name="Text Box 34"/>
          <p:cNvSpPr txBox="1">
            <a:spLocks noChangeArrowheads="1"/>
          </p:cNvSpPr>
          <p:nvPr/>
        </p:nvSpPr>
        <p:spPr bwMode="auto">
          <a:xfrm>
            <a:off x="3675906" y="1340768"/>
            <a:ext cx="5775325" cy="400050"/>
          </a:xfrm>
          <a:prstGeom prst="rect">
            <a:avLst/>
          </a:prstGeom>
          <a:noFill/>
          <a:ln w="9525">
            <a:noFill/>
            <a:miter lim="800000"/>
            <a:headEnd/>
            <a:tailEnd/>
          </a:ln>
        </p:spPr>
        <p:txBody>
          <a:bodyPr>
            <a:spAutoFit/>
          </a:bodyPr>
          <a:lstStyle/>
          <a:p>
            <a:pPr>
              <a:spcBef>
                <a:spcPct val="50000"/>
              </a:spcBef>
            </a:pPr>
            <a:r>
              <a:rPr lang="ru-RU" sz="2000" dirty="0">
                <a:solidFill>
                  <a:srgbClr val="002664"/>
                </a:solidFill>
                <a:latin typeface="Arial" charset="0"/>
              </a:rPr>
              <a:t>Минимальный размер флагов</a:t>
            </a:r>
            <a:r>
              <a:rPr lang="en-GB" sz="2000" dirty="0">
                <a:solidFill>
                  <a:srgbClr val="002664"/>
                </a:solidFill>
                <a:latin typeface="Arial" charset="0"/>
              </a:rPr>
              <a:t> – 60</a:t>
            </a:r>
            <a:r>
              <a:rPr lang="ru-RU" sz="2000" dirty="0">
                <a:solidFill>
                  <a:srgbClr val="002664"/>
                </a:solidFill>
                <a:latin typeface="Arial" charset="0"/>
              </a:rPr>
              <a:t>см</a:t>
            </a:r>
            <a:r>
              <a:rPr lang="en-GB" sz="2000" dirty="0">
                <a:solidFill>
                  <a:srgbClr val="002664"/>
                </a:solidFill>
                <a:latin typeface="Arial" charset="0"/>
              </a:rPr>
              <a:t> × 90</a:t>
            </a:r>
            <a:r>
              <a:rPr lang="ru-RU" sz="2000" dirty="0">
                <a:solidFill>
                  <a:srgbClr val="002664"/>
                </a:solidFill>
                <a:latin typeface="Arial" charset="0"/>
              </a:rPr>
              <a:t>см</a:t>
            </a:r>
            <a:endParaRPr lang="en-GB" sz="2000" dirty="0">
              <a:solidFill>
                <a:srgbClr val="002664"/>
              </a:solidFill>
              <a:latin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ymbol zastępczy stopki 4"/>
          <p:cNvSpPr>
            <a:spLocks noGrp="1"/>
          </p:cNvSpPr>
          <p:nvPr>
            <p:ph type="ftr" sz="quarter" idx="4294967295"/>
          </p:nvPr>
        </p:nvSpPr>
        <p:spPr bwMode="auto">
          <a:xfrm>
            <a:off x="3397250" y="6400800"/>
            <a:ext cx="3149600" cy="304800"/>
          </a:xfrm>
          <a:prstGeom prst="rect">
            <a:avLst/>
          </a:prstGeom>
          <a:ln>
            <a:miter lim="800000"/>
            <a:headEnd/>
            <a:tailEnd/>
          </a:ln>
        </p:spPr>
        <p:txBody>
          <a:bodyPr/>
          <a:lstStyle/>
          <a:p>
            <a:pPr algn="ctr">
              <a:defRPr/>
            </a:pPr>
            <a:r>
              <a:rPr lang="en-GB" sz="1400">
                <a:latin typeface="+mn-lt"/>
                <a:cs typeface="+mn-cs"/>
              </a:rPr>
              <a:t>ISAF</a:t>
            </a:r>
          </a:p>
        </p:txBody>
      </p:sp>
      <p:sp>
        <p:nvSpPr>
          <p:cNvPr id="6" name="Symbol zastępczy numeru slajdu 5"/>
          <p:cNvSpPr>
            <a:spLocks noGrp="1"/>
          </p:cNvSpPr>
          <p:nvPr>
            <p:ph type="sldNum" sz="quarter" idx="4294967295"/>
          </p:nvPr>
        </p:nvSpPr>
        <p:spPr bwMode="auto">
          <a:xfrm>
            <a:off x="7126288" y="6400800"/>
            <a:ext cx="2071687" cy="304800"/>
          </a:xfrm>
          <a:prstGeom prst="rect">
            <a:avLst/>
          </a:prstGeom>
          <a:ln>
            <a:miter lim="800000"/>
            <a:headEnd/>
            <a:tailEnd/>
          </a:ln>
        </p:spPr>
        <p:txBody>
          <a:bodyPr/>
          <a:lstStyle/>
          <a:p>
            <a:pPr algn="r">
              <a:defRPr/>
            </a:pPr>
            <a:fld id="{80006AE8-DFF8-4695-877C-E88E40EC1EA6}" type="slidenum">
              <a:rPr lang="en-GB" sz="1400">
                <a:latin typeface="+mn-lt"/>
                <a:cs typeface="+mn-cs"/>
              </a:rPr>
              <a:pPr algn="r">
                <a:defRPr/>
              </a:pPr>
              <a:t>59</a:t>
            </a:fld>
            <a:endParaRPr lang="en-GB" sz="1400">
              <a:latin typeface="+mn-lt"/>
              <a:cs typeface="+mn-cs"/>
            </a:endParaRPr>
          </a:p>
        </p:txBody>
      </p:sp>
      <p:sp>
        <p:nvSpPr>
          <p:cNvPr id="63492" name="Rectangle 2"/>
          <p:cNvSpPr>
            <a:spLocks noGrp="1" noChangeArrowheads="1"/>
          </p:cNvSpPr>
          <p:nvPr>
            <p:ph type="title" idx="4294967295"/>
          </p:nvPr>
        </p:nvSpPr>
        <p:spPr>
          <a:xfrm>
            <a:off x="508000" y="422275"/>
            <a:ext cx="8104188" cy="1262063"/>
          </a:xfrm>
        </p:spPr>
        <p:txBody>
          <a:bodyPr lIns="91440" tIns="45720" rIns="91440" bIns="45720"/>
          <a:lstStyle/>
          <a:p>
            <a:pPr eaLnBrk="1" hangingPunct="1"/>
            <a:r>
              <a:rPr lang="ru-RU" smtClean="0"/>
              <a:t>Катера протестового комитета/жюри и ампайров</a:t>
            </a:r>
            <a:endParaRPr lang="en-GB" smtClean="0"/>
          </a:p>
        </p:txBody>
      </p:sp>
      <p:sp>
        <p:nvSpPr>
          <p:cNvPr id="140291" name="Rectangle 3"/>
          <p:cNvSpPr>
            <a:spLocks noGrp="1" noChangeArrowheads="1"/>
          </p:cNvSpPr>
          <p:nvPr>
            <p:ph type="body" idx="4294967295"/>
          </p:nvPr>
        </p:nvSpPr>
        <p:spPr>
          <a:xfrm>
            <a:off x="723900" y="1433513"/>
            <a:ext cx="8451850" cy="3908425"/>
          </a:xfrm>
        </p:spPr>
        <p:txBody>
          <a:bodyPr lIns="91440" tIns="45720" rIns="91440" bIns="45720"/>
          <a:lstStyle/>
          <a:p>
            <a:pPr lvl="1" eaLnBrk="1" hangingPunct="1"/>
            <a:endParaRPr lang="en-GB" smtClean="0"/>
          </a:p>
          <a:p>
            <a:pPr lvl="1" eaLnBrk="1" hangingPunct="1"/>
            <a:r>
              <a:rPr lang="ru-RU" smtClean="0"/>
              <a:t>Гонки флота</a:t>
            </a:r>
            <a:endParaRPr lang="en-GB" smtClean="0"/>
          </a:p>
          <a:p>
            <a:pPr marL="0" indent="0" eaLnBrk="1" hangingPunct="1"/>
            <a:endParaRPr lang="en-GB" smtClean="0"/>
          </a:p>
          <a:p>
            <a:pPr lvl="1" eaLnBrk="1" hangingPunct="1"/>
            <a:r>
              <a:rPr lang="ru-RU" smtClean="0"/>
              <a:t>Матчевые гонки</a:t>
            </a:r>
            <a:endParaRPr lang="en-GB" smtClean="0"/>
          </a:p>
          <a:p>
            <a:pPr marL="0" indent="0" eaLnBrk="1" hangingPunct="1"/>
            <a:endParaRPr lang="en-GB" smtClean="0"/>
          </a:p>
          <a:p>
            <a:pPr lvl="1" eaLnBrk="1" hangingPunct="1"/>
            <a:r>
              <a:rPr lang="ru-RU" smtClean="0"/>
              <a:t>Командные гонки</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2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029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79438" y="509588"/>
            <a:ext cx="8893175" cy="585787"/>
          </a:xfrm>
        </p:spPr>
        <p:txBody>
          <a:bodyPr lIns="91440" tIns="45720" rIns="91440" bIns="45720"/>
          <a:lstStyle/>
          <a:p>
            <a:pPr eaLnBrk="1" hangingPunct="1"/>
            <a:r>
              <a:rPr lang="ru-RU" sz="3200" smtClean="0"/>
              <a:t>Информация о крупном соревновании</a:t>
            </a:r>
            <a:endParaRPr lang="en-GB" sz="3200" smtClean="0"/>
          </a:p>
        </p:txBody>
      </p:sp>
      <p:sp>
        <p:nvSpPr>
          <p:cNvPr id="13315" name="Rectangle 3"/>
          <p:cNvSpPr>
            <a:spLocks noGrp="1" noChangeArrowheads="1"/>
          </p:cNvSpPr>
          <p:nvPr>
            <p:ph type="body" idx="4294967295"/>
          </p:nvPr>
        </p:nvSpPr>
        <p:spPr>
          <a:xfrm>
            <a:off x="723900" y="1433513"/>
            <a:ext cx="8451850" cy="4524375"/>
          </a:xfrm>
        </p:spPr>
        <p:txBody>
          <a:bodyPr lIns="91440" tIns="45720" rIns="91440" bIns="45720"/>
          <a:lstStyle/>
          <a:p>
            <a:pPr lvl="1" eaLnBrk="1" hangingPunct="1"/>
            <a:r>
              <a:rPr lang="ru-RU" smtClean="0"/>
              <a:t>Количество дней</a:t>
            </a:r>
            <a:endParaRPr lang="en-GB" smtClean="0"/>
          </a:p>
          <a:p>
            <a:pPr lvl="1" eaLnBrk="1" hangingPunct="1"/>
            <a:r>
              <a:rPr lang="ru-RU" smtClean="0"/>
              <a:t>Количество классов</a:t>
            </a:r>
            <a:endParaRPr lang="en-GB" smtClean="0"/>
          </a:p>
          <a:p>
            <a:pPr lvl="1" eaLnBrk="1" hangingPunct="1"/>
            <a:r>
              <a:rPr lang="ru-RU" smtClean="0"/>
              <a:t>Количество гонок в день</a:t>
            </a:r>
            <a:endParaRPr lang="en-GB" smtClean="0"/>
          </a:p>
          <a:p>
            <a:pPr lvl="1" eaLnBrk="1" hangingPunct="1"/>
            <a:r>
              <a:rPr lang="ru-RU" smtClean="0"/>
              <a:t>Примерное количество участников</a:t>
            </a:r>
            <a:endParaRPr lang="en-GB" smtClean="0"/>
          </a:p>
          <a:p>
            <a:pPr lvl="1" eaLnBrk="1" hangingPunct="1"/>
            <a:r>
              <a:rPr lang="ru-RU" smtClean="0"/>
              <a:t>Количество зон дистанций </a:t>
            </a:r>
            <a:br>
              <a:rPr lang="ru-RU" smtClean="0"/>
            </a:br>
            <a:r>
              <a:rPr lang="ru-RU" smtClean="0"/>
              <a:t>и конфигурация дистанций</a:t>
            </a:r>
            <a:endParaRPr lang="en-GB" smtClean="0"/>
          </a:p>
          <a:p>
            <a:pPr lvl="1" eaLnBrk="1" hangingPunct="1"/>
            <a:r>
              <a:rPr lang="ru-RU" smtClean="0"/>
              <a:t>Расположение финишной линии </a:t>
            </a:r>
            <a:br>
              <a:rPr lang="ru-RU" smtClean="0"/>
            </a:br>
            <a:r>
              <a:rPr lang="ru-RU" smtClean="0"/>
              <a:t>по отношению к дистанции</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508000" y="236538"/>
            <a:ext cx="8104188" cy="671512"/>
          </a:xfrm>
        </p:spPr>
        <p:txBody>
          <a:bodyPr lIns="91440" tIns="45720" rIns="91440" bIns="45720"/>
          <a:lstStyle/>
          <a:p>
            <a:pPr eaLnBrk="1" hangingPunct="1"/>
            <a:r>
              <a:rPr lang="ru-RU" smtClean="0"/>
              <a:t>Знаки </a:t>
            </a:r>
            <a:endParaRPr lang="en-GB" smtClean="0"/>
          </a:p>
        </p:txBody>
      </p:sp>
      <p:sp>
        <p:nvSpPr>
          <p:cNvPr id="142339" name="Rectangle 3"/>
          <p:cNvSpPr>
            <a:spLocks noGrp="1" noChangeArrowheads="1"/>
          </p:cNvSpPr>
          <p:nvPr>
            <p:ph type="body" idx="4294967295"/>
          </p:nvPr>
        </p:nvSpPr>
        <p:spPr>
          <a:xfrm>
            <a:off x="723900" y="1433513"/>
            <a:ext cx="8451850" cy="4130675"/>
          </a:xfrm>
        </p:spPr>
        <p:txBody>
          <a:bodyPr lIns="91440" tIns="45720" rIns="91440" bIns="45720"/>
          <a:lstStyle/>
          <a:p>
            <a:pPr lvl="1" eaLnBrk="1" hangingPunct="1"/>
            <a:r>
              <a:rPr lang="ru-RU" smtClean="0"/>
              <a:t>Знаки дистанции</a:t>
            </a:r>
            <a:endParaRPr lang="en-GB" smtClean="0"/>
          </a:p>
          <a:p>
            <a:pPr lvl="1" eaLnBrk="1" hangingPunct="1"/>
            <a:endParaRPr lang="en-GB" smtClean="0"/>
          </a:p>
          <a:p>
            <a:pPr lvl="1" eaLnBrk="1" hangingPunct="1"/>
            <a:r>
              <a:rPr lang="ru-RU" smtClean="0"/>
              <a:t>Знаки стартовой линии</a:t>
            </a:r>
            <a:endParaRPr lang="en-GB" smtClean="0"/>
          </a:p>
          <a:p>
            <a:pPr lvl="1" eaLnBrk="1" hangingPunct="1"/>
            <a:endParaRPr lang="en-GB" smtClean="0"/>
          </a:p>
          <a:p>
            <a:pPr lvl="1" eaLnBrk="1" hangingPunct="1"/>
            <a:r>
              <a:rPr lang="ru-RU" smtClean="0"/>
              <a:t>Знаки финишной линии</a:t>
            </a:r>
            <a:endParaRPr lang="en-GB" smtClean="0"/>
          </a:p>
          <a:p>
            <a:pPr lvl="1" eaLnBrk="1" hangingPunct="1"/>
            <a:endParaRPr lang="en-GB" smtClean="0"/>
          </a:p>
          <a:p>
            <a:pPr lvl="1" eaLnBrk="1" hangingPunct="1"/>
            <a:r>
              <a:rPr lang="ru-RU" smtClean="0"/>
              <a:t>Другие знаки</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23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233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2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506413" y="74613"/>
            <a:ext cx="8104187" cy="671512"/>
          </a:xfrm>
        </p:spPr>
        <p:txBody>
          <a:bodyPr lIns="91440" tIns="45720" rIns="91440" bIns="45720"/>
          <a:lstStyle/>
          <a:p>
            <a:pPr eaLnBrk="1" hangingPunct="1"/>
            <a:r>
              <a:rPr lang="ru-RU" smtClean="0"/>
              <a:t>Положение о соревновании</a:t>
            </a:r>
            <a:endParaRPr lang="en-GB" smtClean="0"/>
          </a:p>
        </p:txBody>
      </p:sp>
      <p:sp>
        <p:nvSpPr>
          <p:cNvPr id="144387" name="Rectangle 3"/>
          <p:cNvSpPr>
            <a:spLocks noGrp="1" noChangeArrowheads="1"/>
          </p:cNvSpPr>
          <p:nvPr>
            <p:ph type="body" idx="4294967295"/>
          </p:nvPr>
        </p:nvSpPr>
        <p:spPr>
          <a:xfrm>
            <a:off x="650875" y="981075"/>
            <a:ext cx="8451850" cy="5078413"/>
          </a:xfrm>
        </p:spPr>
        <p:txBody>
          <a:bodyPr lIns="91440" tIns="45720" rIns="91440" bIns="45720"/>
          <a:lstStyle/>
          <a:p>
            <a:pPr lvl="2" eaLnBrk="1" hangingPunct="1"/>
            <a:r>
              <a:rPr lang="ru-RU" sz="2400" dirty="0" smtClean="0"/>
              <a:t>Положение о соревновании публикуется проводящей организацией</a:t>
            </a:r>
            <a:endParaRPr lang="en-GB" sz="2400" dirty="0" smtClean="0"/>
          </a:p>
          <a:p>
            <a:pPr lvl="2" eaLnBrk="1" hangingPunct="1"/>
            <a:r>
              <a:rPr lang="ru-RU" sz="2400" dirty="0" smtClean="0"/>
              <a:t>Положение о соревновании является правилом</a:t>
            </a:r>
            <a:endParaRPr lang="en-GB" sz="2400" dirty="0" smtClean="0"/>
          </a:p>
          <a:p>
            <a:pPr lvl="2" eaLnBrk="1" hangingPunct="1"/>
            <a:r>
              <a:rPr lang="ru-RU" sz="2400" dirty="0" smtClean="0"/>
              <a:t>В приложении</a:t>
            </a:r>
            <a:r>
              <a:rPr lang="en-GB" sz="2400" dirty="0" smtClean="0"/>
              <a:t> J </a:t>
            </a:r>
            <a:r>
              <a:rPr lang="ru-RU" sz="2400" dirty="0" smtClean="0"/>
              <a:t>перечисляются все пункты, которые должны быть включены в положение о соревновании </a:t>
            </a:r>
            <a:endParaRPr lang="en-GB" sz="2400" dirty="0" smtClean="0"/>
          </a:p>
          <a:p>
            <a:pPr lvl="2" eaLnBrk="1" hangingPunct="1"/>
            <a:r>
              <a:rPr lang="ru-RU" sz="2400" dirty="0" smtClean="0"/>
              <a:t>Приложение</a:t>
            </a:r>
            <a:r>
              <a:rPr lang="en-GB" sz="2400" dirty="0" smtClean="0"/>
              <a:t> K</a:t>
            </a:r>
            <a:r>
              <a:rPr lang="ru-RU" sz="2400" dirty="0" smtClean="0"/>
              <a:t> – это руководство по написанию положения о </a:t>
            </a:r>
            <a:r>
              <a:rPr lang="ru-RU" sz="2400" dirty="0" smtClean="0"/>
              <a:t>соревновании</a:t>
            </a:r>
            <a:r>
              <a:rPr lang="ru-RU" sz="2400" dirty="0" smtClean="0"/>
              <a:t>. </a:t>
            </a:r>
            <a:r>
              <a:rPr lang="ru-RU" sz="2400" dirty="0" smtClean="0"/>
              <a:t>Его </a:t>
            </a:r>
            <a:r>
              <a:rPr lang="ru-RU" sz="2400" dirty="0" smtClean="0"/>
              <a:t>следует использовать всегда</a:t>
            </a:r>
            <a:endParaRPr lang="pl-PL" sz="2400" dirty="0" smtClean="0"/>
          </a:p>
          <a:p>
            <a:pPr lvl="2" eaLnBrk="1" hangingPunct="1"/>
            <a:r>
              <a:rPr lang="ru-RU" sz="2400" dirty="0" smtClean="0"/>
              <a:t>Определите время старта, основываясь на </a:t>
            </a:r>
            <a:r>
              <a:rPr lang="pl-PL" sz="2400" dirty="0" smtClean="0"/>
              <a:t> </a:t>
            </a:r>
            <a:r>
              <a:rPr lang="ru-RU" sz="2400" dirty="0" smtClean="0"/>
              <a:t>преобладающих условиях</a:t>
            </a:r>
            <a:endParaRPr lang="en-GB" sz="2400" dirty="0" smtClean="0"/>
          </a:p>
          <a:p>
            <a:pPr lvl="2" eaLnBrk="1" hangingPunct="1"/>
            <a:r>
              <a:rPr lang="ru-RU" sz="2400" dirty="0" smtClean="0"/>
              <a:t>Информация о проживании и т.п. должна содержаться в отдельном документе</a:t>
            </a:r>
            <a:endParaRPr lang="en-GB"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4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4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4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4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4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506413" y="74613"/>
            <a:ext cx="8104187" cy="671512"/>
          </a:xfrm>
        </p:spPr>
        <p:txBody>
          <a:bodyPr lIns="91440" tIns="45720" rIns="91440" bIns="45720"/>
          <a:lstStyle/>
          <a:p>
            <a:pPr eaLnBrk="1" hangingPunct="1"/>
            <a:r>
              <a:rPr lang="ru-RU" smtClean="0"/>
              <a:t>Гоночная инструкция</a:t>
            </a:r>
            <a:endParaRPr lang="en-GB" smtClean="0"/>
          </a:p>
        </p:txBody>
      </p:sp>
      <p:sp>
        <p:nvSpPr>
          <p:cNvPr id="146435" name="Rectangle 3"/>
          <p:cNvSpPr>
            <a:spLocks noGrp="1" noChangeArrowheads="1"/>
          </p:cNvSpPr>
          <p:nvPr>
            <p:ph type="body" idx="4294967295"/>
          </p:nvPr>
        </p:nvSpPr>
        <p:spPr>
          <a:xfrm>
            <a:off x="723900" y="908050"/>
            <a:ext cx="8451850" cy="5400675"/>
          </a:xfrm>
        </p:spPr>
        <p:txBody>
          <a:bodyPr lIns="91440" tIns="45720" rIns="91440" bIns="45720"/>
          <a:lstStyle/>
          <a:p>
            <a:pPr lvl="2" eaLnBrk="1" hangingPunct="1"/>
            <a:r>
              <a:rPr lang="ru-RU" dirty="0" smtClean="0"/>
              <a:t>Гоночная инструкция публикуется гоночным комитетом</a:t>
            </a:r>
            <a:endParaRPr lang="en-GB" dirty="0" smtClean="0"/>
          </a:p>
          <a:p>
            <a:pPr lvl="2" eaLnBrk="1" hangingPunct="1"/>
            <a:r>
              <a:rPr lang="ru-RU" dirty="0" smtClean="0"/>
              <a:t>Гоночная инструкция является правилом</a:t>
            </a:r>
            <a:endParaRPr lang="en-GB" dirty="0" smtClean="0"/>
          </a:p>
          <a:p>
            <a:pPr lvl="2" eaLnBrk="1" hangingPunct="1"/>
            <a:r>
              <a:rPr lang="ru-RU" dirty="0" smtClean="0"/>
              <a:t>В Приложении </a:t>
            </a:r>
            <a:r>
              <a:rPr lang="en-GB" dirty="0" smtClean="0"/>
              <a:t>J </a:t>
            </a:r>
            <a:r>
              <a:rPr lang="ru-RU" dirty="0" smtClean="0"/>
              <a:t>перечисляются все пункты, которые должны быть включены  в гоночную инструкцию </a:t>
            </a:r>
            <a:endParaRPr lang="en-GB" dirty="0" smtClean="0"/>
          </a:p>
          <a:p>
            <a:pPr lvl="2" eaLnBrk="1" hangingPunct="1"/>
            <a:r>
              <a:rPr lang="ru-RU" dirty="0" smtClean="0"/>
              <a:t>Приложение</a:t>
            </a:r>
            <a:r>
              <a:rPr lang="en-GB" dirty="0" smtClean="0"/>
              <a:t> L</a:t>
            </a:r>
            <a:r>
              <a:rPr lang="ru-RU" dirty="0" smtClean="0"/>
              <a:t> – это руководство по написанию гоночной инструкции</a:t>
            </a:r>
            <a:r>
              <a:rPr lang="en-GB" dirty="0" smtClean="0"/>
              <a:t>. </a:t>
            </a:r>
            <a:r>
              <a:rPr lang="ru-RU" dirty="0" smtClean="0"/>
              <a:t>Его </a:t>
            </a:r>
            <a:r>
              <a:rPr lang="ru-RU" dirty="0" smtClean="0"/>
              <a:t>необходимо использовать всегда</a:t>
            </a:r>
            <a:endParaRPr lang="en-GB" dirty="0" smtClean="0"/>
          </a:p>
          <a:p>
            <a:pPr lvl="2" eaLnBrk="1" hangingPunct="1"/>
            <a:r>
              <a:rPr lang="ru-RU" dirty="0" smtClean="0"/>
              <a:t>Приложение</a:t>
            </a:r>
            <a:r>
              <a:rPr lang="en-GB" dirty="0" smtClean="0"/>
              <a:t> LE </a:t>
            </a:r>
            <a:r>
              <a:rPr lang="ru-RU" dirty="0" smtClean="0"/>
              <a:t>можно скачать с сайта </a:t>
            </a:r>
            <a:r>
              <a:rPr lang="en-GB" dirty="0" smtClean="0"/>
              <a:t> ISAF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6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6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6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6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506413" y="74613"/>
            <a:ext cx="8104187" cy="671512"/>
          </a:xfrm>
        </p:spPr>
        <p:txBody>
          <a:bodyPr lIns="91440" tIns="45720" rIns="91440" bIns="45720"/>
          <a:lstStyle/>
          <a:p>
            <a:pPr eaLnBrk="1" hangingPunct="1"/>
            <a:r>
              <a:rPr lang="ru-RU" smtClean="0"/>
              <a:t>Форматы соревнования</a:t>
            </a:r>
            <a:endParaRPr lang="en-GB" smtClean="0"/>
          </a:p>
        </p:txBody>
      </p:sp>
      <p:sp>
        <p:nvSpPr>
          <p:cNvPr id="148483" name="Rectangle 3"/>
          <p:cNvSpPr>
            <a:spLocks noGrp="1" noChangeArrowheads="1"/>
          </p:cNvSpPr>
          <p:nvPr>
            <p:ph type="body" idx="4294967295"/>
          </p:nvPr>
        </p:nvSpPr>
        <p:spPr>
          <a:xfrm>
            <a:off x="723900" y="1433513"/>
            <a:ext cx="8451850" cy="3540125"/>
          </a:xfrm>
        </p:spPr>
        <p:txBody>
          <a:bodyPr lIns="91440" tIns="45720" rIns="91440" bIns="45720"/>
          <a:lstStyle/>
          <a:p>
            <a:pPr lvl="1" eaLnBrk="1" hangingPunct="1"/>
            <a:r>
              <a:rPr lang="ru-RU" smtClean="0"/>
              <a:t>Матчевые гонки</a:t>
            </a:r>
            <a:endParaRPr lang="en-GB" smtClean="0"/>
          </a:p>
          <a:p>
            <a:pPr lvl="1" eaLnBrk="1" hangingPunct="1"/>
            <a:endParaRPr lang="en-GB" smtClean="0"/>
          </a:p>
          <a:p>
            <a:pPr lvl="1" eaLnBrk="1" hangingPunct="1"/>
            <a:r>
              <a:rPr lang="ru-RU" smtClean="0"/>
              <a:t>Командные гонки</a:t>
            </a:r>
            <a:endParaRPr lang="en-GB" smtClean="0"/>
          </a:p>
          <a:p>
            <a:pPr lvl="1" eaLnBrk="1" hangingPunct="1"/>
            <a:endParaRPr lang="en-GB" smtClean="0"/>
          </a:p>
          <a:p>
            <a:pPr lvl="1" eaLnBrk="1" hangingPunct="1"/>
            <a:r>
              <a:rPr lang="ru-RU" smtClean="0"/>
              <a:t>Гонки флота</a:t>
            </a:r>
            <a:endParaRPr lang="pl-PL" smtClean="0"/>
          </a:p>
          <a:p>
            <a:pPr lvl="1" eaLnBrk="1" hangingPunct="1">
              <a:buFontTx/>
              <a:buNone/>
            </a:pPr>
            <a:r>
              <a:rPr lang="pl-PL" smtClean="0"/>
              <a:t>	</a:t>
            </a:r>
            <a:r>
              <a:rPr lang="ru-RU" smtClean="0"/>
              <a:t> </a:t>
            </a:r>
            <a:r>
              <a:rPr lang="pl-PL" smtClean="0"/>
              <a:t>- </a:t>
            </a:r>
            <a:r>
              <a:rPr lang="ru-RU" smtClean="0"/>
              <a:t>медальная гонка</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48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84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8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506413" y="74613"/>
            <a:ext cx="8104187" cy="671512"/>
          </a:xfrm>
        </p:spPr>
        <p:txBody>
          <a:bodyPr lIns="91440" tIns="45720" rIns="91440" bIns="45720"/>
          <a:lstStyle/>
          <a:p>
            <a:pPr eaLnBrk="1" hangingPunct="1"/>
            <a:r>
              <a:rPr lang="ru-RU" smtClean="0"/>
              <a:t>Гонки с разделением по флотам</a:t>
            </a:r>
            <a:endParaRPr lang="en-GB" smtClean="0"/>
          </a:p>
        </p:txBody>
      </p:sp>
      <p:sp>
        <p:nvSpPr>
          <p:cNvPr id="150531" name="Rectangle 3"/>
          <p:cNvSpPr>
            <a:spLocks noGrp="1" noChangeArrowheads="1"/>
          </p:cNvSpPr>
          <p:nvPr>
            <p:ph type="body" idx="4294967295"/>
          </p:nvPr>
        </p:nvSpPr>
        <p:spPr>
          <a:xfrm>
            <a:off x="723900" y="1433513"/>
            <a:ext cx="8451850" cy="3540125"/>
          </a:xfrm>
        </p:spPr>
        <p:txBody>
          <a:bodyPr lIns="91440" tIns="45720" rIns="91440" bIns="45720"/>
          <a:lstStyle/>
          <a:p>
            <a:pPr lvl="1" eaLnBrk="1" hangingPunct="1"/>
            <a:endParaRPr lang="en-GB" dirty="0" smtClean="0"/>
          </a:p>
          <a:p>
            <a:pPr lvl="1" eaLnBrk="1" hangingPunct="1"/>
            <a:r>
              <a:rPr lang="ru-RU" dirty="0" smtClean="0"/>
              <a:t>Система класса </a:t>
            </a:r>
            <a:r>
              <a:rPr lang="en-GB" dirty="0" smtClean="0"/>
              <a:t>49</a:t>
            </a:r>
            <a:r>
              <a:rPr lang="en-US" dirty="0" err="1" smtClean="0"/>
              <a:t>er</a:t>
            </a:r>
            <a:r>
              <a:rPr lang="en-GB" dirty="0" smtClean="0"/>
              <a:t> </a:t>
            </a:r>
          </a:p>
          <a:p>
            <a:pPr lvl="1" eaLnBrk="1" hangingPunct="1"/>
            <a:endParaRPr lang="en-GB" dirty="0" smtClean="0"/>
          </a:p>
          <a:p>
            <a:pPr lvl="1" eaLnBrk="1" hangingPunct="1"/>
            <a:r>
              <a:rPr lang="ru-RU" dirty="0" smtClean="0"/>
              <a:t>Система класса Оптимист</a:t>
            </a:r>
            <a:endParaRPr lang="en-GB" dirty="0" smtClean="0"/>
          </a:p>
          <a:p>
            <a:pPr lvl="1" eaLnBrk="1" hangingPunct="1"/>
            <a:endParaRPr lang="en-GB" dirty="0" smtClean="0"/>
          </a:p>
          <a:p>
            <a:pPr lvl="1" eaLnBrk="1" hangingPunct="1"/>
            <a:r>
              <a:rPr lang="ru-RU" dirty="0" smtClean="0"/>
              <a:t>Система класса </a:t>
            </a:r>
            <a:r>
              <a:rPr lang="en-GB" dirty="0" smtClean="0"/>
              <a:t>420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053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Когда проводится соревнование</a:t>
            </a:r>
            <a:r>
              <a:rPr lang="en-GB" smtClean="0"/>
              <a:t>?</a:t>
            </a:r>
          </a:p>
        </p:txBody>
      </p:sp>
      <p:sp>
        <p:nvSpPr>
          <p:cNvPr id="14339" name="Rectangle 3"/>
          <p:cNvSpPr>
            <a:spLocks noGrp="1" noChangeArrowheads="1"/>
          </p:cNvSpPr>
          <p:nvPr>
            <p:ph type="body" idx="4294967295"/>
          </p:nvPr>
        </p:nvSpPr>
        <p:spPr>
          <a:xfrm>
            <a:off x="723900" y="1052513"/>
            <a:ext cx="8451850" cy="5151437"/>
          </a:xfrm>
        </p:spPr>
        <p:txBody>
          <a:bodyPr lIns="91440" tIns="45720" rIns="91440" bIns="45720"/>
          <a:lstStyle/>
          <a:p>
            <a:pPr lvl="1" eaLnBrk="1" hangingPunct="1"/>
            <a:r>
              <a:rPr lang="ru-RU" smtClean="0"/>
              <a:t>Даты</a:t>
            </a:r>
            <a:endParaRPr lang="en-GB" smtClean="0"/>
          </a:p>
          <a:p>
            <a:pPr lvl="2" eaLnBrk="1" hangingPunct="1"/>
            <a:r>
              <a:rPr lang="ru-RU" smtClean="0"/>
              <a:t>Не накладываются ли на другие соревнования</a:t>
            </a:r>
            <a:r>
              <a:rPr lang="en-GB" smtClean="0"/>
              <a:t>?</a:t>
            </a:r>
          </a:p>
          <a:p>
            <a:pPr lvl="2" eaLnBrk="1" hangingPunct="1"/>
            <a:r>
              <a:rPr lang="ru-RU" smtClean="0"/>
              <a:t>Есть ли другие события, влияющие на даты</a:t>
            </a:r>
            <a:r>
              <a:rPr lang="en-GB" smtClean="0"/>
              <a:t>?</a:t>
            </a:r>
          </a:p>
          <a:p>
            <a:pPr lvl="3" eaLnBrk="1" hangingPunct="1"/>
            <a:r>
              <a:rPr lang="ru-RU" smtClean="0"/>
              <a:t>Олимпийские игры</a:t>
            </a:r>
            <a:endParaRPr lang="en-GB" smtClean="0"/>
          </a:p>
          <a:p>
            <a:pPr lvl="3" eaLnBrk="1" hangingPunct="1"/>
            <a:r>
              <a:rPr lang="ru-RU" smtClean="0"/>
              <a:t>Другие культурные мероприятия</a:t>
            </a:r>
            <a:endParaRPr lang="en-GB" smtClean="0"/>
          </a:p>
          <a:p>
            <a:pPr lvl="1" eaLnBrk="1" hangingPunct="1"/>
            <a:endParaRPr lang="ru-RU" smtClean="0"/>
          </a:p>
          <a:p>
            <a:pPr lvl="1" eaLnBrk="1" hangingPunct="1"/>
            <a:r>
              <a:rPr lang="ru-RU" smtClean="0"/>
              <a:t>Приливы</a:t>
            </a:r>
            <a:endParaRPr lang="en-GB" smtClean="0"/>
          </a:p>
          <a:p>
            <a:pPr lvl="2" eaLnBrk="1" hangingPunct="1"/>
            <a:r>
              <a:rPr lang="ru-RU" smtClean="0"/>
              <a:t>Влияет ли состояние прилива на сроки проведения соревнования</a:t>
            </a:r>
            <a:r>
              <a:rPr lang="en-GB"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Где проводится соревнование</a:t>
            </a:r>
            <a:r>
              <a:rPr lang="en-GB" smtClean="0"/>
              <a:t>?</a:t>
            </a:r>
          </a:p>
        </p:txBody>
      </p:sp>
      <p:sp>
        <p:nvSpPr>
          <p:cNvPr id="15363" name="Rectangle 3"/>
          <p:cNvSpPr>
            <a:spLocks noGrp="1" noChangeArrowheads="1"/>
          </p:cNvSpPr>
          <p:nvPr>
            <p:ph type="body" idx="4294967295"/>
          </p:nvPr>
        </p:nvSpPr>
        <p:spPr>
          <a:xfrm>
            <a:off x="723900" y="1052513"/>
            <a:ext cx="8451850" cy="4622800"/>
          </a:xfrm>
        </p:spPr>
        <p:txBody>
          <a:bodyPr lIns="91440" tIns="45720" rIns="91440" bIns="45720"/>
          <a:lstStyle/>
          <a:p>
            <a:pPr lvl="1" eaLnBrk="1" hangingPunct="1"/>
            <a:r>
              <a:rPr lang="ru-RU" smtClean="0"/>
              <a:t>Базирование в марине или в порту</a:t>
            </a:r>
            <a:endParaRPr lang="en-GB" smtClean="0"/>
          </a:p>
          <a:p>
            <a:pPr lvl="2" eaLnBrk="1" hangingPunct="1"/>
            <a:r>
              <a:rPr lang="ru-RU" smtClean="0"/>
              <a:t>Движение коммерческих судов</a:t>
            </a:r>
            <a:endParaRPr lang="en-GB" smtClean="0"/>
          </a:p>
          <a:p>
            <a:pPr lvl="2" eaLnBrk="1" hangingPunct="1"/>
            <a:r>
              <a:rPr lang="ru-RU" smtClean="0"/>
              <a:t>Движение прогулочных судов</a:t>
            </a:r>
            <a:endParaRPr lang="en-GB" smtClean="0"/>
          </a:p>
          <a:p>
            <a:pPr lvl="2" eaLnBrk="1" hangingPunct="1"/>
            <a:r>
              <a:rPr lang="ru-RU" smtClean="0"/>
              <a:t>Запретные районы;</a:t>
            </a:r>
            <a:r>
              <a:rPr lang="en-GB" smtClean="0"/>
              <a:t> </a:t>
            </a:r>
            <a:r>
              <a:rPr lang="ru-RU" smtClean="0"/>
              <a:t>фарватеры и рекомендованные курсы</a:t>
            </a:r>
            <a:endParaRPr lang="en-GB" smtClean="0"/>
          </a:p>
          <a:p>
            <a:pPr lvl="1" eaLnBrk="1" hangingPunct="1"/>
            <a:endParaRPr lang="ru-RU" smtClean="0"/>
          </a:p>
          <a:p>
            <a:pPr lvl="1" eaLnBrk="1" hangingPunct="1"/>
            <a:r>
              <a:rPr lang="ru-RU" smtClean="0"/>
              <a:t>Спуск на воду яхт с открытого пляжа</a:t>
            </a:r>
            <a:endParaRPr lang="en-GB" smtClean="0"/>
          </a:p>
          <a:p>
            <a:pPr lvl="2" eaLnBrk="1" hangingPunct="1"/>
            <a:r>
              <a:rPr lang="ru-RU" smtClean="0"/>
              <a:t>Высота волн</a:t>
            </a:r>
            <a:endParaRPr lang="en-GB" smtClean="0"/>
          </a:p>
          <a:p>
            <a:pPr lvl="2" eaLnBrk="1" hangingPunct="1"/>
            <a:r>
              <a:rPr lang="ru-RU" smtClean="0"/>
              <a:t>Песчаный или галечный пляж</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06413" y="128588"/>
            <a:ext cx="8701087" cy="671512"/>
          </a:xfrm>
        </p:spPr>
        <p:txBody>
          <a:bodyPr lIns="91440" tIns="45720" rIns="91440" bIns="45720"/>
          <a:lstStyle/>
          <a:p>
            <a:pPr eaLnBrk="1" hangingPunct="1"/>
            <a:r>
              <a:rPr lang="ru-RU" smtClean="0"/>
              <a:t>Где проводится соревнование</a:t>
            </a:r>
            <a:r>
              <a:rPr lang="en-GB" smtClean="0"/>
              <a:t>?</a:t>
            </a:r>
          </a:p>
        </p:txBody>
      </p:sp>
      <p:sp>
        <p:nvSpPr>
          <p:cNvPr id="16387" name="Rectangle 3"/>
          <p:cNvSpPr>
            <a:spLocks noGrp="1" noChangeArrowheads="1"/>
          </p:cNvSpPr>
          <p:nvPr>
            <p:ph type="body" idx="4294967295"/>
          </p:nvPr>
        </p:nvSpPr>
        <p:spPr>
          <a:xfrm>
            <a:off x="723900" y="1052513"/>
            <a:ext cx="8451850" cy="4335462"/>
          </a:xfrm>
        </p:spPr>
        <p:txBody>
          <a:bodyPr lIns="91440" tIns="45720" rIns="91440" bIns="45720"/>
          <a:lstStyle/>
          <a:p>
            <a:pPr lvl="1" eaLnBrk="1" hangingPunct="1"/>
            <a:r>
              <a:rPr lang="ru-RU" smtClean="0"/>
              <a:t>Состояние дна</a:t>
            </a:r>
            <a:endParaRPr lang="en-GB" smtClean="0"/>
          </a:p>
          <a:p>
            <a:pPr lvl="2" eaLnBrk="1" hangingPunct="1"/>
            <a:r>
              <a:rPr lang="ru-RU" smtClean="0"/>
              <a:t>пригодно ли для постановки на якорь</a:t>
            </a:r>
            <a:endParaRPr lang="en-GB" smtClean="0"/>
          </a:p>
          <a:p>
            <a:pPr lvl="2" eaLnBrk="1" hangingPunct="1"/>
            <a:r>
              <a:rPr lang="ru-RU" smtClean="0"/>
              <a:t>глубина</a:t>
            </a:r>
            <a:endParaRPr lang="en-GB" smtClean="0"/>
          </a:p>
          <a:p>
            <a:pPr lvl="2" eaLnBrk="1" hangingPunct="1"/>
            <a:r>
              <a:rPr lang="ru-RU" smtClean="0"/>
              <a:t>сила приливных течений</a:t>
            </a:r>
            <a:endParaRPr lang="en-GB" smtClean="0"/>
          </a:p>
          <a:p>
            <a:pPr marL="0" indent="0" eaLnBrk="1" hangingPunct="1"/>
            <a:endParaRPr lang="en-GB" smtClean="0"/>
          </a:p>
          <a:p>
            <a:pPr lvl="1" eaLnBrk="1" hangingPunct="1"/>
            <a:r>
              <a:rPr lang="ru-RU" smtClean="0"/>
              <a:t>Зона гонок</a:t>
            </a:r>
            <a:endParaRPr lang="en-GB" smtClean="0"/>
          </a:p>
          <a:p>
            <a:pPr lvl="2" eaLnBrk="1" hangingPunct="1"/>
            <a:r>
              <a:rPr lang="ru-RU" smtClean="0"/>
              <a:t>нет высоких скал</a:t>
            </a:r>
            <a:endParaRPr lang="en-GB" smtClean="0"/>
          </a:p>
          <a:p>
            <a:pPr lvl="2" eaLnBrk="1" hangingPunct="1"/>
            <a:r>
              <a:rPr lang="ru-RU" smtClean="0"/>
              <a:t>чистый ветер</a:t>
            </a: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LTOP" val=" 153.875"/>
  <p:tag name="LLEFT" val=" 169"/>
</p:tagLst>
</file>

<file path=ppt/tags/tag2.xml><?xml version="1.0" encoding="utf-8"?>
<p:tagLst xmlns:a="http://schemas.openxmlformats.org/drawingml/2006/main" xmlns:r="http://schemas.openxmlformats.org/officeDocument/2006/relationships" xmlns:p="http://schemas.openxmlformats.org/presentationml/2006/main">
  <p:tag name="LTOP" val=" 200.875"/>
  <p:tag name="LLEFT" val=" 169"/>
</p:tagLst>
</file>

<file path=ppt/tags/tag3.xml><?xml version="1.0" encoding="utf-8"?>
<p:tagLst xmlns:a="http://schemas.openxmlformats.org/drawingml/2006/main" xmlns:r="http://schemas.openxmlformats.org/officeDocument/2006/relationships" xmlns:p="http://schemas.openxmlformats.org/presentationml/2006/main">
  <p:tag name="RESIZE" val="Yes"/>
  <p:tag name="NAME" val="McK Disclaimer"/>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Lst>
</file>

<file path=ppt/theme/theme1.xml><?xml version="1.0" encoding="utf-8"?>
<a:theme xmlns:a="http://schemas.openxmlformats.org/drawingml/2006/main" name="ISAF Powerpoint Template (2009)v1">
  <a:themeElements>
    <a:clrScheme name="">
      <a:dk1>
        <a:srgbClr val="333333"/>
      </a:dk1>
      <a:lt1>
        <a:srgbClr val="FFFFFF"/>
      </a:lt1>
      <a:dk2>
        <a:srgbClr val="00004C"/>
      </a:dk2>
      <a:lt2>
        <a:srgbClr val="0000FF"/>
      </a:lt2>
      <a:accent1>
        <a:srgbClr val="229CF8"/>
      </a:accent1>
      <a:accent2>
        <a:srgbClr val="229CF8"/>
      </a:accent2>
      <a:accent3>
        <a:srgbClr val="AAAAB2"/>
      </a:accent3>
      <a:accent4>
        <a:srgbClr val="DADADA"/>
      </a:accent4>
      <a:accent5>
        <a:srgbClr val="ABCBFB"/>
      </a:accent5>
      <a:accent6>
        <a:srgbClr val="1E8DE1"/>
      </a:accent6>
      <a:hlink>
        <a:srgbClr val="4EACD2"/>
      </a:hlink>
      <a:folHlink>
        <a:srgbClr val="33CCFF"/>
      </a:folHlink>
    </a:clrScheme>
    <a:fontScheme name="ISAF Powerpoint Template (2009)v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AF Powerpoint Template (2009)v1 1">
        <a:dk1>
          <a:srgbClr val="333333"/>
        </a:dk1>
        <a:lt1>
          <a:srgbClr val="FFFFFF"/>
        </a:lt1>
        <a:dk2>
          <a:srgbClr val="000066"/>
        </a:dk2>
        <a:lt2>
          <a:srgbClr val="0000FF"/>
        </a:lt2>
        <a:accent1>
          <a:srgbClr val="229CF8"/>
        </a:accent1>
        <a:accent2>
          <a:srgbClr val="229CF8"/>
        </a:accent2>
        <a:accent3>
          <a:srgbClr val="AAAAB8"/>
        </a:accent3>
        <a:accent4>
          <a:srgbClr val="DADADA"/>
        </a:accent4>
        <a:accent5>
          <a:srgbClr val="ABCBFB"/>
        </a:accent5>
        <a:accent6>
          <a:srgbClr val="1E8DE1"/>
        </a:accent6>
        <a:hlink>
          <a:srgbClr val="4EACD2"/>
        </a:hlink>
        <a:folHlink>
          <a:srgbClr val="33CCFF"/>
        </a:folHlink>
      </a:clrScheme>
      <a:clrMap bg1="dk2" tx1="lt1" bg2="dk1" tx2="lt2" accent1="accent1" accent2="accent2" accent3="accent3" accent4="accent4" accent5="accent5" accent6="accent6" hlink="hlink" folHlink="folHlink"/>
    </a:extraClrScheme>
    <a:extraClrScheme>
      <a:clrScheme name="ISAF Powerpoint Template (2009)v1 2">
        <a:dk1>
          <a:srgbClr val="333333"/>
        </a:dk1>
        <a:lt1>
          <a:srgbClr val="FFFFFF"/>
        </a:lt1>
        <a:dk2>
          <a:srgbClr val="00003C"/>
        </a:dk2>
        <a:lt2>
          <a:srgbClr val="0000FF"/>
        </a:lt2>
        <a:accent1>
          <a:srgbClr val="229CF8"/>
        </a:accent1>
        <a:accent2>
          <a:srgbClr val="229CF8"/>
        </a:accent2>
        <a:accent3>
          <a:srgbClr val="AAAAAF"/>
        </a:accent3>
        <a:accent4>
          <a:srgbClr val="DADADA"/>
        </a:accent4>
        <a:accent5>
          <a:srgbClr val="ABCBFB"/>
        </a:accent5>
        <a:accent6>
          <a:srgbClr val="1E8DE1"/>
        </a:accent6>
        <a:hlink>
          <a:srgbClr val="4EACD2"/>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14698</TotalTime>
  <Words>18067</Words>
  <Application>Microsoft Office PowerPoint</Application>
  <PresentationFormat>Произвольный</PresentationFormat>
  <Paragraphs>1684</Paragraphs>
  <Slides>64</Slides>
  <Notes>64</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64</vt:i4>
      </vt:variant>
    </vt:vector>
  </HeadingPairs>
  <TitlesOfParts>
    <vt:vector size="67" baseType="lpstr">
      <vt:lpstr>ISAF Powerpoint Template (2009)v1</vt:lpstr>
      <vt:lpstr>Custom Design</vt:lpstr>
      <vt:lpstr>Fotografía de Photo Editor</vt:lpstr>
      <vt:lpstr>Слайд 1</vt:lpstr>
      <vt:lpstr>Предисловие к четвертому изданию</vt:lpstr>
      <vt:lpstr>Как пользоваться этим руководством</vt:lpstr>
      <vt:lpstr>Четыре вопроса</vt:lpstr>
      <vt:lpstr>Слайд 5</vt:lpstr>
      <vt:lpstr>Информация о крупном соревновании</vt:lpstr>
      <vt:lpstr>Когда проводится соревнование?</vt:lpstr>
      <vt:lpstr>Где проводится соревнование?</vt:lpstr>
      <vt:lpstr>Где проводится соревнование?</vt:lpstr>
      <vt:lpstr>Анализ</vt:lpstr>
      <vt:lpstr>Как организовано соревнование?</vt:lpstr>
      <vt:lpstr>Полномочия и ответственность</vt:lpstr>
      <vt:lpstr>Полномочия и ответственность</vt:lpstr>
      <vt:lpstr>Полномочия и ответственность</vt:lpstr>
      <vt:lpstr>Комитеты и ключевые должности</vt:lpstr>
      <vt:lpstr>Общая схема организации крупного соревнования</vt:lpstr>
      <vt:lpstr>Основные обязанности перед регатой</vt:lpstr>
      <vt:lpstr>Гоночный комитет</vt:lpstr>
      <vt:lpstr>Гоночный комитет</vt:lpstr>
      <vt:lpstr>Гоночный комитет</vt:lpstr>
      <vt:lpstr>Гоночный комитет</vt:lpstr>
      <vt:lpstr>Гоночный комитет</vt:lpstr>
      <vt:lpstr>Судейство – Протестовый комитет</vt:lpstr>
      <vt:lpstr>Судейство – Протестовый комитет</vt:lpstr>
      <vt:lpstr>Ампайринг и судейство на воде</vt:lpstr>
      <vt:lpstr>Мерительный комитет</vt:lpstr>
      <vt:lpstr>Безопасность</vt:lpstr>
      <vt:lpstr>Безопасность</vt:lpstr>
      <vt:lpstr>Безопасность</vt:lpstr>
      <vt:lpstr>Культурная программа</vt:lpstr>
      <vt:lpstr>Пресса и реклама</vt:lpstr>
      <vt:lpstr>Пресса и реклама</vt:lpstr>
      <vt:lpstr>Спонсорская помощь</vt:lpstr>
      <vt:lpstr>Спонсорская помощь</vt:lpstr>
      <vt:lpstr>Организация офиса регаты</vt:lpstr>
      <vt:lpstr>Организация офиса регаты</vt:lpstr>
      <vt:lpstr>Заявки и регистрация</vt:lpstr>
      <vt:lpstr>Регистрация и информация</vt:lpstr>
      <vt:lpstr>Погода</vt:lpstr>
      <vt:lpstr>Зона гонок</vt:lpstr>
      <vt:lpstr>Результаты и гоночная информация </vt:lpstr>
      <vt:lpstr>Связь</vt:lpstr>
      <vt:lpstr>Связь</vt:lpstr>
      <vt:lpstr>Инфраструктура – Что необходимо?</vt:lpstr>
      <vt:lpstr>Инфраструктура – Что необходимо?</vt:lpstr>
      <vt:lpstr>Инфраструктура – Что необходимо?</vt:lpstr>
      <vt:lpstr>Удобства на берегу</vt:lpstr>
      <vt:lpstr>Пресса, СМИ, спонсоры, ВИПы</vt:lpstr>
      <vt:lpstr>Расположение прессы на дистанции</vt:lpstr>
      <vt:lpstr>Время и возможности</vt:lpstr>
      <vt:lpstr>Старт</vt:lpstr>
      <vt:lpstr>Старт</vt:lpstr>
      <vt:lpstr>Знак 1</vt:lpstr>
      <vt:lpstr>Слайд 54</vt:lpstr>
      <vt:lpstr>Слайд 55</vt:lpstr>
      <vt:lpstr>Слайд 56</vt:lpstr>
      <vt:lpstr>Суда гоночного комитета</vt:lpstr>
      <vt:lpstr>Схема размещения флагов и фалов</vt:lpstr>
      <vt:lpstr>Катера протестового комитета/жюри и ампайров</vt:lpstr>
      <vt:lpstr>Знаки </vt:lpstr>
      <vt:lpstr>Положение о соревновании</vt:lpstr>
      <vt:lpstr>Гоночная инструкция</vt:lpstr>
      <vt:lpstr>Форматы соревнования</vt:lpstr>
      <vt:lpstr>Гонки с разделением по флотам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Lockett</dc:creator>
  <cp:lastModifiedBy>Яна</cp:lastModifiedBy>
  <cp:revision>852</cp:revision>
  <dcterms:created xsi:type="dcterms:W3CDTF">2003-12-01T12:47:45Z</dcterms:created>
  <dcterms:modified xsi:type="dcterms:W3CDTF">2011-06-30T11:00:35Z</dcterms:modified>
</cp:coreProperties>
</file>